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5" r:id="rId3"/>
    <p:sldId id="292" r:id="rId4"/>
    <p:sldId id="314" r:id="rId5"/>
    <p:sldId id="306" r:id="rId6"/>
    <p:sldId id="307" r:id="rId7"/>
    <p:sldId id="308" r:id="rId8"/>
    <p:sldId id="309" r:id="rId9"/>
    <p:sldId id="277" r:id="rId10"/>
    <p:sldId id="310" r:id="rId11"/>
    <p:sldId id="266" r:id="rId12"/>
    <p:sldId id="299" r:id="rId13"/>
    <p:sldId id="300" r:id="rId14"/>
    <p:sldId id="332" r:id="rId15"/>
    <p:sldId id="313" r:id="rId16"/>
    <p:sldId id="331" r:id="rId17"/>
    <p:sldId id="323" r:id="rId18"/>
    <p:sldId id="312" r:id="rId19"/>
    <p:sldId id="334" r:id="rId20"/>
    <p:sldId id="336" r:id="rId21"/>
    <p:sldId id="321" r:id="rId22"/>
    <p:sldId id="335" r:id="rId23"/>
    <p:sldId id="322" r:id="rId24"/>
    <p:sldId id="327" r:id="rId25"/>
    <p:sldId id="330" r:id="rId26"/>
    <p:sldId id="270" r:id="rId27"/>
    <p:sldId id="315" r:id="rId28"/>
    <p:sldId id="301" r:id="rId29"/>
    <p:sldId id="316" r:id="rId30"/>
    <p:sldId id="286" r:id="rId31"/>
    <p:sldId id="318" r:id="rId3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CC3399"/>
    <a:srgbClr val="E4E4E4"/>
    <a:srgbClr val="C96B6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07" autoAdjust="0"/>
  </p:normalViewPr>
  <p:slideViewPr>
    <p:cSldViewPr>
      <p:cViewPr>
        <p:scale>
          <a:sx n="99" d="100"/>
          <a:sy n="99" d="100"/>
        </p:scale>
        <p:origin x="-1208" y="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DEEE3-19A1-4B6B-A608-EC6C23FF91FF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B63C-234E-4050-8B38-D616180C0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modeling</a:t>
            </a:r>
            <a:r>
              <a:rPr lang="en-GB" baseline="0" dirty="0" smtClean="0"/>
              <a:t>, matching and synthesis from the beginning</a:t>
            </a:r>
          </a:p>
          <a:p>
            <a:r>
              <a:rPr lang="en-GB" baseline="0" dirty="0" smtClean="0"/>
              <a:t>Give the intuition from the beginning</a:t>
            </a:r>
          </a:p>
          <a:p>
            <a:r>
              <a:rPr lang="en-GB" baseline="0" dirty="0" smtClean="0"/>
              <a:t>Give an (intuitive) example right from the beginning ---- </a:t>
            </a:r>
          </a:p>
          <a:p>
            <a:r>
              <a:rPr lang="en-GB" baseline="0" dirty="0" smtClean="0"/>
              <a:t>Concentrate on the motivation and the </a:t>
            </a:r>
            <a:r>
              <a:rPr lang="en-GB" baseline="0" dirty="0" err="1" smtClean="0"/>
              <a:t>pb</a:t>
            </a:r>
            <a:r>
              <a:rPr lang="en-GB" baseline="0" dirty="0" smtClean="0"/>
              <a:t> ---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Put it later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B63C-234E-4050-8B38-D616180C0E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Relate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10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May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not 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086D-8CE1-3C41-8D7E-EE396C831AA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24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Relate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10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May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not 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086D-8CE1-3C41-8D7E-EE396C831AA7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24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Goal:</a:t>
            </a:r>
            <a:r>
              <a:rPr lang="fr-FR" sz="2000" b="1" baseline="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Leveraging today's rich networking environment towards enabling the pervasive computing/ambient intelligence vision</a:t>
            </a:r>
          </a:p>
          <a:p>
            <a:r>
              <a:rPr lang="fr-FR" sz="2000" b="1" dirty="0" err="1" smtClean="0">
                <a:solidFill>
                  <a:schemeClr val="tx1"/>
                </a:solidFill>
              </a:rPr>
              <a:t>Approach</a:t>
            </a:r>
            <a:r>
              <a:rPr lang="fr-FR" sz="2000" b="1" dirty="0" smtClean="0">
                <a:solidFill>
                  <a:schemeClr val="tx1"/>
                </a:solidFill>
              </a:rPr>
              <a:t>:</a:t>
            </a:r>
            <a:r>
              <a:rPr lang="fr-FR" sz="2000" b="1" baseline="0" dirty="0" smtClean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Engineering of middleware-</a:t>
            </a:r>
            <a:r>
              <a:rPr lang="fr-FR" sz="1800" dirty="0" err="1" smtClean="0">
                <a:solidFill>
                  <a:schemeClr val="tx1"/>
                </a:solidFill>
              </a:rPr>
              <a:t>based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systems</a:t>
            </a:r>
            <a:r>
              <a:rPr lang="fr-FR" sz="1800" dirty="0" smtClean="0">
                <a:solidFill>
                  <a:schemeClr val="tx1"/>
                </a:solidFill>
              </a:rPr>
              <a:t>, by </a:t>
            </a:r>
            <a:r>
              <a:rPr lang="fr-FR" sz="1800" dirty="0" err="1" smtClean="0">
                <a:solidFill>
                  <a:schemeClr val="tx1"/>
                </a:solidFill>
              </a:rPr>
              <a:t>introducing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novel</a:t>
            </a:r>
            <a:r>
              <a:rPr lang="fr-FR" sz="1800" dirty="0" smtClean="0">
                <a:solidFill>
                  <a:schemeClr val="tx1"/>
                </a:solidFill>
              </a:rPr>
              <a:t> middleware and </a:t>
            </a:r>
            <a:r>
              <a:rPr lang="fr-FR" sz="1800" dirty="0" err="1" smtClean="0">
                <a:solidFill>
                  <a:schemeClr val="tx1"/>
                </a:solidFill>
              </a:rPr>
              <a:t>associated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</a:rPr>
              <a:t>programming</a:t>
            </a:r>
            <a:r>
              <a:rPr lang="fr-FR" sz="1800" dirty="0" smtClean="0">
                <a:solidFill>
                  <a:schemeClr val="tx1"/>
                </a:solidFill>
              </a:rPr>
              <a:t> abstractions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fr-FR" sz="2000" b="1" dirty="0" smtClean="0">
                <a:solidFill>
                  <a:schemeClr val="tx1"/>
                </a:solidFill>
              </a:rPr>
              <a:t>Our challenges </a:t>
            </a:r>
            <a:r>
              <a:rPr lang="fr-FR" sz="2000" b="1" dirty="0" err="1" smtClean="0">
                <a:solidFill>
                  <a:schemeClr val="tx1"/>
                </a:solidFill>
              </a:rPr>
              <a:t>focused</a:t>
            </a:r>
            <a:r>
              <a:rPr lang="fr-FR" sz="2000" b="1" dirty="0" smtClean="0">
                <a:solidFill>
                  <a:schemeClr val="tx1"/>
                </a:solidFill>
              </a:rPr>
              <a:t> on </a:t>
            </a:r>
            <a:r>
              <a:rPr lang="fr-FR" sz="2000" b="1" dirty="0" err="1" smtClean="0">
                <a:solidFill>
                  <a:schemeClr val="tx1"/>
                </a:solidFill>
              </a:rPr>
              <a:t>enabling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pervasive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</a:rPr>
              <a:t>computing</a:t>
            </a:r>
            <a:endParaRPr lang="fr-FR" sz="2000" b="1" dirty="0" smtClean="0">
              <a:solidFill>
                <a:schemeClr val="tx1"/>
              </a:solidFill>
            </a:endParaRPr>
          </a:p>
          <a:p>
            <a:endParaRPr lang="fr-FR" sz="2000" b="1" dirty="0" smtClean="0">
              <a:solidFill>
                <a:schemeClr val="tx1"/>
              </a:solidFill>
            </a:endParaRPr>
          </a:p>
          <a:p>
            <a:r>
              <a:rPr lang="fr-FR" sz="2000" b="1" dirty="0" err="1" smtClean="0">
                <a:solidFill>
                  <a:schemeClr val="tx1"/>
                </a:solidFill>
              </a:rPr>
              <a:t>Define</a:t>
            </a:r>
            <a:r>
              <a:rPr lang="fr-FR" sz="2000" b="1" dirty="0" smtClean="0">
                <a:solidFill>
                  <a:schemeClr val="tx1"/>
                </a:solidFill>
              </a:rPr>
              <a:t>: middleware, </a:t>
            </a:r>
            <a:r>
              <a:rPr lang="fr-FR" sz="2000" b="1" dirty="0" err="1" smtClean="0">
                <a:solidFill>
                  <a:schemeClr val="tx1"/>
                </a:solidFill>
              </a:rPr>
              <a:t>pervasive</a:t>
            </a:r>
            <a:r>
              <a:rPr lang="fr-FR" sz="2000" b="1" baseline="0" dirty="0" smtClean="0">
                <a:solidFill>
                  <a:schemeClr val="tx1"/>
                </a:solidFill>
              </a:rPr>
              <a:t> </a:t>
            </a:r>
            <a:r>
              <a:rPr lang="fr-FR" sz="2000" b="1" baseline="0" dirty="0" err="1" smtClean="0">
                <a:solidFill>
                  <a:schemeClr val="tx1"/>
                </a:solidFill>
              </a:rPr>
              <a:t>computing</a:t>
            </a:r>
            <a:endParaRPr lang="fr-FR" sz="2000" b="1" baseline="0" dirty="0" smtClean="0">
              <a:solidFill>
                <a:schemeClr val="tx1"/>
              </a:solidFill>
            </a:endParaRPr>
          </a:p>
          <a:p>
            <a:endParaRPr lang="fr-FR" sz="2000" b="1" baseline="0" dirty="0" smtClean="0">
              <a:solidFill>
                <a:schemeClr val="tx1"/>
              </a:solidFill>
            </a:endParaRPr>
          </a:p>
          <a:p>
            <a:r>
              <a:rPr lang="fr-FR" sz="2000" b="1" baseline="0" dirty="0" err="1" smtClean="0">
                <a:solidFill>
                  <a:schemeClr val="tx1"/>
                </a:solidFill>
              </a:rPr>
              <a:t>Better</a:t>
            </a:r>
            <a:r>
              <a:rPr lang="fr-FR" sz="2000" b="1" baseline="0" dirty="0" smtClean="0">
                <a:solidFill>
                  <a:schemeClr val="tx1"/>
                </a:solidFill>
              </a:rPr>
              <a:t> </a:t>
            </a:r>
            <a:r>
              <a:rPr lang="fr-FR" sz="2000" b="1" baseline="0" dirty="0" err="1" smtClean="0">
                <a:solidFill>
                  <a:schemeClr val="tx1"/>
                </a:solidFill>
              </a:rPr>
              <a:t>explain</a:t>
            </a:r>
            <a:r>
              <a:rPr lang="fr-FR" sz="2000" b="1" baseline="0" dirty="0" smtClean="0">
                <a:solidFill>
                  <a:schemeClr val="tx1"/>
                </a:solidFill>
              </a:rPr>
              <a:t> </a:t>
            </a:r>
            <a:r>
              <a:rPr lang="fr-FR" sz="2000" b="1" baseline="0" dirty="0" err="1" smtClean="0">
                <a:solidFill>
                  <a:schemeClr val="tx1"/>
                </a:solidFill>
              </a:rPr>
              <a:t>each</a:t>
            </a:r>
            <a:r>
              <a:rPr lang="fr-FR" sz="2000" b="1" baseline="0" dirty="0" smtClean="0">
                <a:solidFill>
                  <a:schemeClr val="tx1"/>
                </a:solidFill>
              </a:rPr>
              <a:t> block and </a:t>
            </a:r>
            <a:r>
              <a:rPr lang="fr-FR" sz="2000" b="1" baseline="0" dirty="0" err="1" smtClean="0">
                <a:solidFill>
                  <a:schemeClr val="tx1"/>
                </a:solidFill>
              </a:rPr>
              <a:t>illustrate</a:t>
            </a:r>
            <a:r>
              <a:rPr lang="fr-FR" sz="2000" b="1" baseline="0" dirty="0" smtClean="0">
                <a:solidFill>
                  <a:schemeClr val="tx1"/>
                </a:solidFill>
              </a:rPr>
              <a:t>..</a:t>
            </a:r>
            <a:endParaRPr lang="fr-FR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B63C-234E-4050-8B38-D616180C0E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4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Investigating the role of contemporary computing technologies, particularly where pervasive technologies meet distributed systems in supporting the (real-time) monitoring and management of the natural environment</a:t>
            </a:r>
          </a:p>
          <a:p>
            <a:endParaRPr lang="en-GB" dirty="0" smtClean="0"/>
          </a:p>
          <a:p>
            <a:r>
              <a:rPr lang="en-GB" dirty="0" smtClean="0"/>
              <a:t>Consider moving forward</a:t>
            </a:r>
          </a:p>
          <a:p>
            <a:endParaRPr lang="en-GB" dirty="0" smtClean="0"/>
          </a:p>
          <a:p>
            <a:r>
              <a:rPr lang="en-GB" dirty="0" smtClean="0"/>
              <a:t>Consider highlighting </a:t>
            </a:r>
            <a:r>
              <a:rPr lang="en-GB" dirty="0" err="1" smtClean="0"/>
              <a:t>hetereogeneity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Use</a:t>
            </a:r>
            <a:r>
              <a:rPr lang="en-GB" baseline="0" dirty="0" smtClean="0"/>
              <a:t> to define then to illustrate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B63C-234E-4050-8B38-D616180C0E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3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May be have a</a:t>
            </a:r>
            <a:r>
              <a:rPr lang="en-GB" baseline="0" dirty="0" smtClean="0"/>
              <a:t> recap of the previous approaches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B63C-234E-4050-8B38-D616180C0E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Recall the </a:t>
            </a:r>
            <a:r>
              <a:rPr lang="en-GB" dirty="0" err="1" smtClean="0"/>
              <a:t>pb</a:t>
            </a:r>
            <a:r>
              <a:rPr lang="en-GB" dirty="0" smtClean="0"/>
              <a:t> and the motivation</a:t>
            </a:r>
            <a:r>
              <a:rPr lang="en-GB" baseline="0" dirty="0" smtClean="0"/>
              <a:t> of the thesis </a:t>
            </a:r>
          </a:p>
          <a:p>
            <a:r>
              <a:rPr lang="en-GB" baseline="0" dirty="0" smtClean="0"/>
              <a:t>Ontologies have not been introduced</a:t>
            </a:r>
            <a:endParaRPr lang="en-GB" dirty="0" smtClean="0"/>
          </a:p>
          <a:p>
            <a:r>
              <a:rPr lang="en-GB" dirty="0" smtClean="0"/>
              <a:t>Avoid</a:t>
            </a:r>
            <a:r>
              <a:rPr lang="en-GB" baseline="0" dirty="0" smtClean="0"/>
              <a:t> reification, networked system</a:t>
            </a:r>
          </a:p>
          <a:p>
            <a:r>
              <a:rPr lang="en-GB" baseline="0" dirty="0" smtClean="0"/>
              <a:t>Labels on the models too small, remove model from the boxes </a:t>
            </a:r>
          </a:p>
          <a:p>
            <a:r>
              <a:rPr lang="en-GB" baseline="0" dirty="0" smtClean="0"/>
              <a:t>The ontologies defines the vocabulary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B63C-234E-4050-8B38-D616180C0E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Sub-itemize are not very helpful</a:t>
            </a:r>
          </a:p>
          <a:p>
            <a:r>
              <a:rPr lang="en-GB" dirty="0" smtClean="0"/>
              <a:t>Explain better </a:t>
            </a:r>
          </a:p>
          <a:p>
            <a:r>
              <a:rPr lang="en-GB" dirty="0" smtClean="0"/>
              <a:t>Illustrate with an example</a:t>
            </a:r>
          </a:p>
          <a:p>
            <a:r>
              <a:rPr lang="en-GB" dirty="0" smtClean="0"/>
              <a:t>Not necessary to show</a:t>
            </a:r>
            <a:r>
              <a:rPr lang="en-GB" baseline="0" dirty="0" smtClean="0"/>
              <a:t> the tuples…</a:t>
            </a:r>
          </a:p>
          <a:p>
            <a:r>
              <a:rPr lang="en-GB" dirty="0" smtClean="0"/>
              <a:t>Show the different layers: middleware and protocol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B63C-234E-4050-8B38-D616180C0E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6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Relate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10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May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not 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086D-8CE1-3C41-8D7E-EE396C831AA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245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Relate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10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May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not 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086D-8CE1-3C41-8D7E-EE396C831AA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24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Relate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10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May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not 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086D-8CE1-3C41-8D7E-EE396C831AA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24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06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648"/>
            <a:ext cx="7772400" cy="1470025"/>
          </a:xfrm>
        </p:spPr>
        <p:txBody>
          <a:bodyPr/>
          <a:lstStyle>
            <a:lvl1pPr>
              <a:defRPr>
                <a:solidFill>
                  <a:srgbClr val="004080"/>
                </a:solidFill>
                <a:latin typeface="Arial Unicode MS" pitchFamily="34" charset="-128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00054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709DC7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821488"/>
            <a:ext cx="9288000" cy="10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5" descr="imageIBML.jpg"/>
          <p:cNvPicPr>
            <a:picLocks noChangeAspect="1"/>
          </p:cNvPicPr>
          <p:nvPr userDrawn="1"/>
        </p:nvPicPr>
        <p:blipFill>
          <a:blip r:embed="rId4" cstate="print"/>
          <a:srcRect l="1333" t="4002" r="1333" b="3002"/>
          <a:stretch>
            <a:fillRect/>
          </a:stretch>
        </p:blipFill>
        <p:spPr bwMode="auto">
          <a:xfrm>
            <a:off x="3131840" y="3702400"/>
            <a:ext cx="2963302" cy="18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bandeau bleu fonce seul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6309320"/>
            <a:ext cx="9252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2" descr="bandeau bleu fonce seul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773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3975"/>
            <a:ext cx="2063750" cy="58562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2763" y="53975"/>
            <a:ext cx="6040437" cy="58562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2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3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82100" cy="6886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027" name="Picture 32" descr="bandeau bleu fonce seul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773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446213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pic>
        <p:nvPicPr>
          <p:cNvPr id="10" name="Picture 32" descr="bandeau bleu fonce seul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4" y="6093296"/>
            <a:ext cx="91773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380435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fld id="{278A1D0B-F5BE-417F-9301-A2C583F92F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56176" y="6228020"/>
            <a:ext cx="2749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Dynamic Synthesis of Mediators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617432" y="6516052"/>
            <a:ext cx="12877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14 February 2012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4" name="Image 5" descr="imageIBML.jpg"/>
          <p:cNvPicPr>
            <a:picLocks noChangeAspect="1"/>
          </p:cNvPicPr>
          <p:nvPr userDrawn="1"/>
        </p:nvPicPr>
        <p:blipFill>
          <a:blip r:embed="rId14" cstate="print"/>
          <a:srcRect l="2000" r="1333" b="4002"/>
          <a:stretch>
            <a:fillRect/>
          </a:stretch>
        </p:blipFill>
        <p:spPr bwMode="auto">
          <a:xfrm>
            <a:off x="3779912" y="6151156"/>
            <a:ext cx="1003765" cy="66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Font typeface="Wingdings" pitchFamily="2" charset="2"/>
        <a:buChar char="§"/>
        <a:defRPr sz="3200">
          <a:solidFill>
            <a:srgbClr val="1F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133085" cy="1470025"/>
          </a:xfrm>
        </p:spPr>
        <p:txBody>
          <a:bodyPr/>
          <a:lstStyle/>
          <a:p>
            <a:r>
              <a:rPr lang="en-US" dirty="0" smtClean="0"/>
              <a:t>Dynamic Synthesis of Mediators </a:t>
            </a:r>
            <a:br>
              <a:rPr lang="en-US" dirty="0" smtClean="0"/>
            </a:br>
            <a:r>
              <a:rPr lang="en-US" dirty="0" smtClean="0"/>
              <a:t>in Pervasive Environments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124817" y="2492896"/>
            <a:ext cx="9252520" cy="1320552"/>
          </a:xfrm>
        </p:spPr>
        <p:txBody>
          <a:bodyPr/>
          <a:lstStyle/>
          <a:p>
            <a:r>
              <a:rPr lang="en-US" dirty="0" err="1" smtClean="0"/>
              <a:t>Amel</a:t>
            </a:r>
            <a:r>
              <a:rPr lang="en-US" dirty="0" smtClean="0"/>
              <a:t> </a:t>
            </a:r>
            <a:r>
              <a:rPr lang="en-US" dirty="0" err="1" smtClean="0"/>
              <a:t>Bennaceur</a:t>
            </a:r>
            <a:r>
              <a:rPr lang="en-US" dirty="0" smtClean="0"/>
              <a:t> </a:t>
            </a:r>
            <a:r>
              <a:rPr lang="en-US" sz="2800" dirty="0" smtClean="0"/>
              <a:t>supervised by </a:t>
            </a:r>
            <a:r>
              <a:rPr lang="en-US" dirty="0" err="1" smtClean="0"/>
              <a:t>Valérie</a:t>
            </a:r>
            <a:r>
              <a:rPr lang="en-US" dirty="0" smtClean="0"/>
              <a:t> </a:t>
            </a:r>
            <a:r>
              <a:rPr lang="en-US" dirty="0" err="1" smtClean="0"/>
              <a:t>Issarny</a:t>
            </a:r>
            <a:endParaRPr lang="en-US" dirty="0" smtClean="0"/>
          </a:p>
          <a:p>
            <a:r>
              <a:rPr lang="en-US" dirty="0" smtClean="0"/>
              <a:t>ARLES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5733256"/>
            <a:ext cx="5852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</a:pPr>
            <a:r>
              <a:rPr lang="en-US" sz="2400" kern="0" dirty="0" smtClean="0">
                <a:solidFill>
                  <a:srgbClr val="709DC7"/>
                </a:solidFill>
              </a:rPr>
              <a:t>14 February 2012, Junior Seminar, </a:t>
            </a:r>
            <a:r>
              <a:rPr lang="en-US" sz="2400" kern="0" dirty="0">
                <a:solidFill>
                  <a:srgbClr val="709DC7"/>
                </a:solidFill>
              </a:rPr>
              <a:t>INRIA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Dynamic Mediation to Support Interoperability</a:t>
            </a:r>
            <a:endParaRPr lang="en-GB" sz="3200" dirty="0"/>
          </a:p>
        </p:txBody>
      </p:sp>
      <p:sp>
        <p:nvSpPr>
          <p:cNvPr id="8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Connecteur droit 6"/>
          <p:cNvCxnSpPr/>
          <p:nvPr/>
        </p:nvCxnSpPr>
        <p:spPr>
          <a:xfrm>
            <a:off x="321972" y="4293096"/>
            <a:ext cx="85386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1064" y="116124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12" name="Accolade ouvrante 11"/>
          <p:cNvSpPr/>
          <p:nvPr/>
        </p:nvSpPr>
        <p:spPr>
          <a:xfrm>
            <a:off x="1061184" y="4079918"/>
            <a:ext cx="270456" cy="153258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colade ouvrante 14"/>
          <p:cNvSpPr/>
          <p:nvPr/>
        </p:nvSpPr>
        <p:spPr>
          <a:xfrm>
            <a:off x="1059037" y="2744874"/>
            <a:ext cx="222472" cy="125562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275571" y="3012362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</a:p>
          <a:p>
            <a:pPr algn="ctr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196149" y="4528547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</a:p>
          <a:p>
            <a:pPr algn="ctr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813784" y="116124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→  Learning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3305581" y="116124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→ Synthesis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4707233" y="116124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→ Concretization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6688433" y="116124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→ Monitoring </a:t>
            </a:r>
            <a:endParaRPr lang="en-US" dirty="0"/>
          </a:p>
        </p:txBody>
      </p:sp>
      <p:cxnSp>
        <p:nvCxnSpPr>
          <p:cNvPr id="23" name="Connecteur droit avec flèche 22"/>
          <p:cNvCxnSpPr>
            <a:stCxn id="8" idx="0"/>
            <a:endCxn id="5" idx="2"/>
          </p:cNvCxnSpPr>
          <p:nvPr/>
        </p:nvCxnSpPr>
        <p:spPr>
          <a:xfrm flipH="1" flipV="1">
            <a:off x="2313431" y="3801948"/>
            <a:ext cx="1368" cy="563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1" idx="0"/>
            <a:endCxn id="10" idx="2"/>
          </p:cNvCxnSpPr>
          <p:nvPr/>
        </p:nvCxnSpPr>
        <p:spPr>
          <a:xfrm flipH="1" flipV="1">
            <a:off x="7444188" y="3801948"/>
            <a:ext cx="8132" cy="563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78" name="Groupe 77"/>
          <p:cNvGrpSpPr/>
          <p:nvPr/>
        </p:nvGrpSpPr>
        <p:grpSpPr>
          <a:xfrm>
            <a:off x="1296000" y="2733002"/>
            <a:ext cx="2034862" cy="1068946"/>
            <a:chOff x="1545462" y="2472744"/>
            <a:chExt cx="2034862" cy="106894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545462" y="2472744"/>
              <a:ext cx="2034862" cy="10689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6000" dirty="0"/>
            </a:p>
          </p:txBody>
        </p:sp>
        <p:grpSp>
          <p:nvGrpSpPr>
            <p:cNvPr id="52" name="Groupe 51"/>
            <p:cNvGrpSpPr/>
            <p:nvPr/>
          </p:nvGrpSpPr>
          <p:grpSpPr>
            <a:xfrm>
              <a:off x="1605469" y="2664686"/>
              <a:ext cx="1919849" cy="467016"/>
              <a:chOff x="2851771" y="1761368"/>
              <a:chExt cx="2753669" cy="669848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3084821" y="2071216"/>
                <a:ext cx="351693" cy="35999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5211545" y="2071216"/>
                <a:ext cx="393895" cy="360000"/>
              </a:xfrm>
              <a:prstGeom prst="ellipse">
                <a:avLst/>
              </a:prstGeom>
              <a:ln w="6985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Flèche droite 35"/>
              <p:cNvSpPr/>
              <p:nvPr/>
            </p:nvSpPr>
            <p:spPr>
              <a:xfrm rot="2040000">
                <a:off x="2851771" y="1925279"/>
                <a:ext cx="281354" cy="211015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8" name="Connecteur droit avec flèche 37"/>
              <p:cNvCxnSpPr>
                <a:stCxn id="32" idx="6"/>
                <a:endCxn id="33" idx="2"/>
              </p:cNvCxnSpPr>
              <p:nvPr/>
            </p:nvCxnSpPr>
            <p:spPr>
              <a:xfrm>
                <a:off x="3436514" y="2251215"/>
                <a:ext cx="1775031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1" name="ZoneTexte 50"/>
              <p:cNvSpPr txBox="1"/>
              <p:nvPr/>
            </p:nvSpPr>
            <p:spPr>
              <a:xfrm>
                <a:off x="3315832" y="1761368"/>
                <a:ext cx="2083043" cy="4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err="1">
                    <a:solidFill>
                      <a:prstClr val="black"/>
                    </a:solidFill>
                  </a:rPr>
                  <a:t>DownloadPhoto</a:t>
                </a:r>
                <a:r>
                  <a:rPr lang="en-GB" sz="1400" dirty="0">
                    <a:solidFill>
                      <a:prstClr val="black"/>
                    </a:solidFill>
                  </a:rPr>
                  <a:t> </a:t>
                </a:r>
                <a:endParaRPr lang="en-US" sz="2400" dirty="0"/>
              </a:p>
            </p:txBody>
          </p:sp>
        </p:grpSp>
      </p:grpSp>
      <p:grpSp>
        <p:nvGrpSpPr>
          <p:cNvPr id="79" name="Groupe 78"/>
          <p:cNvGrpSpPr/>
          <p:nvPr/>
        </p:nvGrpSpPr>
        <p:grpSpPr>
          <a:xfrm>
            <a:off x="6426757" y="2719953"/>
            <a:ext cx="2034862" cy="1081995"/>
            <a:chOff x="6282741" y="2470426"/>
            <a:chExt cx="2034862" cy="1081995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6282741" y="2483475"/>
              <a:ext cx="2034862" cy="106894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grpSp>
          <p:nvGrpSpPr>
            <p:cNvPr id="77" name="Groupe 76"/>
            <p:cNvGrpSpPr/>
            <p:nvPr/>
          </p:nvGrpSpPr>
          <p:grpSpPr>
            <a:xfrm>
              <a:off x="6367698" y="2470426"/>
              <a:ext cx="1876710" cy="1032046"/>
              <a:chOff x="4229409" y="1640433"/>
              <a:chExt cx="1876710" cy="1032046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4377927" y="1845424"/>
                <a:ext cx="245198" cy="2509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5831497" y="1845424"/>
                <a:ext cx="274622" cy="2509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4881983" y="2421488"/>
                <a:ext cx="245199" cy="250991"/>
              </a:xfrm>
              <a:prstGeom prst="ellipse">
                <a:avLst/>
              </a:prstGeom>
              <a:ln w="6985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" name="Flèche droite 56"/>
              <p:cNvSpPr/>
              <p:nvPr/>
            </p:nvSpPr>
            <p:spPr>
              <a:xfrm rot="2040000">
                <a:off x="4229409" y="1743678"/>
                <a:ext cx="196159" cy="147119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58" name="Connecteur droit avec flèche 57"/>
              <p:cNvCxnSpPr>
                <a:stCxn id="54" idx="6"/>
                <a:endCxn id="55" idx="2"/>
              </p:cNvCxnSpPr>
              <p:nvPr/>
            </p:nvCxnSpPr>
            <p:spPr>
              <a:xfrm>
                <a:off x="4623125" y="1970920"/>
                <a:ext cx="120837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Connecteur droit avec flèche 58"/>
              <p:cNvCxnSpPr>
                <a:stCxn id="55" idx="3"/>
                <a:endCxn id="56" idx="6"/>
              </p:cNvCxnSpPr>
              <p:nvPr/>
            </p:nvCxnSpPr>
            <p:spPr>
              <a:xfrm flipH="1">
                <a:off x="5127182" y="2059658"/>
                <a:ext cx="744532" cy="4873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3" name="ZoneTexte 62"/>
              <p:cNvSpPr txBox="1"/>
              <p:nvPr/>
            </p:nvSpPr>
            <p:spPr>
              <a:xfrm>
                <a:off x="4305919" y="2041703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1400" dirty="0">
                    <a:solidFill>
                      <a:prstClr val="black"/>
                    </a:solidFill>
                  </a:rPr>
                  <a:t>write </a:t>
                </a:r>
                <a:r>
                  <a:rPr lang="en-GB" sz="1400" dirty="0" err="1">
                    <a:solidFill>
                      <a:prstClr val="black"/>
                    </a:solidFill>
                  </a:rPr>
                  <a:t>PhotoFile</a:t>
                </a:r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4377927" y="1640433"/>
                <a:ext cx="1596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GB" sz="1200" dirty="0">
                    <a:solidFill>
                      <a:prstClr val="black"/>
                    </a:solidFill>
                  </a:rPr>
                  <a:t>write </a:t>
                </a:r>
                <a:r>
                  <a:rPr lang="en-GB" sz="1200" dirty="0" err="1">
                    <a:solidFill>
                      <a:prstClr val="black"/>
                    </a:solidFill>
                  </a:rPr>
                  <a:t>PhotoMetadata</a:t>
                </a:r>
                <a:endParaRPr lang="en-GB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0" name="Triangle isocèle 79"/>
          <p:cNvSpPr/>
          <p:nvPr/>
        </p:nvSpPr>
        <p:spPr>
          <a:xfrm>
            <a:off x="1619672" y="1654274"/>
            <a:ext cx="6552728" cy="858129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1600" dirty="0"/>
          </a:p>
        </p:txBody>
      </p:sp>
      <p:sp>
        <p:nvSpPr>
          <p:cNvPr id="88" name="ZoneTexte 87"/>
          <p:cNvSpPr txBox="1"/>
          <p:nvPr/>
        </p:nvSpPr>
        <p:spPr>
          <a:xfrm>
            <a:off x="1115616" y="3717032"/>
            <a:ext cx="121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Model </a:t>
            </a:r>
          </a:p>
          <a:p>
            <a:pPr algn="r"/>
            <a:r>
              <a:rPr lang="en-US" dirty="0" smtClean="0"/>
              <a:t>Extraction</a:t>
            </a:r>
            <a:endParaRPr lang="en-US" dirty="0"/>
          </a:p>
        </p:txBody>
      </p:sp>
      <p:sp>
        <p:nvSpPr>
          <p:cNvPr id="89" name="ZoneTexte 88"/>
          <p:cNvSpPr txBox="1"/>
          <p:nvPr/>
        </p:nvSpPr>
        <p:spPr>
          <a:xfrm>
            <a:off x="7465442" y="3717032"/>
            <a:ext cx="121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</a:t>
            </a:r>
          </a:p>
          <a:p>
            <a:r>
              <a:rPr lang="en-US" dirty="0"/>
              <a:t>Extraction</a:t>
            </a:r>
          </a:p>
          <a:p>
            <a:endParaRPr lang="en-US" dirty="0"/>
          </a:p>
        </p:txBody>
      </p:sp>
      <p:grpSp>
        <p:nvGrpSpPr>
          <p:cNvPr id="126" name="Groupe 125"/>
          <p:cNvGrpSpPr/>
          <p:nvPr/>
        </p:nvGrpSpPr>
        <p:grpSpPr>
          <a:xfrm>
            <a:off x="3707904" y="2699628"/>
            <a:ext cx="2409677" cy="1099974"/>
            <a:chOff x="3760388" y="2444735"/>
            <a:chExt cx="2409677" cy="1099974"/>
          </a:xfrm>
        </p:grpSpPr>
        <p:sp>
          <p:nvSpPr>
            <p:cNvPr id="91" name="Rectangle à coins arrondis 90"/>
            <p:cNvSpPr/>
            <p:nvPr/>
          </p:nvSpPr>
          <p:spPr>
            <a:xfrm>
              <a:off x="3760388" y="2475763"/>
              <a:ext cx="2376264" cy="1068946"/>
            </a:xfrm>
            <a:prstGeom prst="roundRect">
              <a:avLst/>
            </a:prstGeom>
            <a:gradFill flip="none" rotWithShape="1">
              <a:gsLst>
                <a:gs pos="0">
                  <a:srgbClr val="CC3399">
                    <a:tint val="66000"/>
                    <a:satMod val="160000"/>
                  </a:srgbClr>
                </a:gs>
                <a:gs pos="50000">
                  <a:srgbClr val="CC3399">
                    <a:tint val="44500"/>
                    <a:satMod val="160000"/>
                  </a:srgbClr>
                </a:gs>
                <a:gs pos="100000">
                  <a:srgbClr val="CC3399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CC3399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6" name="Groupe 105"/>
            <p:cNvGrpSpPr/>
            <p:nvPr/>
          </p:nvGrpSpPr>
          <p:grpSpPr>
            <a:xfrm>
              <a:off x="3784755" y="2444735"/>
              <a:ext cx="2385310" cy="1052371"/>
              <a:chOff x="4037973" y="4878446"/>
              <a:chExt cx="2385310" cy="1052371"/>
            </a:xfrm>
          </p:grpSpPr>
          <p:sp>
            <p:nvSpPr>
              <p:cNvPr id="93" name="Ellipse 92"/>
              <p:cNvSpPr/>
              <p:nvPr/>
            </p:nvSpPr>
            <p:spPr>
              <a:xfrm>
                <a:off x="4200456" y="5247778"/>
                <a:ext cx="245198" cy="250991"/>
              </a:xfrm>
              <a:prstGeom prst="ellipse">
                <a:avLst/>
              </a:prstGeom>
              <a:ln w="6985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6043240" y="5247778"/>
                <a:ext cx="274622" cy="2509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6" name="Flèche droite 95"/>
              <p:cNvSpPr/>
              <p:nvPr/>
            </p:nvSpPr>
            <p:spPr>
              <a:xfrm rot="2040000">
                <a:off x="4037973" y="5130397"/>
                <a:ext cx="196159" cy="147119"/>
              </a:xfrm>
              <a:prstGeom prst="right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97" name="Connecteur droit avec flèche 96"/>
              <p:cNvCxnSpPr>
                <a:stCxn id="93" idx="6"/>
                <a:endCxn id="94" idx="2"/>
              </p:cNvCxnSpPr>
              <p:nvPr/>
            </p:nvCxnSpPr>
            <p:spPr>
              <a:xfrm>
                <a:off x="4445654" y="5373274"/>
                <a:ext cx="159758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Connecteur droit avec flèche 97"/>
              <p:cNvCxnSpPr>
                <a:stCxn id="94" idx="4"/>
                <a:endCxn id="105" idx="6"/>
              </p:cNvCxnSpPr>
              <p:nvPr/>
            </p:nvCxnSpPr>
            <p:spPr>
              <a:xfrm flipH="1">
                <a:off x="5368348" y="5498769"/>
                <a:ext cx="812203" cy="30655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9" name="Connecteur droit avec flèche 98"/>
              <p:cNvCxnSpPr>
                <a:stCxn id="105" idx="1"/>
                <a:endCxn id="93" idx="4"/>
              </p:cNvCxnSpPr>
              <p:nvPr/>
            </p:nvCxnSpPr>
            <p:spPr>
              <a:xfrm flipH="1" flipV="1">
                <a:off x="4323055" y="5498769"/>
                <a:ext cx="810888" cy="2178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00" name="ZoneTexte 99"/>
              <p:cNvSpPr txBox="1"/>
              <p:nvPr/>
            </p:nvSpPr>
            <p:spPr>
              <a:xfrm>
                <a:off x="5237742" y="5474835"/>
                <a:ext cx="1185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prstClr val="black"/>
                    </a:solidFill>
                  </a:rPr>
                  <a:t>r</a:t>
                </a:r>
                <a:r>
                  <a:rPr lang="en-GB" sz="1200" dirty="0" smtClean="0">
                    <a:solidFill>
                      <a:prstClr val="black"/>
                    </a:solidFill>
                  </a:rPr>
                  <a:t>ead </a:t>
                </a:r>
                <a:r>
                  <a:rPr lang="en-GB" sz="1200" dirty="0" err="1" smtClean="0">
                    <a:solidFill>
                      <a:prstClr val="black"/>
                    </a:solidFill>
                  </a:rPr>
                  <a:t>PhotoFile</a:t>
                </a:r>
                <a:endParaRPr lang="en-US" sz="1200" dirty="0"/>
              </a:p>
            </p:txBody>
          </p:sp>
          <p:sp>
            <p:nvSpPr>
              <p:cNvPr id="101" name="ZoneTexte 100"/>
              <p:cNvSpPr txBox="1"/>
              <p:nvPr/>
            </p:nvSpPr>
            <p:spPr>
              <a:xfrm>
                <a:off x="4193626" y="4878446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Mediator Model</a:t>
                </a:r>
                <a:endParaRPr lang="en-US" dirty="0"/>
              </a:p>
            </p:txBody>
          </p:sp>
          <p:sp>
            <p:nvSpPr>
              <p:cNvPr id="102" name="ZoneTexte 101"/>
              <p:cNvSpPr txBox="1"/>
              <p:nvPr/>
            </p:nvSpPr>
            <p:spPr>
              <a:xfrm>
                <a:off x="4085614" y="5463802"/>
                <a:ext cx="12712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err="1" smtClean="0">
                    <a:solidFill>
                      <a:prstClr val="black"/>
                    </a:solidFill>
                  </a:rPr>
                  <a:t>downloadPhoto</a:t>
                </a:r>
                <a:r>
                  <a:rPr lang="en-GB" sz="1200" dirty="0" smtClean="0">
                    <a:solidFill>
                      <a:prstClr val="black"/>
                    </a:solidFill>
                  </a:rPr>
                  <a:t> </a:t>
                </a:r>
                <a:endParaRPr lang="en-US" sz="1200" dirty="0"/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4445654" y="5103762"/>
                <a:ext cx="16390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>
                    <a:solidFill>
                      <a:prstClr val="black"/>
                    </a:solidFill>
                  </a:rPr>
                  <a:t>read </a:t>
                </a:r>
                <a:r>
                  <a:rPr lang="en-GB" sz="1200" dirty="0" err="1" smtClean="0">
                    <a:solidFill>
                      <a:prstClr val="black"/>
                    </a:solidFill>
                  </a:rPr>
                  <a:t>PhotoMetadata</a:t>
                </a:r>
                <a:endParaRPr lang="en-US" sz="2000" dirty="0"/>
              </a:p>
            </p:txBody>
          </p:sp>
          <p:sp>
            <p:nvSpPr>
              <p:cNvPr id="105" name="Ellipse 104"/>
              <p:cNvSpPr/>
              <p:nvPr/>
            </p:nvSpPr>
            <p:spPr>
              <a:xfrm>
                <a:off x="5093726" y="5679826"/>
                <a:ext cx="274622" cy="2509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cxnSp>
        <p:nvCxnSpPr>
          <p:cNvPr id="111" name="Forme 110"/>
          <p:cNvCxnSpPr>
            <a:stCxn id="80" idx="3"/>
            <a:endCxn id="91" idx="0"/>
          </p:cNvCxnSpPr>
          <p:nvPr/>
        </p:nvCxnSpPr>
        <p:spPr>
          <a:xfrm>
            <a:off x="4896036" y="2512403"/>
            <a:ext cx="0" cy="218253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>
            <a:stCxn id="10" idx="1"/>
            <a:endCxn id="91" idx="3"/>
          </p:cNvCxnSpPr>
          <p:nvPr/>
        </p:nvCxnSpPr>
        <p:spPr>
          <a:xfrm flipH="1" flipV="1">
            <a:off x="6084168" y="3265129"/>
            <a:ext cx="342589" cy="2346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>
            <a:stCxn id="5" idx="3"/>
            <a:endCxn id="91" idx="1"/>
          </p:cNvCxnSpPr>
          <p:nvPr/>
        </p:nvCxnSpPr>
        <p:spPr>
          <a:xfrm flipV="1">
            <a:off x="3330862" y="3265129"/>
            <a:ext cx="377042" cy="2346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4122036" y="4353376"/>
            <a:ext cx="1548000" cy="1107583"/>
          </a:xfrm>
          <a:prstGeom prst="ellipse">
            <a:avLst/>
          </a:prstGeom>
          <a:gradFill flip="none" rotWithShape="1">
            <a:gsLst>
              <a:gs pos="0">
                <a:srgbClr val="CC3399">
                  <a:shade val="30000"/>
                  <a:satMod val="115000"/>
                </a:srgbClr>
              </a:gs>
              <a:gs pos="50000">
                <a:srgbClr val="CC3399">
                  <a:shade val="67500"/>
                  <a:satMod val="115000"/>
                </a:srgbClr>
              </a:gs>
              <a:gs pos="100000">
                <a:srgbClr val="CC33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C3399"/>
            </a:solidFill>
          </a:ln>
          <a:effectLst>
            <a:outerShdw blurRad="40000" dist="22860" dir="5400000" rotWithShape="0">
              <a:srgbClr val="000000"/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Connecteur droit avec flèche 118"/>
          <p:cNvCxnSpPr>
            <a:stCxn id="91" idx="2"/>
            <a:endCxn id="118" idx="0"/>
          </p:cNvCxnSpPr>
          <p:nvPr/>
        </p:nvCxnSpPr>
        <p:spPr>
          <a:xfrm>
            <a:off x="4896036" y="3799602"/>
            <a:ext cx="0" cy="553774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ZoneTexte 126"/>
          <p:cNvSpPr txBox="1"/>
          <p:nvPr/>
        </p:nvSpPr>
        <p:spPr>
          <a:xfrm>
            <a:off x="4860032" y="3907802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28" name="Ellipse 127"/>
          <p:cNvSpPr/>
          <p:nvPr/>
        </p:nvSpPr>
        <p:spPr>
          <a:xfrm>
            <a:off x="3953501" y="5643129"/>
            <a:ext cx="1885071" cy="450167"/>
          </a:xfrm>
          <a:prstGeom prst="ellipse">
            <a:avLst/>
          </a:prstGeom>
          <a:gradFill flip="none" rotWithShape="1">
            <a:gsLst>
              <a:gs pos="0">
                <a:srgbClr val="D85AC0">
                  <a:shade val="30000"/>
                  <a:satMod val="115000"/>
                </a:srgbClr>
              </a:gs>
              <a:gs pos="50000">
                <a:srgbClr val="D85AC0">
                  <a:shade val="67500"/>
                  <a:satMod val="115000"/>
                </a:srgbClr>
              </a:gs>
              <a:gs pos="100000">
                <a:srgbClr val="D85A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cxnSp>
        <p:nvCxnSpPr>
          <p:cNvPr id="129" name="Forme 128"/>
          <p:cNvCxnSpPr>
            <a:stCxn id="128" idx="6"/>
            <a:endCxn id="11" idx="4"/>
          </p:cNvCxnSpPr>
          <p:nvPr/>
        </p:nvCxnSpPr>
        <p:spPr>
          <a:xfrm flipV="1">
            <a:off x="5838572" y="5472687"/>
            <a:ext cx="1613748" cy="395526"/>
          </a:xfrm>
          <a:prstGeom prst="bentConnector2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Forme 131"/>
          <p:cNvCxnSpPr>
            <a:stCxn id="128" idx="2"/>
            <a:endCxn id="8" idx="4"/>
          </p:cNvCxnSpPr>
          <p:nvPr/>
        </p:nvCxnSpPr>
        <p:spPr>
          <a:xfrm rot="10800000">
            <a:off x="2314799" y="5472687"/>
            <a:ext cx="1638702" cy="395526"/>
          </a:xfrm>
          <a:prstGeom prst="bentConnector2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>
            <a:stCxn id="128" idx="0"/>
            <a:endCxn id="118" idx="4"/>
          </p:cNvCxnSpPr>
          <p:nvPr/>
        </p:nvCxnSpPr>
        <p:spPr>
          <a:xfrm flipH="1" flipV="1">
            <a:off x="4896036" y="5460959"/>
            <a:ext cx="1" cy="182170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en arc 138"/>
          <p:cNvCxnSpPr>
            <a:stCxn id="21" idx="2"/>
            <a:endCxn id="18" idx="2"/>
          </p:cNvCxnSpPr>
          <p:nvPr/>
        </p:nvCxnSpPr>
        <p:spPr>
          <a:xfrm rot="5400000">
            <a:off x="5016703" y="-951632"/>
            <a:ext cx="12700" cy="4964418"/>
          </a:xfrm>
          <a:prstGeom prst="curvedConnector3">
            <a:avLst>
              <a:gd name="adj1" fmla="val 354937"/>
            </a:avLst>
          </a:prstGeom>
          <a:ln w="12700">
            <a:headEnd type="none" w="med" len="med"/>
            <a:tailEnd type="arrow" w="lg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148408" y="4584002"/>
            <a:ext cx="1495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Emergent Middleware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4211960" y="1582266"/>
            <a:ext cx="1296144" cy="32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/>
              <a:t>Ontology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123728" y="1654274"/>
            <a:ext cx="5508104" cy="87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sz="1400" dirty="0" smtClean="0"/>
          </a:p>
          <a:p>
            <a:pPr algn="ctr">
              <a:lnSpc>
                <a:spcPct val="90000"/>
              </a:lnSpc>
            </a:pPr>
            <a:r>
              <a:rPr lang="en-GB" sz="1400" dirty="0" err="1" smtClean="0">
                <a:solidFill>
                  <a:prstClr val="black"/>
                </a:solidFill>
              </a:rPr>
              <a:t>DownloadPhoto</a:t>
            </a:r>
            <a:r>
              <a:rPr lang="en-GB" sz="1400" dirty="0" smtClean="0">
                <a:solidFill>
                  <a:prstClr val="black"/>
                </a:solidFill>
              </a:rPr>
              <a:t> = </a:t>
            </a:r>
            <a:r>
              <a:rPr lang="en-GB" sz="1400" dirty="0" err="1" smtClean="0">
                <a:solidFill>
                  <a:prstClr val="black"/>
                </a:solidFill>
              </a:rPr>
              <a:t>getPhoto</a:t>
            </a:r>
            <a:endParaRPr lang="en-GB" sz="1400" dirty="0" smtClean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Photo = </a:t>
            </a:r>
            <a:r>
              <a:rPr lang="en-GB" sz="1400" dirty="0" err="1" smtClean="0">
                <a:solidFill>
                  <a:prstClr val="black"/>
                </a:solidFill>
              </a:rPr>
              <a:t>PhotoMetadata</a:t>
            </a:r>
            <a:r>
              <a:rPr lang="en-GB" sz="1400" dirty="0" smtClean="0">
                <a:solidFill>
                  <a:prstClr val="black"/>
                </a:solidFill>
              </a:rPr>
              <a:t> + </a:t>
            </a:r>
            <a:r>
              <a:rPr lang="en-GB" sz="1400" dirty="0" err="1" smtClean="0">
                <a:solidFill>
                  <a:prstClr val="black"/>
                </a:solidFill>
              </a:rPr>
              <a:t>PhotoFile</a:t>
            </a:r>
            <a:endParaRPr lang="en-GB" sz="1400" dirty="0">
              <a:solidFill>
                <a:prstClr val="black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1400" dirty="0" err="1" smtClean="0">
                <a:solidFill>
                  <a:prstClr val="black"/>
                </a:solidFill>
              </a:rPr>
              <a:t>PhotoMetadata</a:t>
            </a:r>
            <a:r>
              <a:rPr lang="en-GB" sz="1400" dirty="0" smtClean="0">
                <a:solidFill>
                  <a:prstClr val="black"/>
                </a:solidFill>
              </a:rPr>
              <a:t> = </a:t>
            </a:r>
            <a:r>
              <a:rPr lang="en-GB" sz="1400" dirty="0" err="1" smtClean="0">
                <a:solidFill>
                  <a:prstClr val="black"/>
                </a:solidFill>
              </a:rPr>
              <a:t>PhotoID</a:t>
            </a:r>
            <a:r>
              <a:rPr lang="en-GB" sz="1400" dirty="0" smtClean="0">
                <a:solidFill>
                  <a:prstClr val="black"/>
                </a:solidFill>
              </a:rPr>
              <a:t> + Location + </a:t>
            </a:r>
            <a:r>
              <a:rPr lang="en-GB" sz="1400" dirty="0" err="1" smtClean="0">
                <a:solidFill>
                  <a:prstClr val="black"/>
                </a:solidFill>
              </a:rPr>
              <a:t>CameraID</a:t>
            </a:r>
            <a:r>
              <a:rPr lang="en-GB" sz="1400" dirty="0" smtClean="0">
                <a:solidFill>
                  <a:prstClr val="black"/>
                </a:solidFill>
              </a:rPr>
              <a:t> + details</a:t>
            </a:r>
            <a:r>
              <a:rPr lang="en-US" sz="1400" dirty="0"/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…</a:t>
            </a:r>
            <a:endParaRPr lang="en-GB" sz="1400" dirty="0" smtClean="0"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63888" y="2420888"/>
            <a:ext cx="13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Synthesize</a:t>
            </a:r>
            <a:endParaRPr lang="en-GB" b="1" dirty="0"/>
          </a:p>
        </p:txBody>
      </p:sp>
      <p:sp>
        <p:nvSpPr>
          <p:cNvPr id="74" name="Rectangle 73"/>
          <p:cNvSpPr/>
          <p:nvPr/>
        </p:nvSpPr>
        <p:spPr>
          <a:xfrm>
            <a:off x="6300192" y="2636912"/>
            <a:ext cx="2304256" cy="129614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3491880" y="2276872"/>
            <a:ext cx="2808312" cy="165618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3491880" y="3356992"/>
            <a:ext cx="2808312" cy="230425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ZoneTexte 75"/>
          <p:cNvSpPr txBox="1"/>
          <p:nvPr/>
        </p:nvSpPr>
        <p:spPr>
          <a:xfrm>
            <a:off x="6948264" y="2204864"/>
            <a:ext cx="131014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err="1" smtClean="0"/>
              <a:t>Modeling</a:t>
            </a:r>
            <a:endParaRPr lang="en-GB" sz="2000" b="1" dirty="0"/>
          </a:p>
        </p:txBody>
      </p:sp>
      <p:sp>
        <p:nvSpPr>
          <p:cNvPr id="130" name="ZoneTexte 129"/>
          <p:cNvSpPr txBox="1"/>
          <p:nvPr/>
        </p:nvSpPr>
        <p:spPr>
          <a:xfrm>
            <a:off x="3535729" y="2348880"/>
            <a:ext cx="139631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Synthesis</a:t>
            </a:r>
            <a:endParaRPr lang="en-GB" sz="2000" b="1" dirty="0"/>
          </a:p>
        </p:txBody>
      </p:sp>
      <p:sp>
        <p:nvSpPr>
          <p:cNvPr id="131" name="ZoneTexte 130"/>
          <p:cNvSpPr txBox="1"/>
          <p:nvPr/>
        </p:nvSpPr>
        <p:spPr>
          <a:xfrm>
            <a:off x="4932040" y="3933056"/>
            <a:ext cx="165254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/>
              <a:t>Deployment</a:t>
            </a:r>
            <a:endParaRPr lang="en-GB" sz="2000" b="1" dirty="0"/>
          </a:p>
        </p:txBody>
      </p:sp>
      <p:sp>
        <p:nvSpPr>
          <p:cNvPr id="125" name="Double flèche horizontale 124"/>
          <p:cNvSpPr/>
          <p:nvPr/>
        </p:nvSpPr>
        <p:spPr>
          <a:xfrm>
            <a:off x="3707904" y="4759456"/>
            <a:ext cx="467856" cy="295422"/>
          </a:xfrm>
          <a:prstGeom prst="leftRightArrow">
            <a:avLst/>
          </a:prstGeom>
          <a:solidFill>
            <a:srgbClr val="CC3399"/>
          </a:solidFill>
          <a:ln>
            <a:solidFill>
              <a:srgbClr val="AE2C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er 66"/>
          <p:cNvGrpSpPr/>
          <p:nvPr/>
        </p:nvGrpSpPr>
        <p:grpSpPr>
          <a:xfrm>
            <a:off x="6012160" y="4293096"/>
            <a:ext cx="2592288" cy="1179591"/>
            <a:chOff x="6012160" y="4293096"/>
            <a:chExt cx="2592288" cy="1179591"/>
          </a:xfrm>
        </p:grpSpPr>
        <p:sp>
          <p:nvSpPr>
            <p:cNvPr id="11" name="Ellipse 10"/>
            <p:cNvSpPr/>
            <p:nvPr/>
          </p:nvSpPr>
          <p:spPr>
            <a:xfrm>
              <a:off x="6300192" y="4365104"/>
              <a:ext cx="2304256" cy="110758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er 49"/>
            <p:cNvGrpSpPr/>
            <p:nvPr/>
          </p:nvGrpSpPr>
          <p:grpSpPr>
            <a:xfrm>
              <a:off x="6012160" y="4581128"/>
              <a:ext cx="1596110" cy="684040"/>
              <a:chOff x="6012160" y="4581128"/>
              <a:chExt cx="1596110" cy="68404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090134" y="4581128"/>
                <a:ext cx="1440163" cy="3240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084168" y="4941168"/>
                <a:ext cx="1439991" cy="3240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ZoneTexte 111"/>
              <p:cNvSpPr txBox="1"/>
              <p:nvPr/>
            </p:nvSpPr>
            <p:spPr>
              <a:xfrm>
                <a:off x="6084168" y="4941168"/>
                <a:ext cx="1408634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write </a:t>
                </a:r>
                <a:r>
                  <a:rPr lang="en-GB" sz="1400" dirty="0" err="1" smtClean="0"/>
                  <a:t>PhotoFile</a:t>
                </a:r>
                <a:endParaRPr lang="en-GB" sz="1400" dirty="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6012160" y="4581128"/>
                <a:ext cx="1596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write </a:t>
                </a:r>
                <a:r>
                  <a:rPr lang="en-GB" sz="1200" dirty="0" err="1" smtClean="0"/>
                  <a:t>PhotoMetadata</a:t>
                </a:r>
                <a:endParaRPr lang="en-GB" sz="1200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516216" y="4293096"/>
              <a:ext cx="19442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white"/>
                  </a:solidFill>
                </a:rPr>
                <a:t>System (NS2)</a:t>
              </a:r>
            </a:p>
          </p:txBody>
        </p:sp>
      </p:grpSp>
      <p:grpSp>
        <p:nvGrpSpPr>
          <p:cNvPr id="66" name="Grouper 65"/>
          <p:cNvGrpSpPr/>
          <p:nvPr/>
        </p:nvGrpSpPr>
        <p:grpSpPr>
          <a:xfrm>
            <a:off x="1162800" y="4365104"/>
            <a:ext cx="2580430" cy="1107583"/>
            <a:chOff x="1187624" y="4365104"/>
            <a:chExt cx="2580430" cy="1107583"/>
          </a:xfrm>
        </p:grpSpPr>
        <p:sp>
          <p:nvSpPr>
            <p:cNvPr id="8" name="Ellipse 7"/>
            <p:cNvSpPr/>
            <p:nvPr/>
          </p:nvSpPr>
          <p:spPr>
            <a:xfrm>
              <a:off x="1187624" y="4365104"/>
              <a:ext cx="2303998" cy="11075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er 44"/>
            <p:cNvGrpSpPr/>
            <p:nvPr/>
          </p:nvGrpSpPr>
          <p:grpSpPr>
            <a:xfrm>
              <a:off x="2315763" y="4725144"/>
              <a:ext cx="1452291" cy="324000"/>
              <a:chOff x="2514304" y="4725144"/>
              <a:chExt cx="1452291" cy="3240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2574453" y="4725144"/>
                <a:ext cx="1331992" cy="324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14304" y="4725144"/>
                <a:ext cx="14522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 dirty="0" err="1">
                    <a:solidFill>
                      <a:prstClr val="black"/>
                    </a:solidFill>
                  </a:rPr>
                  <a:t>DownloadPhoto</a:t>
                </a:r>
                <a:r>
                  <a:rPr lang="en-GB" sz="1400" dirty="0">
                    <a:solidFill>
                      <a:prstClr val="black"/>
                    </a:solidFill>
                  </a:rPr>
                  <a:t> </a:t>
                </a:r>
                <a:endParaRPr lang="en-GB" sz="1400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403648" y="4365104"/>
              <a:ext cx="1800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white"/>
                  </a:solidFill>
                </a:rPr>
                <a:t>System (NS1)</a:t>
              </a:r>
            </a:p>
          </p:txBody>
        </p:sp>
      </p:grpSp>
      <p:cxnSp>
        <p:nvCxnSpPr>
          <p:cNvPr id="173" name="Connecteur droit 172"/>
          <p:cNvCxnSpPr/>
          <p:nvPr/>
        </p:nvCxnSpPr>
        <p:spPr>
          <a:xfrm>
            <a:off x="3851920" y="3356992"/>
            <a:ext cx="1080144" cy="0"/>
          </a:xfrm>
          <a:prstGeom prst="line">
            <a:avLst/>
          </a:prstGeom>
          <a:ln w="127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8" name="Image 177"/>
          <p:cNvPicPr>
            <a:picLocks noChangeAspect="1"/>
          </p:cNvPicPr>
          <p:nvPr/>
        </p:nvPicPr>
        <p:blipFill rotWithShape="1">
          <a:blip r:embed="rId3"/>
          <a:srcRect b="26979"/>
          <a:stretch/>
        </p:blipFill>
        <p:spPr>
          <a:xfrm>
            <a:off x="1043608" y="4509120"/>
            <a:ext cx="1666471" cy="788713"/>
          </a:xfrm>
          <a:prstGeom prst="rect">
            <a:avLst/>
          </a:prstGeom>
        </p:spPr>
      </p:pic>
      <p:pic>
        <p:nvPicPr>
          <p:cNvPr id="179" name="Image 178"/>
          <p:cNvPicPr>
            <a:picLocks noChangeAspect="1"/>
          </p:cNvPicPr>
          <p:nvPr/>
        </p:nvPicPr>
        <p:blipFill rotWithShape="1">
          <a:blip r:embed="rId4"/>
          <a:srcRect b="37101"/>
          <a:stretch/>
        </p:blipFill>
        <p:spPr>
          <a:xfrm>
            <a:off x="7236296" y="4653137"/>
            <a:ext cx="1440160" cy="595012"/>
          </a:xfrm>
          <a:prstGeom prst="rect">
            <a:avLst/>
          </a:prstGeom>
        </p:spPr>
      </p:pic>
      <p:sp>
        <p:nvSpPr>
          <p:cNvPr id="124" name="Double flèche horizontale 123"/>
          <p:cNvSpPr/>
          <p:nvPr/>
        </p:nvSpPr>
        <p:spPr>
          <a:xfrm>
            <a:off x="5669281" y="4759456"/>
            <a:ext cx="504000" cy="295422"/>
          </a:xfrm>
          <a:prstGeom prst="leftRightArrow">
            <a:avLst/>
          </a:prstGeom>
          <a:solidFill>
            <a:srgbClr val="CC3399"/>
          </a:solidFill>
          <a:ln>
            <a:solidFill>
              <a:srgbClr val="AE2C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animBg="1"/>
      <p:bldP spid="12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 build="allAtOnce"/>
      <p:bldP spid="21" grpId="0" build="allAtOnce"/>
      <p:bldP spid="80" grpId="0" animBg="1"/>
      <p:bldP spid="88" grpId="0"/>
      <p:bldP spid="88" grpId="1"/>
      <p:bldP spid="89" grpId="0"/>
      <p:bldP spid="89" grpId="1"/>
      <p:bldP spid="118" grpId="0" animBg="1"/>
      <p:bldP spid="127" grpId="0"/>
      <p:bldP spid="128" grpId="0" animBg="1"/>
      <p:bldP spid="128" grpId="1" animBg="1"/>
      <p:bldP spid="147" grpId="0"/>
      <p:bldP spid="108" grpId="0" animBg="1"/>
      <p:bldP spid="70" grpId="0"/>
      <p:bldP spid="73" grpId="0"/>
      <p:bldP spid="74" grpId="0" animBg="1"/>
      <p:bldP spid="74" grpId="1" animBg="1"/>
      <p:bldP spid="122" grpId="0" animBg="1"/>
      <p:bldP spid="122" grpId="1" animBg="1"/>
      <p:bldP spid="123" grpId="0" animBg="1"/>
      <p:bldP spid="123" grpId="1" animBg="1"/>
      <p:bldP spid="76" grpId="0" animBg="1"/>
      <p:bldP spid="130" grpId="0" animBg="1"/>
      <p:bldP spid="131" grpId="0" animBg="1"/>
      <p:bldP spid="125" grpId="0" animBg="1"/>
      <p:bldP spid="1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My team, my project, my thesis</a:t>
            </a:r>
          </a:p>
          <a:p>
            <a:r>
              <a:rPr lang="en-US" dirty="0" smtClean="0"/>
              <a:t>Interoperability through dynamic synthesis of connectors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Synthesis</a:t>
            </a:r>
          </a:p>
          <a:p>
            <a:pPr lvl="1"/>
            <a:r>
              <a:rPr lang="en-US" dirty="0" smtClean="0"/>
              <a:t>Deployment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Reflections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Ontology-based Networked System Model</a:t>
            </a:r>
            <a:endParaRPr lang="en-GB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86816" y="1485230"/>
            <a:ext cx="8229600" cy="4464050"/>
          </a:xfrm>
        </p:spPr>
        <p:txBody>
          <a:bodyPr/>
          <a:lstStyle/>
          <a:p>
            <a:r>
              <a:rPr lang="en-GB" sz="2000" dirty="0" smtClean="0"/>
              <a:t>Ontology-based Functional Semantics</a:t>
            </a:r>
          </a:p>
          <a:p>
            <a:pPr lvl="1"/>
            <a:r>
              <a:rPr lang="en-GB" sz="1600" dirty="0" smtClean="0"/>
              <a:t>Affordance</a:t>
            </a:r>
          </a:p>
          <a:p>
            <a:pPr lvl="2"/>
            <a:r>
              <a:rPr lang="en-GB" sz="1400" dirty="0" smtClean="0"/>
              <a:t>The high-level functionality of a system</a:t>
            </a:r>
          </a:p>
          <a:p>
            <a:pPr lvl="2"/>
            <a:r>
              <a:rPr lang="en-GB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e.g., &lt;</a:t>
            </a:r>
            <a:r>
              <a:rPr lang="en-GB" sz="1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</a:t>
            </a:r>
            <a:r>
              <a:rPr lang="en-GB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PhotoSharing</a:t>
            </a:r>
            <a:r>
              <a:rPr lang="en-GB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Preferences, Photo&gt;</a:t>
            </a:r>
          </a:p>
          <a:p>
            <a:pPr lvl="1"/>
            <a:r>
              <a:rPr lang="en-GB" sz="1600" dirty="0" smtClean="0"/>
              <a:t>Interface</a:t>
            </a:r>
          </a:p>
          <a:p>
            <a:pPr lvl="2"/>
            <a:r>
              <a:rPr lang="en-GB" sz="1400" dirty="0" smtClean="0"/>
              <a:t>A set of observable actions</a:t>
            </a:r>
          </a:p>
          <a:p>
            <a:pPr lvl="2"/>
            <a:r>
              <a:rPr lang="en-GB" sz="1400" i="1" dirty="0" smtClean="0">
                <a:solidFill>
                  <a:srgbClr val="558ED5"/>
                </a:solidFill>
              </a:rPr>
              <a:t>e.g., &lt;</a:t>
            </a:r>
            <a:r>
              <a:rPr lang="en-GB" sz="1400" i="1" dirty="0" err="1" smtClean="0">
                <a:solidFill>
                  <a:srgbClr val="558ED5"/>
                </a:solidFill>
              </a:rPr>
              <a:t>SendSOAPRequest</a:t>
            </a:r>
            <a:r>
              <a:rPr lang="en-GB" sz="1400" i="1" dirty="0" smtClean="0">
                <a:solidFill>
                  <a:srgbClr val="558ED5"/>
                </a:solidFill>
              </a:rPr>
              <a:t>, </a:t>
            </a:r>
            <a:r>
              <a:rPr lang="en-GB" sz="1400" i="1" dirty="0" err="1" smtClean="0">
                <a:solidFill>
                  <a:srgbClr val="558ED5"/>
                </a:solidFill>
              </a:rPr>
              <a:t>DownloadPhoto</a:t>
            </a:r>
            <a:r>
              <a:rPr lang="en-GB" sz="1400" i="1" dirty="0" smtClean="0">
                <a:solidFill>
                  <a:srgbClr val="558ED5"/>
                </a:solidFill>
              </a:rPr>
              <a:t>,</a:t>
            </a:r>
          </a:p>
          <a:p>
            <a:pPr marL="857250" lvl="2" indent="0">
              <a:buNone/>
            </a:pPr>
            <a:r>
              <a:rPr lang="en-GB" sz="1400" i="1" dirty="0" smtClean="0">
                <a:solidFill>
                  <a:srgbClr val="558ED5"/>
                </a:solidFill>
              </a:rPr>
              <a:t>               {</a:t>
            </a:r>
            <a:r>
              <a:rPr lang="en-GB" sz="1400" i="1" dirty="0" err="1" smtClean="0">
                <a:solidFill>
                  <a:srgbClr val="558ED5"/>
                </a:solidFill>
              </a:rPr>
              <a:t>CameraID</a:t>
            </a:r>
            <a:r>
              <a:rPr lang="en-GB" sz="1400" i="1" dirty="0" smtClean="0">
                <a:solidFill>
                  <a:srgbClr val="558ED5"/>
                </a:solidFill>
              </a:rPr>
              <a:t>}</a:t>
            </a:r>
            <a:r>
              <a:rPr lang="en-GB" sz="1400" i="1" dirty="0">
                <a:solidFill>
                  <a:srgbClr val="558ED5"/>
                </a:solidFill>
              </a:rPr>
              <a:t>, </a:t>
            </a:r>
            <a:r>
              <a:rPr lang="en-GB" sz="1400" i="1" dirty="0" smtClean="0">
                <a:solidFill>
                  <a:srgbClr val="558ED5"/>
                </a:solidFill>
                <a:latin typeface="Verdana" pitchFamily="34" charset="0"/>
                <a:sym typeface="Symbol"/>
              </a:rPr>
              <a:t></a:t>
            </a:r>
            <a:r>
              <a:rPr lang="en-GB" sz="1400" i="1" dirty="0" smtClean="0">
                <a:solidFill>
                  <a:srgbClr val="558ED5"/>
                </a:solidFill>
              </a:rPr>
              <a:t>&gt;</a:t>
            </a:r>
            <a:endParaRPr lang="en-GB" sz="1400" i="1" dirty="0" smtClean="0">
              <a:solidFill>
                <a:srgbClr val="558ED5"/>
              </a:solidFill>
            </a:endParaRPr>
          </a:p>
          <a:p>
            <a:pPr lvl="0"/>
            <a:r>
              <a:rPr lang="en-GB" sz="2000" dirty="0" smtClean="0"/>
              <a:t>LTS-based Behavioural semantics</a:t>
            </a:r>
          </a:p>
          <a:p>
            <a:pPr lvl="1"/>
            <a:r>
              <a:rPr lang="en-GB" sz="1800" dirty="0" smtClean="0"/>
              <a:t>The way the observable actions are coordinated</a:t>
            </a:r>
          </a:p>
          <a:p>
            <a:pPr lvl="1"/>
            <a:r>
              <a:rPr lang="en-GB" sz="1800" dirty="0" smtClean="0"/>
              <a:t>At </a:t>
            </a:r>
            <a:r>
              <a:rPr lang="en-GB" sz="1800" dirty="0"/>
              <a:t>both application and middleware </a:t>
            </a:r>
            <a:r>
              <a:rPr lang="en-GB" sz="1800" dirty="0" smtClean="0"/>
              <a:t>layers</a:t>
            </a:r>
          </a:p>
          <a:p>
            <a:pPr lvl="2"/>
            <a:r>
              <a:rPr lang="en-GB" sz="1600" dirty="0" smtClean="0"/>
              <a:t>Application </a:t>
            </a:r>
            <a:r>
              <a:rPr lang="en-GB" sz="1600" b="1" dirty="0" smtClean="0">
                <a:sym typeface="Wingdings"/>
              </a:rPr>
              <a:t>→</a:t>
            </a:r>
            <a:r>
              <a:rPr lang="en-GB" sz="1600" dirty="0" smtClean="0">
                <a:sym typeface="Wingdings"/>
              </a:rPr>
              <a:t> Business logic</a:t>
            </a:r>
          </a:p>
          <a:p>
            <a:pPr lvl="2"/>
            <a:r>
              <a:rPr lang="en-GB" sz="1600" dirty="0">
                <a:sym typeface="Wingdings"/>
              </a:rPr>
              <a:t>Middleware </a:t>
            </a:r>
            <a:r>
              <a:rPr lang="en-GB" sz="1600" b="1" dirty="0" smtClean="0">
                <a:sym typeface="Wingdings"/>
              </a:rPr>
              <a:t>→</a:t>
            </a:r>
            <a:r>
              <a:rPr lang="en-GB" sz="1600" dirty="0" smtClean="0">
                <a:sym typeface="Wingdings"/>
              </a:rPr>
              <a:t> Communication &amp; coordination protocol</a:t>
            </a:r>
            <a:endParaRPr lang="en-GB" sz="1600" dirty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332275" y="2636912"/>
            <a:ext cx="1095015" cy="54455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Interface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417916" y="1452035"/>
            <a:ext cx="1283433" cy="75645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Networked System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512123" y="2636912"/>
            <a:ext cx="1095015" cy="54455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Affordance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956490" y="2636912"/>
            <a:ext cx="1007998" cy="54455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Behaviour</a:t>
            </a:r>
            <a:endParaRPr lang="en-US" sz="1400" dirty="0"/>
          </a:p>
        </p:txBody>
      </p:sp>
      <p:cxnSp>
        <p:nvCxnSpPr>
          <p:cNvPr id="25" name="Connecteur droit avec flèche 24"/>
          <p:cNvCxnSpPr>
            <a:stCxn id="13" idx="3"/>
            <a:endCxn id="15" idx="1"/>
          </p:cNvCxnSpPr>
          <p:nvPr/>
        </p:nvCxnSpPr>
        <p:spPr>
          <a:xfrm>
            <a:off x="7607138" y="2909191"/>
            <a:ext cx="349352" cy="0"/>
          </a:xfrm>
          <a:prstGeom prst="straightConnector1">
            <a:avLst/>
          </a:prstGeom>
          <a:ln w="12700" cmpd="sng">
            <a:miter lim="800000"/>
            <a:headEnd type="diamond" w="med" len="med"/>
            <a:tailEnd type="arrow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Connecteur droit avec flèche 25"/>
          <p:cNvCxnSpPr>
            <a:stCxn id="12" idx="2"/>
            <a:endCxn id="13" idx="0"/>
          </p:cNvCxnSpPr>
          <p:nvPr/>
        </p:nvCxnSpPr>
        <p:spPr>
          <a:xfrm flipH="1">
            <a:off x="7059631" y="2208487"/>
            <a:ext cx="2" cy="428425"/>
          </a:xfrm>
          <a:prstGeom prst="straightConnector1">
            <a:avLst/>
          </a:prstGeom>
          <a:ln w="12700" cmpd="sng">
            <a:headEnd type="diamond" w="med" len="med"/>
            <a:tailEnd type="arrow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7" name="ZoneTexte 26"/>
          <p:cNvSpPr txBox="1"/>
          <p:nvPr/>
        </p:nvSpPr>
        <p:spPr>
          <a:xfrm>
            <a:off x="7559077" y="2639934"/>
            <a:ext cx="2845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017852" y="2163287"/>
            <a:ext cx="484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0..n</a:t>
            </a:r>
            <a:endParaRPr lang="en-US" sz="1400" dirty="0"/>
          </a:p>
        </p:txBody>
      </p:sp>
      <p:cxnSp>
        <p:nvCxnSpPr>
          <p:cNvPr id="29" name="Connecteur droit avec flèche 28"/>
          <p:cNvCxnSpPr>
            <a:stCxn id="12" idx="1"/>
            <a:endCxn id="11" idx="0"/>
          </p:cNvCxnSpPr>
          <p:nvPr/>
        </p:nvCxnSpPr>
        <p:spPr>
          <a:xfrm flipH="1">
            <a:off x="5879783" y="1830261"/>
            <a:ext cx="538133" cy="806651"/>
          </a:xfrm>
          <a:prstGeom prst="straightConnector1">
            <a:avLst/>
          </a:prstGeom>
          <a:ln w="12700" cmpd="sng">
            <a:miter lim="800000"/>
            <a:headEnd type="diamond" w="med" len="med"/>
            <a:tailEnd type="arrow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" name="ZoneTexte 29"/>
          <p:cNvSpPr txBox="1"/>
          <p:nvPr/>
        </p:nvSpPr>
        <p:spPr>
          <a:xfrm>
            <a:off x="6181500" y="1531589"/>
            <a:ext cx="2845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4" name="Multidocument 33"/>
          <p:cNvSpPr/>
          <p:nvPr/>
        </p:nvSpPr>
        <p:spPr>
          <a:xfrm>
            <a:off x="6611325" y="3554741"/>
            <a:ext cx="1668907" cy="1147122"/>
          </a:xfrm>
          <a:prstGeom prst="flowChartMultidocumen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Ontologies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6" name="Connecteur en angle 35"/>
          <p:cNvCxnSpPr>
            <a:stCxn id="15" idx="2"/>
          </p:cNvCxnSpPr>
          <p:nvPr/>
        </p:nvCxnSpPr>
        <p:spPr>
          <a:xfrm rot="5400000">
            <a:off x="7767477" y="3435290"/>
            <a:ext cx="946832" cy="439193"/>
          </a:xfrm>
          <a:prstGeom prst="bentConnector2">
            <a:avLst/>
          </a:prstGeom>
          <a:ln>
            <a:prstDash val="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13" idx="2"/>
          </p:cNvCxnSpPr>
          <p:nvPr/>
        </p:nvCxnSpPr>
        <p:spPr>
          <a:xfrm>
            <a:off x="7059632" y="3181470"/>
            <a:ext cx="0" cy="373271"/>
          </a:xfrm>
          <a:prstGeom prst="straightConnector1">
            <a:avLst/>
          </a:prstGeom>
          <a:ln>
            <a:prstDash val="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11" idx="2"/>
            <a:endCxn id="34" idx="1"/>
          </p:cNvCxnSpPr>
          <p:nvPr/>
        </p:nvCxnSpPr>
        <p:spPr>
          <a:xfrm rot="16200000" flipH="1">
            <a:off x="5772138" y="3289115"/>
            <a:ext cx="946832" cy="731542"/>
          </a:xfrm>
          <a:prstGeom prst="bentConnector2">
            <a:avLst/>
          </a:prstGeom>
          <a:solidFill>
            <a:srgbClr val="DEDEDE"/>
          </a:solidFill>
          <a:ln>
            <a:prstDash val="dot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76056" y="1340768"/>
            <a:ext cx="3995936" cy="2448272"/>
          </a:xfrm>
          <a:prstGeom prst="rect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5724128" y="1918055"/>
            <a:ext cx="287593" cy="28759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724128" y="2564904"/>
            <a:ext cx="287593" cy="28759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/>
          <p:cNvCxnSpPr>
            <a:stCxn id="23" idx="4"/>
            <a:endCxn id="24" idx="0"/>
          </p:cNvCxnSpPr>
          <p:nvPr/>
        </p:nvCxnSpPr>
        <p:spPr>
          <a:xfrm>
            <a:off x="5867925" y="2205648"/>
            <a:ext cx="0" cy="359256"/>
          </a:xfrm>
          <a:prstGeom prst="straightConnector1">
            <a:avLst/>
          </a:prstGeom>
          <a:solidFill>
            <a:srgbClr val="DEDEDE"/>
          </a:solidFill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Connecteur en arc 31"/>
          <p:cNvCxnSpPr>
            <a:stCxn id="24" idx="4"/>
            <a:endCxn id="38" idx="0"/>
          </p:cNvCxnSpPr>
          <p:nvPr/>
        </p:nvCxnSpPr>
        <p:spPr>
          <a:xfrm rot="5400000">
            <a:off x="5651232" y="3068290"/>
            <a:ext cx="432487" cy="900"/>
          </a:xfrm>
          <a:prstGeom prst="curvedConnector3">
            <a:avLst>
              <a:gd name="adj1" fmla="val 50000"/>
            </a:avLst>
          </a:prstGeom>
          <a:solidFill>
            <a:srgbClr val="DEDEDE"/>
          </a:solidFill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3" name="ZoneTexte 32"/>
          <p:cNvSpPr txBox="1"/>
          <p:nvPr/>
        </p:nvSpPr>
        <p:spPr>
          <a:xfrm>
            <a:off x="5916419" y="2113692"/>
            <a:ext cx="319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</a:t>
            </a:r>
            <a:r>
              <a:rPr lang="en-GB" sz="1400" i="1" dirty="0" err="1"/>
              <a:t>SendSOAPRequest</a:t>
            </a:r>
            <a:r>
              <a:rPr lang="fr-FR" sz="1400" dirty="0" smtClean="0"/>
              <a:t>, </a:t>
            </a:r>
            <a:r>
              <a:rPr lang="fr-FR" sz="1400" dirty="0" err="1" smtClean="0"/>
              <a:t>DownloadPhoto</a:t>
            </a:r>
            <a:r>
              <a:rPr lang="fr-FR" sz="1400" dirty="0" smtClean="0"/>
              <a:t>,{</a:t>
            </a:r>
            <a:r>
              <a:rPr lang="fr-FR" sz="1400" dirty="0" err="1" smtClean="0"/>
              <a:t>CameraID</a:t>
            </a:r>
            <a:r>
              <a:rPr lang="fr-FR" sz="1400" dirty="0" smtClean="0"/>
              <a:t>},</a:t>
            </a:r>
            <a:r>
              <a:rPr lang="en-GB" sz="1400" dirty="0" smtClean="0">
                <a:latin typeface="Verdana" pitchFamily="34" charset="0"/>
                <a:sym typeface="Symbol"/>
              </a:rPr>
              <a:t> </a:t>
            </a:r>
            <a:r>
              <a:rPr lang="en-GB" sz="1400" dirty="0">
                <a:latin typeface="Verdana" pitchFamily="34" charset="0"/>
                <a:sym typeface="Symbol"/>
              </a:rPr>
              <a:t>&gt;</a:t>
            </a:r>
            <a:endParaRPr lang="fr-FR" sz="1400" dirty="0"/>
          </a:p>
        </p:txBody>
      </p:sp>
      <p:sp>
        <p:nvSpPr>
          <p:cNvPr id="35" name="Flèche droite 113"/>
          <p:cNvSpPr/>
          <p:nvPr/>
        </p:nvSpPr>
        <p:spPr>
          <a:xfrm rot="2501083">
            <a:off x="5494002" y="1742428"/>
            <a:ext cx="342418" cy="171209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916419" y="2761764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</a:t>
            </a:r>
            <a:r>
              <a:rPr lang="en-GB" sz="1400" i="1" dirty="0" err="1" smtClean="0"/>
              <a:t>ReceiveSOAPResponse</a:t>
            </a:r>
            <a:r>
              <a:rPr lang="fr-FR" sz="1400" i="1" dirty="0" smtClean="0"/>
              <a:t>,</a:t>
            </a:r>
            <a:r>
              <a:rPr lang="fr-FR" sz="1400" dirty="0"/>
              <a:t> </a:t>
            </a:r>
            <a:r>
              <a:rPr lang="fr-FR" sz="1400" dirty="0" err="1"/>
              <a:t>DownloadPhoto</a:t>
            </a:r>
            <a:r>
              <a:rPr lang="fr-FR" sz="1400" dirty="0"/>
              <a:t>, </a:t>
            </a:r>
            <a:r>
              <a:rPr lang="fr-FR" sz="1400" dirty="0" smtClean="0"/>
              <a:t>, {</a:t>
            </a:r>
            <a:r>
              <a:rPr lang="fr-FR" sz="1400" dirty="0" smtClean="0"/>
              <a:t>Photo</a:t>
            </a:r>
            <a:r>
              <a:rPr lang="fr-FR" sz="1400" dirty="0" smtClean="0"/>
              <a:t>}&gt;</a:t>
            </a:r>
            <a:endParaRPr lang="fr-FR" sz="1400" dirty="0"/>
          </a:p>
        </p:txBody>
      </p:sp>
      <p:sp>
        <p:nvSpPr>
          <p:cNvPr id="38" name="Ellipse 37"/>
          <p:cNvSpPr/>
          <p:nvPr/>
        </p:nvSpPr>
        <p:spPr>
          <a:xfrm>
            <a:off x="5723228" y="3284984"/>
            <a:ext cx="287593" cy="287593"/>
          </a:xfrm>
          <a:prstGeom prst="ellipse">
            <a:avLst/>
          </a:prstGeom>
          <a:solidFill>
            <a:srgbClr val="FFFFFF"/>
          </a:solidFill>
          <a:ln w="6985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96136" y="3645024"/>
            <a:ext cx="2808312" cy="1368152"/>
          </a:xfrm>
          <a:prstGeom prst="rect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5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7" grpId="0"/>
      <p:bldP spid="28" grpId="0"/>
      <p:bldP spid="30" grpId="0"/>
      <p:bldP spid="34" grpId="0" animBg="1"/>
      <p:bldP spid="5" grpId="0" animBg="1"/>
      <p:bldP spid="23" grpId="0" animBg="1"/>
      <p:bldP spid="24" grpId="0" animBg="1"/>
      <p:bldP spid="33" grpId="0"/>
      <p:bldP spid="35" grpId="0" animBg="1"/>
      <p:bldP spid="37" grpId="0"/>
      <p:bldP spid="38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Emergent </a:t>
            </a:r>
            <a:r>
              <a:rPr lang="en-GB" dirty="0"/>
              <a:t>M</a:t>
            </a:r>
            <a:r>
              <a:rPr lang="en-GB" dirty="0" smtClean="0"/>
              <a:t>iddleware Synthesis Informed by Ontologies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855243" y="1790125"/>
            <a:ext cx="4789" cy="990803"/>
          </a:xfrm>
          <a:prstGeom prst="line">
            <a:avLst/>
          </a:prstGeom>
          <a:ln w="19050"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06096" y="1306013"/>
            <a:ext cx="2304256" cy="719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(NS2)</a:t>
            </a:r>
          </a:p>
        </p:txBody>
      </p:sp>
      <p:sp>
        <p:nvSpPr>
          <p:cNvPr id="30" name="Losange 29"/>
          <p:cNvSpPr/>
          <p:nvPr/>
        </p:nvSpPr>
        <p:spPr>
          <a:xfrm>
            <a:off x="3186336" y="1442230"/>
            <a:ext cx="2465784" cy="456877"/>
          </a:xfrm>
          <a:prstGeom prst="diamond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Functional</a:t>
            </a:r>
          </a:p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Matching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1" name="Connecteur droit avec flèche 30"/>
          <p:cNvCxnSpPr>
            <a:stCxn id="24" idx="1"/>
            <a:endCxn id="30" idx="3"/>
          </p:cNvCxnSpPr>
          <p:nvPr/>
        </p:nvCxnSpPr>
        <p:spPr>
          <a:xfrm flipH="1">
            <a:off x="5652120" y="1666011"/>
            <a:ext cx="953976" cy="4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32" name="Connecteur droit avec flèche 31"/>
          <p:cNvCxnSpPr>
            <a:endCxn id="30" idx="1"/>
          </p:cNvCxnSpPr>
          <p:nvPr/>
        </p:nvCxnSpPr>
        <p:spPr>
          <a:xfrm>
            <a:off x="2465776" y="1669797"/>
            <a:ext cx="720560" cy="87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Rectangle 53"/>
          <p:cNvSpPr/>
          <p:nvPr/>
        </p:nvSpPr>
        <p:spPr>
          <a:xfrm>
            <a:off x="233776" y="1306085"/>
            <a:ext cx="2304000" cy="719996"/>
          </a:xfrm>
          <a:prstGeom prst="rect">
            <a:avLst/>
          </a:prstGeom>
          <a:ln w="254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</a:t>
            </a:r>
            <a:r>
              <a:rPr lang="en-GB" sz="1400" dirty="0" smtClean="0">
                <a:solidFill>
                  <a:prstClr val="black"/>
                </a:solidFill>
              </a:rPr>
              <a:t>NS1)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94" name="Multidocument 93"/>
          <p:cNvSpPr/>
          <p:nvPr/>
        </p:nvSpPr>
        <p:spPr>
          <a:xfrm>
            <a:off x="3583980" y="2774973"/>
            <a:ext cx="1668907" cy="1147122"/>
          </a:xfrm>
          <a:prstGeom prst="flowChartMultidocumen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Ontologies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195736" y="4077072"/>
            <a:ext cx="4644408" cy="971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Does it make sense for NS1 and NS2 to interact?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39750" y="6380435"/>
            <a:ext cx="576263" cy="288925"/>
          </a:xfrm>
        </p:spPr>
        <p:txBody>
          <a:bodyPr/>
          <a:lstStyle/>
          <a:p>
            <a:fld id="{278A1D0B-F5BE-417F-9301-A2C583F92F6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5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Matching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" name="Grouper 7"/>
          <p:cNvGrpSpPr/>
          <p:nvPr/>
        </p:nvGrpSpPr>
        <p:grpSpPr>
          <a:xfrm>
            <a:off x="6084168" y="1700808"/>
            <a:ext cx="2088232" cy="1731722"/>
            <a:chOff x="6084168" y="1700808"/>
            <a:chExt cx="2088232" cy="1731722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4168" y="2060848"/>
              <a:ext cx="2088232" cy="1371682"/>
            </a:xfrm>
            <a:prstGeom prst="rect">
              <a:avLst/>
            </a:prstGeom>
          </p:spPr>
        </p:pic>
        <p:sp>
          <p:nvSpPr>
            <p:cNvPr id="64" name="ZoneTexte 63"/>
            <p:cNvSpPr txBox="1"/>
            <p:nvPr/>
          </p:nvSpPr>
          <p:spPr>
            <a:xfrm>
              <a:off x="6516216" y="1700808"/>
              <a:ext cx="119839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System 2</a:t>
              </a:r>
              <a:endParaRPr lang="en-US" b="1" dirty="0"/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827584" y="1772816"/>
            <a:ext cx="2211069" cy="1724662"/>
            <a:chOff x="200691" y="2996952"/>
            <a:chExt cx="2211069" cy="1724662"/>
          </a:xfrm>
        </p:grpSpPr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691" y="3288514"/>
              <a:ext cx="2211069" cy="1433100"/>
            </a:xfrm>
            <a:prstGeom prst="rect">
              <a:avLst/>
            </a:prstGeom>
          </p:spPr>
        </p:pic>
        <p:sp>
          <p:nvSpPr>
            <p:cNvPr id="65" name="ZoneTexte 64"/>
            <p:cNvSpPr txBox="1"/>
            <p:nvPr/>
          </p:nvSpPr>
          <p:spPr>
            <a:xfrm>
              <a:off x="581910" y="2996952"/>
              <a:ext cx="1134257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System1</a:t>
              </a:r>
              <a:endParaRPr lang="en-US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357301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Aff</a:t>
            </a:r>
            <a:r>
              <a:rPr lang="en-US" baseline="-25000" dirty="0" smtClean="0"/>
              <a:t>C2</a:t>
            </a:r>
            <a:r>
              <a:rPr lang="en-US" dirty="0" smtClean="0"/>
              <a:t> </a:t>
            </a:r>
            <a:r>
              <a:rPr lang="en-US" dirty="0"/>
              <a:t>= &lt;</a:t>
            </a:r>
            <a:r>
              <a:rPr lang="en-US" dirty="0" err="1"/>
              <a:t>Req</a:t>
            </a:r>
            <a:r>
              <a:rPr lang="en-US" dirty="0" smtClean="0"/>
              <a:t>, </a:t>
            </a:r>
            <a:r>
              <a:rPr lang="en-US" dirty="0" err="1" smtClean="0"/>
              <a:t>PhotoSharing</a:t>
            </a:r>
            <a:r>
              <a:rPr lang="en-US" dirty="0" smtClean="0"/>
              <a:t>, {</a:t>
            </a:r>
            <a:r>
              <a:rPr lang="en-US" dirty="0" err="1" smtClean="0"/>
              <a:t>CameraID</a:t>
            </a:r>
            <a:r>
              <a:rPr lang="en-US" dirty="0" smtClean="0"/>
              <a:t>}, {</a:t>
            </a:r>
            <a:r>
              <a:rPr lang="en-US" dirty="0" err="1" smtClean="0"/>
              <a:t>PhotoFile</a:t>
            </a:r>
            <a:r>
              <a:rPr lang="en-US" dirty="0"/>
              <a:t>}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10336" y="3573016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Aff</a:t>
            </a:r>
            <a:r>
              <a:rPr lang="en-US" baseline="-25000" dirty="0" err="1" smtClean="0"/>
              <a:t>Drone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&lt;</a:t>
            </a:r>
            <a:r>
              <a:rPr lang="en-US" dirty="0" err="1"/>
              <a:t>Prov</a:t>
            </a:r>
            <a:r>
              <a:rPr lang="en-US" dirty="0"/>
              <a:t>, </a:t>
            </a:r>
            <a:r>
              <a:rPr lang="en-US" dirty="0" err="1"/>
              <a:t>PhotoSharing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</a:t>
            </a:r>
            <a:r>
              <a:rPr lang="en-US" dirty="0"/>
              <a:t>, </a:t>
            </a:r>
            <a:r>
              <a:rPr lang="en-US" dirty="0" smtClean="0"/>
              <a:t>{Photo}&gt;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39752" y="4653136"/>
            <a:ext cx="40324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What is the relation between a </a:t>
            </a:r>
            <a:r>
              <a:rPr lang="en-US" dirty="0" err="1" smtClean="0"/>
              <a:t>PhotoFile</a:t>
            </a:r>
            <a:r>
              <a:rPr lang="en-US" dirty="0" smtClean="0"/>
              <a:t> and Photo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1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Domain-specific Ontology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61220"/>
            <a:ext cx="6388100" cy="647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08920"/>
            <a:ext cx="4686300" cy="16383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000" y="5482800"/>
            <a:ext cx="6464300" cy="647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0" y="1197124"/>
            <a:ext cx="2197100" cy="6477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000" y="1196752"/>
            <a:ext cx="6464300" cy="4940300"/>
          </a:xfrm>
          <a:prstGeom prst="rect">
            <a:avLst/>
          </a:prstGeom>
        </p:spPr>
      </p:pic>
      <p:sp>
        <p:nvSpPr>
          <p:cNvPr id="16" name="Forme libre 15"/>
          <p:cNvSpPr/>
          <p:nvPr/>
        </p:nvSpPr>
        <p:spPr>
          <a:xfrm>
            <a:off x="3099422" y="2684703"/>
            <a:ext cx="3533192" cy="1639191"/>
          </a:xfrm>
          <a:custGeom>
            <a:avLst/>
            <a:gdLst>
              <a:gd name="connsiteX0" fmla="*/ 2096397 w 3533192"/>
              <a:gd name="connsiteY0" fmla="*/ 73249 h 1639191"/>
              <a:gd name="connsiteX1" fmla="*/ 261824 w 3533192"/>
              <a:gd name="connsiteY1" fmla="*/ 60421 h 1639191"/>
              <a:gd name="connsiteX2" fmla="*/ 95045 w 3533192"/>
              <a:gd name="connsiteY2" fmla="*/ 599184 h 1639191"/>
              <a:gd name="connsiteX3" fmla="*/ 1057233 w 3533192"/>
              <a:gd name="connsiteY3" fmla="*/ 637667 h 1639191"/>
              <a:gd name="connsiteX4" fmla="*/ 1608888 w 3533192"/>
              <a:gd name="connsiteY4" fmla="*/ 1009670 h 1639191"/>
              <a:gd name="connsiteX5" fmla="*/ 1339475 w 3533192"/>
              <a:gd name="connsiteY5" fmla="*/ 1060980 h 1639191"/>
              <a:gd name="connsiteX6" fmla="*/ 1339475 w 3533192"/>
              <a:gd name="connsiteY6" fmla="*/ 1535605 h 1639191"/>
              <a:gd name="connsiteX7" fmla="*/ 3251023 w 3533192"/>
              <a:gd name="connsiteY7" fmla="*/ 1599743 h 1639191"/>
              <a:gd name="connsiteX8" fmla="*/ 3392144 w 3533192"/>
              <a:gd name="connsiteY8" fmla="*/ 1048153 h 1639191"/>
              <a:gd name="connsiteX9" fmla="*/ 1980934 w 3533192"/>
              <a:gd name="connsiteY9" fmla="*/ 1009670 h 1639191"/>
              <a:gd name="connsiteX10" fmla="*/ 1570401 w 3533192"/>
              <a:gd name="connsiteY10" fmla="*/ 650495 h 1639191"/>
              <a:gd name="connsiteX11" fmla="*/ 2147714 w 3533192"/>
              <a:gd name="connsiteY11" fmla="*/ 599184 h 1639191"/>
              <a:gd name="connsiteX12" fmla="*/ 2096397 w 3533192"/>
              <a:gd name="connsiteY12" fmla="*/ 73249 h 16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3192" h="1639191">
                <a:moveTo>
                  <a:pt x="2096397" y="73249"/>
                </a:moveTo>
                <a:cubicBezTo>
                  <a:pt x="1782082" y="-16545"/>
                  <a:pt x="595382" y="-27235"/>
                  <a:pt x="261824" y="60421"/>
                </a:cubicBezTo>
                <a:cubicBezTo>
                  <a:pt x="-71734" y="148077"/>
                  <a:pt x="-37523" y="502976"/>
                  <a:pt x="95045" y="599184"/>
                </a:cubicBezTo>
                <a:cubicBezTo>
                  <a:pt x="227613" y="695392"/>
                  <a:pt x="804926" y="569253"/>
                  <a:pt x="1057233" y="637667"/>
                </a:cubicBezTo>
                <a:cubicBezTo>
                  <a:pt x="1309540" y="706081"/>
                  <a:pt x="1561848" y="939118"/>
                  <a:pt x="1608888" y="1009670"/>
                </a:cubicBezTo>
                <a:cubicBezTo>
                  <a:pt x="1655928" y="1080222"/>
                  <a:pt x="1384377" y="973324"/>
                  <a:pt x="1339475" y="1060980"/>
                </a:cubicBezTo>
                <a:cubicBezTo>
                  <a:pt x="1294573" y="1148636"/>
                  <a:pt x="1020884" y="1445811"/>
                  <a:pt x="1339475" y="1535605"/>
                </a:cubicBezTo>
                <a:cubicBezTo>
                  <a:pt x="1658066" y="1625399"/>
                  <a:pt x="2908912" y="1680985"/>
                  <a:pt x="3251023" y="1599743"/>
                </a:cubicBezTo>
                <a:cubicBezTo>
                  <a:pt x="3593134" y="1518501"/>
                  <a:pt x="3603825" y="1146498"/>
                  <a:pt x="3392144" y="1048153"/>
                </a:cubicBezTo>
                <a:cubicBezTo>
                  <a:pt x="3180463" y="949808"/>
                  <a:pt x="2284558" y="1075946"/>
                  <a:pt x="1980934" y="1009670"/>
                </a:cubicBezTo>
                <a:cubicBezTo>
                  <a:pt x="1677310" y="943394"/>
                  <a:pt x="1542604" y="718909"/>
                  <a:pt x="1570401" y="650495"/>
                </a:cubicBezTo>
                <a:cubicBezTo>
                  <a:pt x="1598198" y="582081"/>
                  <a:pt x="2055772" y="699668"/>
                  <a:pt x="2147714" y="599184"/>
                </a:cubicBezTo>
                <a:cubicBezTo>
                  <a:pt x="2239656" y="498700"/>
                  <a:pt x="2410712" y="163043"/>
                  <a:pt x="2096397" y="73249"/>
                </a:cubicBezTo>
                <a:close/>
              </a:path>
            </a:pathLst>
          </a:custGeom>
          <a:solidFill>
            <a:srgbClr val="FF0000">
              <a:alpha val="13000"/>
            </a:srgb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/>
          <p:cNvSpPr txBox="1"/>
          <p:nvPr/>
        </p:nvSpPr>
        <p:spPr>
          <a:xfrm>
            <a:off x="4788024" y="3284984"/>
            <a:ext cx="212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Subsumption</a:t>
            </a:r>
            <a:r>
              <a:rPr lang="en-GB" dirty="0" smtClean="0">
                <a:solidFill>
                  <a:srgbClr val="FF0000"/>
                </a:solidFill>
              </a:rPr>
              <a:t> (is-a)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077072"/>
            <a:ext cx="21971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Matching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er 7"/>
          <p:cNvGrpSpPr/>
          <p:nvPr/>
        </p:nvGrpSpPr>
        <p:grpSpPr>
          <a:xfrm>
            <a:off x="6084168" y="1700808"/>
            <a:ext cx="2088232" cy="1731722"/>
            <a:chOff x="6084168" y="1700808"/>
            <a:chExt cx="2088232" cy="1731722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4168" y="2060848"/>
              <a:ext cx="2088232" cy="1371682"/>
            </a:xfrm>
            <a:prstGeom prst="rect">
              <a:avLst/>
            </a:prstGeom>
          </p:spPr>
        </p:pic>
        <p:sp>
          <p:nvSpPr>
            <p:cNvPr id="64" name="ZoneTexte 63"/>
            <p:cNvSpPr txBox="1"/>
            <p:nvPr/>
          </p:nvSpPr>
          <p:spPr>
            <a:xfrm>
              <a:off x="6516216" y="1700808"/>
              <a:ext cx="119839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System 2</a:t>
              </a:r>
              <a:endParaRPr lang="en-US" b="1" dirty="0"/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827584" y="1772816"/>
            <a:ext cx="2211069" cy="1724662"/>
            <a:chOff x="200691" y="2996952"/>
            <a:chExt cx="2211069" cy="1724662"/>
          </a:xfrm>
        </p:grpSpPr>
        <p:pic>
          <p:nvPicPr>
            <p:cNvPr id="62" name="Imag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691" y="3288514"/>
              <a:ext cx="2211069" cy="1433100"/>
            </a:xfrm>
            <a:prstGeom prst="rect">
              <a:avLst/>
            </a:prstGeom>
          </p:spPr>
        </p:pic>
        <p:sp>
          <p:nvSpPr>
            <p:cNvPr id="65" name="ZoneTexte 64"/>
            <p:cNvSpPr txBox="1"/>
            <p:nvPr/>
          </p:nvSpPr>
          <p:spPr>
            <a:xfrm>
              <a:off x="581910" y="2996952"/>
              <a:ext cx="1134257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System1</a:t>
              </a:r>
              <a:endParaRPr lang="en-US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357301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Aff</a:t>
            </a:r>
            <a:r>
              <a:rPr lang="en-US" baseline="-25000" dirty="0" smtClean="0"/>
              <a:t>C2</a:t>
            </a:r>
            <a:r>
              <a:rPr lang="en-US" dirty="0" smtClean="0"/>
              <a:t> </a:t>
            </a:r>
            <a:r>
              <a:rPr lang="en-US" dirty="0"/>
              <a:t>= &lt;</a:t>
            </a:r>
            <a:r>
              <a:rPr lang="en-US" dirty="0" err="1"/>
              <a:t>Req</a:t>
            </a:r>
            <a:r>
              <a:rPr lang="en-US" dirty="0" smtClean="0"/>
              <a:t>, </a:t>
            </a:r>
            <a:r>
              <a:rPr lang="en-US" dirty="0" err="1" smtClean="0"/>
              <a:t>PhotoSharing</a:t>
            </a:r>
            <a:r>
              <a:rPr lang="en-US" dirty="0" smtClean="0"/>
              <a:t>, {</a:t>
            </a:r>
            <a:r>
              <a:rPr lang="en-US" dirty="0" err="1" smtClean="0"/>
              <a:t>CameraID</a:t>
            </a:r>
            <a:r>
              <a:rPr lang="en-US" dirty="0" smtClean="0"/>
              <a:t>}, {</a:t>
            </a:r>
            <a:r>
              <a:rPr lang="en-US" dirty="0" err="1" smtClean="0"/>
              <a:t>PhotoFile</a:t>
            </a:r>
            <a:r>
              <a:rPr lang="en-US" dirty="0"/>
              <a:t>}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10336" y="3573016"/>
            <a:ext cx="358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Aff</a:t>
            </a:r>
            <a:r>
              <a:rPr lang="en-US" baseline="-25000" dirty="0" err="1" smtClean="0"/>
              <a:t>Drone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&lt;</a:t>
            </a:r>
            <a:r>
              <a:rPr lang="en-US" dirty="0" err="1"/>
              <a:t>Prov</a:t>
            </a:r>
            <a:r>
              <a:rPr lang="en-US" dirty="0"/>
              <a:t>, </a:t>
            </a:r>
            <a:r>
              <a:rPr lang="en-US" dirty="0" err="1"/>
              <a:t>PhotoSharing</a:t>
            </a:r>
            <a:r>
              <a:rPr lang="en-US" dirty="0"/>
              <a:t>, </a:t>
            </a:r>
            <a:endParaRPr lang="en-US" dirty="0" smtClean="0"/>
          </a:p>
          <a:p>
            <a:pPr algn="ctr"/>
            <a:r>
              <a:rPr lang="en-US" dirty="0" smtClean="0"/>
              <a:t></a:t>
            </a:r>
            <a:r>
              <a:rPr lang="en-US" dirty="0"/>
              <a:t>, </a:t>
            </a:r>
            <a:r>
              <a:rPr lang="en-US" dirty="0" smtClean="0"/>
              <a:t>{Photo}&gt;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3412" y="5589240"/>
            <a:ext cx="592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There is a functional matching between Aff</a:t>
            </a:r>
            <a:r>
              <a:rPr lang="en-US" baseline="-25000" dirty="0" smtClean="0"/>
              <a:t>C2</a:t>
            </a:r>
            <a:r>
              <a:rPr lang="en-US" dirty="0" smtClean="0"/>
              <a:t> and </a:t>
            </a:r>
            <a:r>
              <a:rPr lang="en-US" dirty="0" err="1"/>
              <a:t>Aff</a:t>
            </a:r>
            <a:r>
              <a:rPr lang="en-US" baseline="-25000" dirty="0" err="1"/>
              <a:t>Drone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339752" y="4438853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err="1" smtClean="0"/>
              <a:t>CameraID</a:t>
            </a:r>
            <a:r>
              <a:rPr lang="en-US" dirty="0" smtClean="0"/>
              <a:t> subsumes   (co-variant) </a:t>
            </a:r>
          </a:p>
          <a:p>
            <a:pPr lvl="0" algn="ctr"/>
            <a:r>
              <a:rPr lang="en-US" dirty="0" smtClean="0"/>
              <a:t>Photo  subsumes a </a:t>
            </a:r>
            <a:r>
              <a:rPr lang="en-US" dirty="0" err="1" smtClean="0"/>
              <a:t>PhotoFile</a:t>
            </a:r>
            <a:r>
              <a:rPr lang="en-US" dirty="0" smtClean="0"/>
              <a:t> (contra-variant)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1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Emergent </a:t>
            </a:r>
            <a:r>
              <a:rPr lang="en-GB" dirty="0"/>
              <a:t>M</a:t>
            </a:r>
            <a:r>
              <a:rPr lang="en-GB" dirty="0" smtClean="0"/>
              <a:t>iddleware Synthesis Informed by Ontologies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Connecteur droit 4"/>
          <p:cNvCxnSpPr>
            <a:endCxn id="101" idx="2"/>
          </p:cNvCxnSpPr>
          <p:nvPr/>
        </p:nvCxnSpPr>
        <p:spPr>
          <a:xfrm>
            <a:off x="4855243" y="1790125"/>
            <a:ext cx="4422" cy="599673"/>
          </a:xfrm>
          <a:prstGeom prst="line">
            <a:avLst/>
          </a:prstGeom>
          <a:ln w="19050"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54" idx="2"/>
            <a:endCxn id="8" idx="0"/>
          </p:cNvCxnSpPr>
          <p:nvPr/>
        </p:nvCxnSpPr>
        <p:spPr>
          <a:xfrm>
            <a:off x="1385776" y="2026081"/>
            <a:ext cx="0" cy="748892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eur droit avec flèche 6"/>
          <p:cNvCxnSpPr>
            <a:stCxn id="24" idx="2"/>
            <a:endCxn id="9" idx="0"/>
          </p:cNvCxnSpPr>
          <p:nvPr/>
        </p:nvCxnSpPr>
        <p:spPr>
          <a:xfrm>
            <a:off x="7758224" y="2026009"/>
            <a:ext cx="0" cy="748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8" name="Ellipse 7"/>
          <p:cNvSpPr/>
          <p:nvPr/>
        </p:nvSpPr>
        <p:spPr>
          <a:xfrm>
            <a:off x="215776" y="2774973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Middleware Abstraction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588224" y="2774973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Middleware Abstraction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0" name="Connecteur droit avec flèche 9"/>
          <p:cNvCxnSpPr>
            <a:stCxn id="8" idx="4"/>
          </p:cNvCxnSpPr>
          <p:nvPr/>
        </p:nvCxnSpPr>
        <p:spPr>
          <a:xfrm rot="5400000">
            <a:off x="1303777" y="3247452"/>
            <a:ext cx="163999" cy="1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eur droit avec flèche 10"/>
          <p:cNvCxnSpPr>
            <a:stCxn id="9" idx="4"/>
          </p:cNvCxnSpPr>
          <p:nvPr/>
        </p:nvCxnSpPr>
        <p:spPr>
          <a:xfrm rot="5400000">
            <a:off x="7676261" y="3247416"/>
            <a:ext cx="1639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24" name="Rectangle 23"/>
          <p:cNvSpPr/>
          <p:nvPr/>
        </p:nvSpPr>
        <p:spPr>
          <a:xfrm>
            <a:off x="6606096" y="1306013"/>
            <a:ext cx="2304256" cy="719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(NS2)</a:t>
            </a:r>
          </a:p>
        </p:txBody>
      </p:sp>
      <p:sp>
        <p:nvSpPr>
          <p:cNvPr id="30" name="Losange 29"/>
          <p:cNvSpPr/>
          <p:nvPr/>
        </p:nvSpPr>
        <p:spPr>
          <a:xfrm>
            <a:off x="3186336" y="1442230"/>
            <a:ext cx="2465784" cy="456877"/>
          </a:xfrm>
          <a:prstGeom prst="diamond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Functional</a:t>
            </a:r>
          </a:p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Matching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1" name="Connecteur droit avec flèche 30"/>
          <p:cNvCxnSpPr>
            <a:stCxn id="24" idx="1"/>
            <a:endCxn id="30" idx="3"/>
          </p:cNvCxnSpPr>
          <p:nvPr/>
        </p:nvCxnSpPr>
        <p:spPr>
          <a:xfrm flipH="1">
            <a:off x="5652120" y="1666011"/>
            <a:ext cx="953976" cy="4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32" name="Connecteur droit avec flèche 31"/>
          <p:cNvCxnSpPr>
            <a:endCxn id="30" idx="1"/>
          </p:cNvCxnSpPr>
          <p:nvPr/>
        </p:nvCxnSpPr>
        <p:spPr>
          <a:xfrm>
            <a:off x="2465776" y="1669797"/>
            <a:ext cx="720560" cy="87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ZoneTexte 32"/>
          <p:cNvSpPr txBox="1"/>
          <p:nvPr/>
        </p:nvSpPr>
        <p:spPr>
          <a:xfrm>
            <a:off x="4427984" y="2026093"/>
            <a:ext cx="1063279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Yes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0" name="Connecteur droit avec flèche 39"/>
          <p:cNvCxnSpPr>
            <a:endCxn id="9" idx="2"/>
          </p:cNvCxnSpPr>
          <p:nvPr/>
        </p:nvCxnSpPr>
        <p:spPr>
          <a:xfrm>
            <a:off x="4855243" y="2959547"/>
            <a:ext cx="1732981" cy="0"/>
          </a:xfrm>
          <a:prstGeom prst="straightConnector1">
            <a:avLst/>
          </a:prstGeom>
          <a:ln w="19050">
            <a:solidFill>
              <a:srgbClr val="71893F"/>
            </a:solidFill>
            <a:tailEnd type="arrow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1" name="Connecteur droit avec flèche 40"/>
          <p:cNvCxnSpPr>
            <a:endCxn id="8" idx="6"/>
          </p:cNvCxnSpPr>
          <p:nvPr/>
        </p:nvCxnSpPr>
        <p:spPr>
          <a:xfrm rot="10800000" flipV="1">
            <a:off x="2555776" y="2959547"/>
            <a:ext cx="1156994" cy="10666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5400000">
            <a:off x="4149229" y="2182761"/>
            <a:ext cx="539999" cy="158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Forme 93"/>
          <p:cNvCxnSpPr/>
          <p:nvPr/>
        </p:nvCxnSpPr>
        <p:spPr>
          <a:xfrm>
            <a:off x="4302383" y="2441222"/>
            <a:ext cx="2628526" cy="418245"/>
          </a:xfrm>
          <a:prstGeom prst="bentConnector3">
            <a:avLst>
              <a:gd name="adj1" fmla="val 99927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Forme 85"/>
          <p:cNvCxnSpPr/>
          <p:nvPr/>
        </p:nvCxnSpPr>
        <p:spPr>
          <a:xfrm rot="10800000" flipV="1">
            <a:off x="2213094" y="2441222"/>
            <a:ext cx="2214891" cy="418244"/>
          </a:xfrm>
          <a:prstGeom prst="bentConnector3">
            <a:avLst>
              <a:gd name="adj1" fmla="val 99694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3776" y="1306085"/>
            <a:ext cx="2304000" cy="719996"/>
          </a:xfrm>
          <a:prstGeom prst="rect">
            <a:avLst/>
          </a:prstGeom>
          <a:ln w="254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</a:t>
            </a:r>
            <a:r>
              <a:rPr lang="en-GB" sz="1400" dirty="0" smtClean="0">
                <a:solidFill>
                  <a:prstClr val="black"/>
                </a:solidFill>
              </a:rPr>
              <a:t>NS1)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06096" y="3329380"/>
            <a:ext cx="2304256" cy="719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>
                <a:solidFill>
                  <a:prstClr val="black"/>
                </a:solidFill>
              </a:rPr>
              <a:t>Middleware-agnostic Networked System (</a:t>
            </a:r>
            <a:r>
              <a:rPr lang="en-GB" sz="1400" dirty="0" smtClean="0">
                <a:solidFill>
                  <a:prstClr val="black"/>
                </a:solidFill>
              </a:rPr>
              <a:t>NS2)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3776" y="3329452"/>
            <a:ext cx="2304000" cy="719996"/>
          </a:xfrm>
          <a:prstGeom prst="rect">
            <a:avLst/>
          </a:prstGeom>
          <a:ln w="254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>
                <a:solidFill>
                  <a:prstClr val="black"/>
                </a:solidFill>
              </a:rPr>
              <a:t>Middleware-</a:t>
            </a:r>
            <a:r>
              <a:rPr lang="en-GB" sz="1400" dirty="0" smtClean="0">
                <a:solidFill>
                  <a:prstClr val="black"/>
                </a:solidFill>
              </a:rPr>
              <a:t>agnostic System </a:t>
            </a:r>
            <a:r>
              <a:rPr lang="en-GB" sz="1400" dirty="0">
                <a:solidFill>
                  <a:prstClr val="black"/>
                </a:solidFill>
              </a:rPr>
              <a:t>(</a:t>
            </a:r>
            <a:r>
              <a:rPr lang="en-GB" sz="1400" dirty="0" smtClean="0">
                <a:solidFill>
                  <a:prstClr val="black"/>
                </a:solidFill>
              </a:rPr>
              <a:t>NS1)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Multidocument 93"/>
          <p:cNvSpPr/>
          <p:nvPr/>
        </p:nvSpPr>
        <p:spPr>
          <a:xfrm>
            <a:off x="3583980" y="2774973"/>
            <a:ext cx="1668907" cy="1147122"/>
          </a:xfrm>
          <a:prstGeom prst="flowChartMultidocumen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Ontologies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0" name="Groupe 81"/>
          <p:cNvGrpSpPr/>
          <p:nvPr/>
        </p:nvGrpSpPr>
        <p:grpSpPr>
          <a:xfrm>
            <a:off x="4814857" y="2389798"/>
            <a:ext cx="89616" cy="89616"/>
            <a:chOff x="5508104" y="3789041"/>
            <a:chExt cx="89616" cy="89616"/>
          </a:xfrm>
        </p:grpSpPr>
        <p:sp>
          <p:nvSpPr>
            <p:cNvPr id="101" name="Arc 100"/>
            <p:cNvSpPr/>
            <p:nvPr/>
          </p:nvSpPr>
          <p:spPr>
            <a:xfrm rot="16200000">
              <a:off x="5508104" y="3789041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2" name="Arc 101"/>
            <p:cNvSpPr/>
            <p:nvPr/>
          </p:nvSpPr>
          <p:spPr>
            <a:xfrm rot="16200000" flipH="1">
              <a:off x="5508104" y="3789041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</p:grpSp>
      <p:cxnSp>
        <p:nvCxnSpPr>
          <p:cNvPr id="49" name="Connecteur droit 48"/>
          <p:cNvCxnSpPr>
            <a:stCxn id="102" idx="2"/>
          </p:cNvCxnSpPr>
          <p:nvPr/>
        </p:nvCxnSpPr>
        <p:spPr>
          <a:xfrm flipH="1">
            <a:off x="4855243" y="2479414"/>
            <a:ext cx="4422" cy="295559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195736" y="4221088"/>
            <a:ext cx="464440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Abstract from the communication protocol details and concentrate on application semantics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39750" y="6380435"/>
            <a:ext cx="576263" cy="288925"/>
          </a:xfrm>
        </p:spPr>
        <p:txBody>
          <a:bodyPr/>
          <a:lstStyle/>
          <a:p>
            <a:fld id="{278A1D0B-F5BE-417F-9301-A2C583F92F6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5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3" grpId="0"/>
      <p:bldP spid="61" grpId="0" animBg="1"/>
      <p:bldP spid="68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Middleware </a:t>
            </a:r>
            <a:r>
              <a:rPr lang="fr-FR" dirty="0" err="1" smtClean="0"/>
              <a:t>Ontology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39750" y="6380435"/>
            <a:ext cx="576263" cy="288925"/>
          </a:xfrm>
        </p:spPr>
        <p:txBody>
          <a:bodyPr/>
          <a:lstStyle/>
          <a:p>
            <a:fld id="{278A1D0B-F5BE-417F-9301-A2C583F92F6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5105400" cy="6858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20" y="4615408"/>
            <a:ext cx="6045200" cy="685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599184"/>
            <a:ext cx="1866900" cy="6477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2599184"/>
            <a:ext cx="2133600" cy="6223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1124744"/>
            <a:ext cx="7391400" cy="44069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3140968"/>
            <a:ext cx="3213100" cy="2413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1124744"/>
            <a:ext cx="7391400" cy="51435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3103240"/>
            <a:ext cx="7391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Middleware Abstraction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900492" y="3431102"/>
            <a:ext cx="287593" cy="28759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00492" y="4149519"/>
            <a:ext cx="287593" cy="28759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>
            <a:stCxn id="5" idx="4"/>
            <a:endCxn id="6" idx="0"/>
          </p:cNvCxnSpPr>
          <p:nvPr/>
        </p:nvCxnSpPr>
        <p:spPr>
          <a:xfrm>
            <a:off x="1044289" y="3718695"/>
            <a:ext cx="0" cy="430824"/>
          </a:xfrm>
          <a:prstGeom prst="straightConnector1">
            <a:avLst/>
          </a:prstGeom>
          <a:solidFill>
            <a:srgbClr val="DEDEDE"/>
          </a:solidFill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" name="Connecteur en arc 7"/>
          <p:cNvCxnSpPr>
            <a:stCxn id="6" idx="4"/>
            <a:endCxn id="12" idx="0"/>
          </p:cNvCxnSpPr>
          <p:nvPr/>
        </p:nvCxnSpPr>
        <p:spPr>
          <a:xfrm rot="5400000">
            <a:off x="791592" y="4688909"/>
            <a:ext cx="504495" cy="900"/>
          </a:xfrm>
          <a:prstGeom prst="curvedConnector3">
            <a:avLst>
              <a:gd name="adj1" fmla="val 50000"/>
            </a:avLst>
          </a:prstGeom>
          <a:solidFill>
            <a:srgbClr val="DEDEDE"/>
          </a:solidFill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ZoneTexte 8"/>
          <p:cNvSpPr txBox="1"/>
          <p:nvPr/>
        </p:nvSpPr>
        <p:spPr>
          <a:xfrm>
            <a:off x="1056271" y="3625860"/>
            <a:ext cx="293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</a:t>
            </a:r>
            <a:r>
              <a:rPr lang="en-GB" sz="1400" b="1" dirty="0" err="1"/>
              <a:t>SendSOAPRequest</a:t>
            </a:r>
            <a:r>
              <a:rPr lang="fr-FR" sz="1400" dirty="0" smtClean="0"/>
              <a:t>, </a:t>
            </a:r>
            <a:r>
              <a:rPr lang="fr-FR" sz="1400" dirty="0" err="1" smtClean="0"/>
              <a:t>DownloadPhoto</a:t>
            </a:r>
            <a:r>
              <a:rPr lang="fr-FR" sz="1400" dirty="0" smtClean="0"/>
              <a:t>,{</a:t>
            </a:r>
            <a:r>
              <a:rPr lang="fr-FR" sz="1400" dirty="0" err="1" smtClean="0"/>
              <a:t>CameraID</a:t>
            </a:r>
            <a:r>
              <a:rPr lang="fr-FR" sz="1400" dirty="0" smtClean="0"/>
              <a:t>},</a:t>
            </a:r>
            <a:r>
              <a:rPr lang="en-GB" sz="1400" i="1" dirty="0" smtClean="0">
                <a:latin typeface="Verdana" pitchFamily="34" charset="0"/>
                <a:sym typeface="Symbol"/>
              </a:rPr>
              <a:t> &gt;</a:t>
            </a:r>
            <a:endParaRPr lang="fr-FR" sz="1400" dirty="0"/>
          </a:p>
        </p:txBody>
      </p:sp>
      <p:sp>
        <p:nvSpPr>
          <p:cNvPr id="10" name="Flèche droite 113"/>
          <p:cNvSpPr/>
          <p:nvPr/>
        </p:nvSpPr>
        <p:spPr>
          <a:xfrm rot="2501083">
            <a:off x="670366" y="3255475"/>
            <a:ext cx="342418" cy="171209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16516" y="4365104"/>
            <a:ext cx="251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&lt;</a:t>
            </a:r>
            <a:r>
              <a:rPr lang="en-GB" sz="1400" b="1" dirty="0" err="1" smtClean="0"/>
              <a:t>ReceiveSOAPResponse</a:t>
            </a:r>
            <a:r>
              <a:rPr lang="fr-FR" sz="1400" i="1" dirty="0" smtClean="0"/>
              <a:t>, </a:t>
            </a:r>
            <a:r>
              <a:rPr lang="fr-FR" sz="1400" dirty="0" smtClean="0"/>
              <a:t> </a:t>
            </a:r>
            <a:r>
              <a:rPr lang="fr-FR" sz="1400" dirty="0" err="1"/>
              <a:t>DownloadPhoto</a:t>
            </a:r>
            <a:r>
              <a:rPr lang="fr-FR" sz="1400" dirty="0" smtClean="0"/>
              <a:t>,{Photo</a:t>
            </a:r>
            <a:r>
              <a:rPr lang="fr-FR" sz="1400" dirty="0" smtClean="0"/>
              <a:t>}</a:t>
            </a:r>
            <a:r>
              <a:rPr lang="en-GB" sz="1400" i="1" dirty="0">
                <a:latin typeface="Verdana" pitchFamily="34" charset="0"/>
                <a:sym typeface="Symbol"/>
              </a:rPr>
              <a:t> </a:t>
            </a:r>
            <a:r>
              <a:rPr lang="en-GB" sz="1400" i="1" dirty="0" smtClean="0">
                <a:latin typeface="Verdana" pitchFamily="34" charset="0"/>
                <a:sym typeface="Symbol"/>
              </a:rPr>
              <a:t>&gt;</a:t>
            </a:r>
            <a:r>
              <a:rPr lang="fr-FR" sz="1400" dirty="0" smtClean="0"/>
              <a:t>    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899592" y="4941607"/>
            <a:ext cx="287593" cy="287593"/>
          </a:xfrm>
          <a:prstGeom prst="ellipse">
            <a:avLst/>
          </a:prstGeom>
          <a:solidFill>
            <a:srgbClr val="FFFFFF"/>
          </a:solidFill>
          <a:ln w="6985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148964" y="3573895"/>
            <a:ext cx="287593" cy="28759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6" name="Connecteur en arc 15"/>
          <p:cNvCxnSpPr>
            <a:stCxn id="14" idx="4"/>
            <a:endCxn id="18" idx="0"/>
          </p:cNvCxnSpPr>
          <p:nvPr/>
        </p:nvCxnSpPr>
        <p:spPr>
          <a:xfrm rot="5400000">
            <a:off x="5148514" y="4004834"/>
            <a:ext cx="287593" cy="900"/>
          </a:xfrm>
          <a:prstGeom prst="curvedConnector3">
            <a:avLst>
              <a:gd name="adj1" fmla="val 50000"/>
            </a:avLst>
          </a:prstGeom>
          <a:solidFill>
            <a:srgbClr val="DEDEDE"/>
          </a:solidFill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Flèche droite 113"/>
          <p:cNvSpPr/>
          <p:nvPr/>
        </p:nvSpPr>
        <p:spPr>
          <a:xfrm rot="2501083">
            <a:off x="4946523" y="3378049"/>
            <a:ext cx="342418" cy="171209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5148064" y="4149080"/>
            <a:ext cx="287593" cy="287593"/>
          </a:xfrm>
          <a:prstGeom prst="ellipse">
            <a:avLst/>
          </a:prstGeom>
          <a:solidFill>
            <a:srgbClr val="FFFFFF"/>
          </a:solidFill>
          <a:ln w="6985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48064" y="3769295"/>
            <a:ext cx="36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&lt;</a:t>
            </a:r>
            <a:r>
              <a:rPr lang="fr-FR" sz="1400" dirty="0" err="1" smtClean="0"/>
              <a:t>DownloadPhoto</a:t>
            </a:r>
            <a:r>
              <a:rPr lang="fr-FR" sz="1400" dirty="0" smtClean="0"/>
              <a:t>,{</a:t>
            </a:r>
            <a:r>
              <a:rPr lang="fr-FR" sz="1400" dirty="0" err="1" smtClean="0"/>
              <a:t>CameraID</a:t>
            </a:r>
            <a:r>
              <a:rPr lang="fr-FR" sz="1400" dirty="0" smtClean="0"/>
              <a:t>},</a:t>
            </a:r>
            <a:r>
              <a:rPr lang="en-GB" sz="1400" i="1" dirty="0" smtClean="0">
                <a:latin typeface="Verdana" pitchFamily="34" charset="0"/>
                <a:sym typeface="Symbol"/>
              </a:rPr>
              <a:t> </a:t>
            </a:r>
            <a:r>
              <a:rPr lang="fr-FR" sz="1400" dirty="0"/>
              <a:t>{Photo}</a:t>
            </a:r>
            <a:r>
              <a:rPr lang="en-GB" sz="1400" i="1" dirty="0" smtClean="0">
                <a:latin typeface="Verdana" pitchFamily="34" charset="0"/>
                <a:sym typeface="Symbol"/>
              </a:rPr>
              <a:t>&gt;</a:t>
            </a:r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972500" y="2349759"/>
            <a:ext cx="288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C2 Behavior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5292980" y="2349759"/>
            <a:ext cx="2880000" cy="6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C2 Middleware-agnostic</a:t>
            </a:r>
          </a:p>
          <a:p>
            <a:pPr algn="ctr"/>
            <a:r>
              <a:rPr lang="en-US" sz="1600" dirty="0" smtClean="0"/>
              <a:t>Behavior</a:t>
            </a:r>
            <a:endParaRPr lang="en-US" sz="16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196752"/>
            <a:ext cx="177756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763" y="1446213"/>
            <a:ext cx="8229600" cy="4464050"/>
          </a:xfrm>
        </p:spPr>
        <p:txBody>
          <a:bodyPr/>
          <a:lstStyle/>
          <a:p>
            <a:r>
              <a:rPr lang="en-US" dirty="0" smtClean="0"/>
              <a:t>My team, my project, my thesis</a:t>
            </a:r>
          </a:p>
          <a:p>
            <a:endParaRPr lang="en-US" dirty="0" smtClean="0"/>
          </a:p>
          <a:p>
            <a:r>
              <a:rPr lang="en-US" dirty="0" smtClean="0"/>
              <a:t>Interoperability through dynamic synthesis of mediators</a:t>
            </a:r>
          </a:p>
          <a:p>
            <a:endParaRPr lang="en-US" dirty="0" smtClean="0"/>
          </a:p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12763" y="1446213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/>
            </a:pPr>
            <a:r>
              <a:rPr lang="en-US" sz="3200" kern="0" dirty="0">
                <a:solidFill>
                  <a:srgbClr val="1F5595"/>
                </a:solidFill>
              </a:rPr>
              <a:t>My team, my project, my thesis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Interoperability through dynamic synthesis of mediators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/>
            </a:pPr>
            <a:endParaRPr lang="en-US" sz="3200" kern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/>
            </a:pPr>
            <a:r>
              <a:rPr lang="en-US" sz="3200" kern="0" dirty="0" smtClean="0">
                <a:solidFill>
                  <a:schemeClr val="bg1">
                    <a:lumMod val="75000"/>
                  </a:schemeClr>
                </a:solidFill>
              </a:rPr>
              <a:t>Reflections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Middleware Abstraction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99912" y="2349759"/>
            <a:ext cx="2880000" cy="6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Drone Behavior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5292980" y="2349759"/>
            <a:ext cx="2880000" cy="6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DroneMiddleware</a:t>
            </a:r>
            <a:r>
              <a:rPr lang="en-US" sz="1600" dirty="0" smtClean="0"/>
              <a:t>-agnostic</a:t>
            </a:r>
          </a:p>
          <a:p>
            <a:pPr algn="ctr"/>
            <a:r>
              <a:rPr lang="en-US" sz="1600" dirty="0" smtClean="0"/>
              <a:t>Behavior</a:t>
            </a:r>
            <a:endParaRPr lang="en-US" sz="16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196752"/>
            <a:ext cx="1800200" cy="1182484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670366" y="3208311"/>
            <a:ext cx="3901634" cy="1973725"/>
            <a:chOff x="670366" y="3255475"/>
            <a:chExt cx="3901634" cy="1973725"/>
          </a:xfrm>
        </p:grpSpPr>
        <p:sp>
          <p:nvSpPr>
            <p:cNvPr id="9" name="ZoneTexte 8"/>
            <p:cNvSpPr txBox="1"/>
            <p:nvPr/>
          </p:nvSpPr>
          <p:spPr>
            <a:xfrm>
              <a:off x="1056271" y="3573895"/>
              <a:ext cx="3515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&lt;</a:t>
              </a:r>
              <a:r>
                <a:rPr lang="en-US" sz="1400" b="1" dirty="0" smtClean="0"/>
                <a:t>write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PhotoMetaData</a:t>
              </a:r>
              <a:r>
                <a:rPr lang="en-US" sz="1400" dirty="0"/>
                <a:t>,</a:t>
              </a:r>
              <a:r>
                <a:rPr lang="en-GB" sz="1400" i="1" dirty="0">
                  <a:latin typeface="Verdana" pitchFamily="34" charset="0"/>
                  <a:sym typeface="Symbol"/>
                </a:rPr>
                <a:t> </a:t>
              </a:r>
              <a:r>
                <a:rPr lang="en-US" sz="1400" dirty="0"/>
                <a:t>, {</a:t>
              </a:r>
              <a:r>
                <a:rPr lang="en-US" sz="1400" dirty="0" err="1"/>
                <a:t>photometadata</a:t>
              </a:r>
              <a:r>
                <a:rPr lang="en-US" sz="1400" dirty="0"/>
                <a:t>}&gt;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115616" y="4365104"/>
              <a:ext cx="3059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/>
                <a:t>&lt;</a:t>
              </a:r>
              <a:r>
                <a:rPr lang="en-GB" sz="1400" b="1" i="1" dirty="0" smtClean="0"/>
                <a:t>write</a:t>
              </a:r>
              <a:r>
                <a:rPr lang="fr-FR" sz="1400" i="1" dirty="0" smtClean="0"/>
                <a:t>,</a:t>
              </a:r>
              <a:r>
                <a:rPr lang="fr-FR" sz="1400" dirty="0" smtClean="0"/>
                <a:t> </a:t>
              </a:r>
            </a:p>
            <a:p>
              <a:r>
                <a:rPr lang="en-US" sz="1400" dirty="0" err="1"/>
                <a:t>PhotoFile</a:t>
              </a:r>
              <a:r>
                <a:rPr lang="en-US" sz="1400" dirty="0"/>
                <a:t>,</a:t>
              </a:r>
              <a:r>
                <a:rPr lang="en-GB" sz="1400" i="1" dirty="0">
                  <a:latin typeface="Verdana" pitchFamily="34" charset="0"/>
                  <a:sym typeface="Symbol"/>
                </a:rPr>
                <a:t> </a:t>
              </a:r>
              <a:r>
                <a:rPr lang="en-US" sz="1400" dirty="0"/>
                <a:t>, {</a:t>
              </a:r>
              <a:r>
                <a:rPr lang="en-US" sz="1400" dirty="0" err="1"/>
                <a:t>photofile</a:t>
              </a:r>
              <a:r>
                <a:rPr lang="en-US" sz="1400" dirty="0"/>
                <a:t>}&gt;</a:t>
              </a:r>
              <a:endParaRPr lang="en-US" sz="1400" dirty="0"/>
            </a:p>
          </p:txBody>
        </p:sp>
        <p:grpSp>
          <p:nvGrpSpPr>
            <p:cNvPr id="13" name="Grouper 12"/>
            <p:cNvGrpSpPr/>
            <p:nvPr/>
          </p:nvGrpSpPr>
          <p:grpSpPr>
            <a:xfrm>
              <a:off x="670366" y="3255475"/>
              <a:ext cx="517719" cy="1973725"/>
              <a:chOff x="670366" y="3255475"/>
              <a:chExt cx="517719" cy="1973725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900492" y="3431102"/>
                <a:ext cx="287593" cy="28759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900492" y="4149519"/>
                <a:ext cx="287593" cy="287593"/>
              </a:xfrm>
              <a:prstGeom prst="ellipse">
                <a:avLst/>
              </a:prstGeom>
              <a:solidFill>
                <a:srgbClr val="FFFF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Connecteur droit avec flèche 25"/>
              <p:cNvCxnSpPr>
                <a:stCxn id="24" idx="4"/>
                <a:endCxn id="25" idx="0"/>
              </p:cNvCxnSpPr>
              <p:nvPr/>
            </p:nvCxnSpPr>
            <p:spPr>
              <a:xfrm>
                <a:off x="1044289" y="3718695"/>
                <a:ext cx="0" cy="430824"/>
              </a:xfrm>
              <a:prstGeom prst="straightConnector1">
                <a:avLst/>
              </a:prstGeom>
              <a:solidFill>
                <a:srgbClr val="DEDEDE"/>
              </a:solidFill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Connecteur en arc 26"/>
              <p:cNvCxnSpPr>
                <a:stCxn id="25" idx="4"/>
                <a:endCxn id="29" idx="0"/>
              </p:cNvCxnSpPr>
              <p:nvPr/>
            </p:nvCxnSpPr>
            <p:spPr>
              <a:xfrm rot="5400000">
                <a:off x="791592" y="4688909"/>
                <a:ext cx="504495" cy="900"/>
              </a:xfrm>
              <a:prstGeom prst="curvedConnector3">
                <a:avLst>
                  <a:gd name="adj1" fmla="val 50000"/>
                </a:avLst>
              </a:prstGeom>
              <a:solidFill>
                <a:srgbClr val="DEDEDE"/>
              </a:solidFill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8" name="Flèche droite 113"/>
              <p:cNvSpPr/>
              <p:nvPr/>
            </p:nvSpPr>
            <p:spPr>
              <a:xfrm rot="2501083">
                <a:off x="670366" y="3255475"/>
                <a:ext cx="342418" cy="171209"/>
              </a:xfrm>
              <a:prstGeom prst="rightArrow">
                <a:avLst/>
              </a:prstGeom>
              <a:solidFill>
                <a:srgbClr val="FFFFFF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899592" y="4941607"/>
                <a:ext cx="287593" cy="287593"/>
              </a:xfrm>
              <a:prstGeom prst="ellipse">
                <a:avLst/>
              </a:prstGeom>
              <a:solidFill>
                <a:srgbClr val="FFFFFF"/>
              </a:solidFill>
              <a:ln w="6985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ouper 2"/>
          <p:cNvGrpSpPr/>
          <p:nvPr/>
        </p:nvGrpSpPr>
        <p:grpSpPr>
          <a:xfrm>
            <a:off x="5089639" y="3208311"/>
            <a:ext cx="4118558" cy="1973725"/>
            <a:chOff x="5089639" y="3161146"/>
            <a:chExt cx="4118558" cy="1973725"/>
          </a:xfrm>
        </p:grpSpPr>
        <p:sp>
          <p:nvSpPr>
            <p:cNvPr id="30" name="Ellipse 29"/>
            <p:cNvSpPr/>
            <p:nvPr/>
          </p:nvSpPr>
          <p:spPr>
            <a:xfrm>
              <a:off x="5319765" y="3336773"/>
              <a:ext cx="287593" cy="287593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5319765" y="4055190"/>
              <a:ext cx="287593" cy="287593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2" name="Connecteur droit avec flèche 31"/>
            <p:cNvCxnSpPr>
              <a:stCxn id="30" idx="4"/>
              <a:endCxn id="31" idx="0"/>
            </p:cNvCxnSpPr>
            <p:nvPr/>
          </p:nvCxnSpPr>
          <p:spPr>
            <a:xfrm>
              <a:off x="5463562" y="3624366"/>
              <a:ext cx="0" cy="430824"/>
            </a:xfrm>
            <a:prstGeom prst="straightConnector1">
              <a:avLst/>
            </a:prstGeom>
            <a:solidFill>
              <a:srgbClr val="DEDEDE"/>
            </a:solidFill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Connecteur en arc 32"/>
            <p:cNvCxnSpPr>
              <a:stCxn id="31" idx="4"/>
              <a:endCxn id="35" idx="0"/>
            </p:cNvCxnSpPr>
            <p:nvPr/>
          </p:nvCxnSpPr>
          <p:spPr>
            <a:xfrm rot="5400000">
              <a:off x="5210865" y="4594580"/>
              <a:ext cx="504495" cy="900"/>
            </a:xfrm>
            <a:prstGeom prst="curvedConnector3">
              <a:avLst>
                <a:gd name="adj1" fmla="val 50000"/>
              </a:avLst>
            </a:prstGeom>
            <a:solidFill>
              <a:srgbClr val="DEDEDE"/>
            </a:solidFill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Flèche droite 113"/>
            <p:cNvSpPr/>
            <p:nvPr/>
          </p:nvSpPr>
          <p:spPr>
            <a:xfrm rot="2501083">
              <a:off x="5089639" y="3161146"/>
              <a:ext cx="342418" cy="171209"/>
            </a:xfrm>
            <a:prstGeom prst="rightArrow">
              <a:avLst/>
            </a:prstGeom>
            <a:solidFill>
              <a:srgbClr val="FFFF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318865" y="4847278"/>
              <a:ext cx="287593" cy="287593"/>
            </a:xfrm>
            <a:prstGeom prst="ellipse">
              <a:avLst/>
            </a:prstGeom>
            <a:solidFill>
              <a:srgbClr val="FFFFFF"/>
            </a:solidFill>
            <a:ln w="6985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40018" y="3623142"/>
              <a:ext cx="3768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&lt;</a:t>
              </a:r>
              <a:r>
                <a:rPr lang="en-US" sz="1600" dirty="0" err="1" smtClean="0"/>
                <a:t>PhotoMetaData</a:t>
              </a:r>
              <a:r>
                <a:rPr lang="en-US" sz="1600" dirty="0" smtClean="0"/>
                <a:t>,</a:t>
              </a:r>
              <a:r>
                <a:rPr lang="en-GB" sz="1600" i="1" dirty="0">
                  <a:latin typeface="Verdana" pitchFamily="34" charset="0"/>
                  <a:sym typeface="Symbol"/>
                </a:rPr>
                <a:t> </a:t>
              </a:r>
              <a:r>
                <a:rPr lang="en-US" sz="1600" dirty="0" smtClean="0"/>
                <a:t>, {</a:t>
              </a:r>
              <a:r>
                <a:rPr lang="en-US" sz="1600" dirty="0" err="1" smtClean="0"/>
                <a:t>photometadata</a:t>
              </a:r>
              <a:r>
                <a:rPr lang="en-US" sz="1600" dirty="0" smtClean="0"/>
                <a:t>}</a:t>
              </a:r>
              <a:r>
                <a:rPr lang="en-US" sz="1600" dirty="0" smtClean="0"/>
                <a:t>&gt;</a:t>
              </a:r>
              <a:endParaRPr lang="en-US" sz="1600" dirty="0" smtClean="0"/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5656042" y="3695150"/>
              <a:ext cx="1440160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440048" y="4415230"/>
              <a:ext cx="26160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&lt;</a:t>
              </a:r>
              <a:r>
                <a:rPr lang="en-US" sz="1600" dirty="0" err="1" smtClean="0"/>
                <a:t>PhotoFile</a:t>
              </a:r>
              <a:r>
                <a:rPr lang="en-US" sz="1600" dirty="0" smtClean="0"/>
                <a:t>,</a:t>
              </a:r>
              <a:r>
                <a:rPr lang="en-GB" sz="1600" i="1" dirty="0" smtClean="0">
                  <a:latin typeface="Verdana" pitchFamily="34" charset="0"/>
                  <a:sym typeface="Symbol"/>
                </a:rPr>
                <a:t> </a:t>
              </a:r>
              <a:r>
                <a:rPr lang="en-GB" sz="1600" i="1" dirty="0">
                  <a:latin typeface="Verdana" pitchFamily="34" charset="0"/>
                  <a:sym typeface="Symbol"/>
                </a:rPr>
                <a:t></a:t>
              </a:r>
              <a:r>
                <a:rPr lang="en-US" sz="1600" dirty="0" smtClean="0"/>
                <a:t>, {</a:t>
              </a:r>
              <a:r>
                <a:rPr lang="en-US" sz="1600" dirty="0" err="1" smtClean="0"/>
                <a:t>photofile</a:t>
              </a:r>
              <a:r>
                <a:rPr lang="en-US" sz="1600" dirty="0" smtClean="0"/>
                <a:t>}&gt;</a:t>
              </a:r>
              <a:endParaRPr lang="en-US" sz="1600" dirty="0"/>
            </a:p>
          </p:txBody>
        </p:sp>
        <p:cxnSp>
          <p:nvCxnSpPr>
            <p:cNvPr id="41" name="Connecteur droit 40"/>
            <p:cNvCxnSpPr/>
            <p:nvPr/>
          </p:nvCxnSpPr>
          <p:spPr>
            <a:xfrm>
              <a:off x="5656072" y="4449454"/>
              <a:ext cx="828160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855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Emergent </a:t>
            </a:r>
            <a:r>
              <a:rPr lang="en-GB" dirty="0"/>
              <a:t>M</a:t>
            </a:r>
            <a:r>
              <a:rPr lang="en-GB" dirty="0" smtClean="0"/>
              <a:t>iddleware Synthesis Informed by Ontologies</a:t>
            </a:r>
            <a:endParaRPr lang="en-GB" dirty="0"/>
          </a:p>
        </p:txBody>
      </p:sp>
      <p:cxnSp>
        <p:nvCxnSpPr>
          <p:cNvPr id="5" name="Connecteur droit 4"/>
          <p:cNvCxnSpPr>
            <a:endCxn id="101" idx="2"/>
          </p:cNvCxnSpPr>
          <p:nvPr/>
        </p:nvCxnSpPr>
        <p:spPr>
          <a:xfrm>
            <a:off x="4855243" y="1605191"/>
            <a:ext cx="4422" cy="599673"/>
          </a:xfrm>
          <a:prstGeom prst="line">
            <a:avLst/>
          </a:prstGeom>
          <a:ln w="19050"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>
            <a:stCxn id="54" idx="2"/>
            <a:endCxn id="8" idx="0"/>
          </p:cNvCxnSpPr>
          <p:nvPr/>
        </p:nvCxnSpPr>
        <p:spPr>
          <a:xfrm>
            <a:off x="1385776" y="2026081"/>
            <a:ext cx="0" cy="419942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eur droit avec flèche 6"/>
          <p:cNvCxnSpPr>
            <a:stCxn id="24" idx="2"/>
            <a:endCxn id="9" idx="0"/>
          </p:cNvCxnSpPr>
          <p:nvPr/>
        </p:nvCxnSpPr>
        <p:spPr>
          <a:xfrm>
            <a:off x="7758224" y="2026009"/>
            <a:ext cx="0" cy="4200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215776" y="2446023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Middleware Abstraction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588224" y="2446023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Middleware Abstraction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0" name="Connecteur droit avec flèche 9"/>
          <p:cNvCxnSpPr>
            <a:stCxn id="8" idx="4"/>
          </p:cNvCxnSpPr>
          <p:nvPr/>
        </p:nvCxnSpPr>
        <p:spPr>
          <a:xfrm rot="5400000">
            <a:off x="1303777" y="2918502"/>
            <a:ext cx="163999" cy="1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eur droit avec flèche 10"/>
          <p:cNvCxnSpPr>
            <a:stCxn id="9" idx="4"/>
          </p:cNvCxnSpPr>
          <p:nvPr/>
        </p:nvCxnSpPr>
        <p:spPr>
          <a:xfrm rot="5400000">
            <a:off x="7676261" y="2918466"/>
            <a:ext cx="163927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94" idx="2"/>
            <a:endCxn id="56" idx="0"/>
          </p:cNvCxnSpPr>
          <p:nvPr/>
        </p:nvCxnSpPr>
        <p:spPr>
          <a:xfrm flipH="1">
            <a:off x="4301840" y="3549703"/>
            <a:ext cx="543" cy="311345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06096" y="1306013"/>
            <a:ext cx="2304256" cy="71999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(NS2)</a:t>
            </a:r>
          </a:p>
        </p:txBody>
      </p:sp>
      <p:sp>
        <p:nvSpPr>
          <p:cNvPr id="30" name="Losange 29"/>
          <p:cNvSpPr/>
          <p:nvPr/>
        </p:nvSpPr>
        <p:spPr>
          <a:xfrm>
            <a:off x="3186336" y="1442230"/>
            <a:ext cx="2465784" cy="456877"/>
          </a:xfrm>
          <a:prstGeom prst="diamond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Functional</a:t>
            </a:r>
          </a:p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Matching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1" name="Connecteur droit avec flèche 30"/>
          <p:cNvCxnSpPr>
            <a:stCxn id="24" idx="1"/>
            <a:endCxn id="30" idx="3"/>
          </p:cNvCxnSpPr>
          <p:nvPr/>
        </p:nvCxnSpPr>
        <p:spPr>
          <a:xfrm flipH="1">
            <a:off x="5652120" y="1666011"/>
            <a:ext cx="953976" cy="465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2" name="Connecteur droit avec flèche 31"/>
          <p:cNvCxnSpPr>
            <a:endCxn id="30" idx="1"/>
          </p:cNvCxnSpPr>
          <p:nvPr/>
        </p:nvCxnSpPr>
        <p:spPr>
          <a:xfrm>
            <a:off x="2465776" y="1669797"/>
            <a:ext cx="720560" cy="87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ZoneTexte 32"/>
          <p:cNvSpPr txBox="1"/>
          <p:nvPr/>
        </p:nvSpPr>
        <p:spPr>
          <a:xfrm>
            <a:off x="4427984" y="2026093"/>
            <a:ext cx="1063279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Yes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6" name="Connecteur en angle 36"/>
          <p:cNvCxnSpPr>
            <a:stCxn id="68" idx="3"/>
            <a:endCxn id="56" idx="2"/>
          </p:cNvCxnSpPr>
          <p:nvPr/>
        </p:nvCxnSpPr>
        <p:spPr>
          <a:xfrm>
            <a:off x="2537776" y="3360500"/>
            <a:ext cx="594064" cy="69578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Forme 127"/>
          <p:cNvCxnSpPr>
            <a:stCxn id="61" idx="1"/>
            <a:endCxn id="56" idx="6"/>
          </p:cNvCxnSpPr>
          <p:nvPr/>
        </p:nvCxnSpPr>
        <p:spPr>
          <a:xfrm rot="10800000" flipV="1">
            <a:off x="5471840" y="3360428"/>
            <a:ext cx="1134256" cy="695860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endCxn id="9" idx="2"/>
          </p:cNvCxnSpPr>
          <p:nvPr/>
        </p:nvCxnSpPr>
        <p:spPr>
          <a:xfrm>
            <a:off x="4855243" y="2630597"/>
            <a:ext cx="1732981" cy="0"/>
          </a:xfrm>
          <a:prstGeom prst="straightConnector1">
            <a:avLst/>
          </a:prstGeom>
          <a:ln w="19050">
            <a:solidFill>
              <a:srgbClr val="71893F"/>
            </a:solidFill>
            <a:tailEnd type="arrow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1" name="Connecteur droit avec flèche 40"/>
          <p:cNvCxnSpPr>
            <a:endCxn id="8" idx="6"/>
          </p:cNvCxnSpPr>
          <p:nvPr/>
        </p:nvCxnSpPr>
        <p:spPr>
          <a:xfrm rot="10800000" flipV="1">
            <a:off x="2555776" y="2630597"/>
            <a:ext cx="1156994" cy="10666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5400000">
            <a:off x="4149229" y="2182761"/>
            <a:ext cx="539999" cy="158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Forme 93"/>
          <p:cNvCxnSpPr/>
          <p:nvPr/>
        </p:nvCxnSpPr>
        <p:spPr>
          <a:xfrm>
            <a:off x="4302383" y="2256288"/>
            <a:ext cx="2628526" cy="252000"/>
          </a:xfrm>
          <a:prstGeom prst="bentConnector3">
            <a:avLst>
              <a:gd name="adj1" fmla="val 99927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Forme 85"/>
          <p:cNvCxnSpPr/>
          <p:nvPr/>
        </p:nvCxnSpPr>
        <p:spPr>
          <a:xfrm rot="10800000" flipV="1">
            <a:off x="2213094" y="2256288"/>
            <a:ext cx="2214891" cy="252000"/>
          </a:xfrm>
          <a:prstGeom prst="bentConnector3">
            <a:avLst>
              <a:gd name="adj1" fmla="val 99694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3776" y="1306085"/>
            <a:ext cx="2304000" cy="719996"/>
          </a:xfrm>
          <a:prstGeom prst="rect">
            <a:avLst/>
          </a:prstGeom>
          <a:ln w="254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</a:t>
            </a:r>
            <a:r>
              <a:rPr lang="en-GB" sz="1400" dirty="0" smtClean="0">
                <a:solidFill>
                  <a:prstClr val="black"/>
                </a:solidFill>
              </a:rPr>
              <a:t>NS1)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06096" y="3000430"/>
            <a:ext cx="2304256" cy="71999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>
                <a:solidFill>
                  <a:prstClr val="black"/>
                </a:solidFill>
              </a:rPr>
              <a:t>Middleware-agnostic Networked System (</a:t>
            </a:r>
            <a:r>
              <a:rPr lang="en-GB" sz="1400" dirty="0" smtClean="0">
                <a:solidFill>
                  <a:prstClr val="black"/>
                </a:solidFill>
              </a:rPr>
              <a:t>NS2)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3776" y="3000502"/>
            <a:ext cx="2304000" cy="719996"/>
          </a:xfrm>
          <a:prstGeom prst="rect">
            <a:avLst/>
          </a:prstGeom>
          <a:ln w="254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>
                <a:solidFill>
                  <a:prstClr val="black"/>
                </a:solidFill>
              </a:rPr>
              <a:t>Middleware-</a:t>
            </a:r>
            <a:r>
              <a:rPr lang="en-GB" sz="1400" dirty="0" smtClean="0">
                <a:solidFill>
                  <a:prstClr val="black"/>
                </a:solidFill>
              </a:rPr>
              <a:t>agnostic System </a:t>
            </a:r>
            <a:r>
              <a:rPr lang="en-GB" sz="1400" dirty="0">
                <a:solidFill>
                  <a:prstClr val="black"/>
                </a:solidFill>
              </a:rPr>
              <a:t>(</a:t>
            </a:r>
            <a:r>
              <a:rPr lang="en-GB" sz="1400" dirty="0" smtClean="0">
                <a:solidFill>
                  <a:prstClr val="black"/>
                </a:solidFill>
              </a:rPr>
              <a:t>NS1)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Multidocument 93"/>
          <p:cNvSpPr/>
          <p:nvPr/>
        </p:nvSpPr>
        <p:spPr>
          <a:xfrm>
            <a:off x="3583980" y="2446023"/>
            <a:ext cx="1668907" cy="1147122"/>
          </a:xfrm>
          <a:prstGeom prst="flowChartMultidocumen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Ontologies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0" name="Groupe 81"/>
          <p:cNvGrpSpPr/>
          <p:nvPr/>
        </p:nvGrpSpPr>
        <p:grpSpPr>
          <a:xfrm>
            <a:off x="4814857" y="2204864"/>
            <a:ext cx="89616" cy="89616"/>
            <a:chOff x="5508104" y="3789041"/>
            <a:chExt cx="89616" cy="89616"/>
          </a:xfrm>
        </p:grpSpPr>
        <p:sp>
          <p:nvSpPr>
            <p:cNvPr id="101" name="Arc 100"/>
            <p:cNvSpPr/>
            <p:nvPr/>
          </p:nvSpPr>
          <p:spPr>
            <a:xfrm rot="16200000">
              <a:off x="5508104" y="3789041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2" name="Arc 101"/>
            <p:cNvSpPr/>
            <p:nvPr/>
          </p:nvSpPr>
          <p:spPr>
            <a:xfrm rot="16200000" flipH="1">
              <a:off x="5508104" y="3789041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</p:grpSp>
      <p:cxnSp>
        <p:nvCxnSpPr>
          <p:cNvPr id="49" name="Connecteur droit 48"/>
          <p:cNvCxnSpPr>
            <a:stCxn id="102" idx="2"/>
          </p:cNvCxnSpPr>
          <p:nvPr/>
        </p:nvCxnSpPr>
        <p:spPr>
          <a:xfrm flipH="1">
            <a:off x="4855243" y="2294481"/>
            <a:ext cx="0" cy="143997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39750" y="6380435"/>
            <a:ext cx="576263" cy="288925"/>
          </a:xfrm>
        </p:spPr>
        <p:txBody>
          <a:bodyPr/>
          <a:lstStyle/>
          <a:p>
            <a:fld id="{278A1D0B-F5BE-417F-9301-A2C583F92F6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6" name="Ellipse 55"/>
          <p:cNvSpPr/>
          <p:nvPr/>
        </p:nvSpPr>
        <p:spPr>
          <a:xfrm>
            <a:off x="3131840" y="3861048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5856" y="3933056"/>
            <a:ext cx="2050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100" dirty="0">
                <a:solidFill>
                  <a:prstClr val="black"/>
                </a:solidFill>
              </a:rPr>
              <a:t>Generate Mapping Processes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150000" y="4509120"/>
            <a:ext cx="2304000" cy="3600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Mapping Processes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67" name="Connecteur droit avec flèche 66"/>
          <p:cNvCxnSpPr>
            <a:stCxn id="56" idx="4"/>
            <a:endCxn id="60" idx="0"/>
          </p:cNvCxnSpPr>
          <p:nvPr/>
        </p:nvCxnSpPr>
        <p:spPr>
          <a:xfrm>
            <a:off x="4301840" y="4251528"/>
            <a:ext cx="160" cy="257592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1979712" y="5013176"/>
            <a:ext cx="464440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What are the translations that need to be performed?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3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3" grpId="0"/>
      <p:bldP spid="60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Mapping Processes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26161"/>
          <a:stretch/>
        </p:blipFill>
        <p:spPr>
          <a:xfrm>
            <a:off x="971600" y="1124744"/>
            <a:ext cx="1777569" cy="8507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b="30322"/>
          <a:stretch/>
        </p:blipFill>
        <p:spPr>
          <a:xfrm>
            <a:off x="6228184" y="1268760"/>
            <a:ext cx="1656184" cy="758014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076056" y="2276872"/>
            <a:ext cx="3816424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7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67544" y="2204864"/>
            <a:ext cx="3816424" cy="10561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479640" y="2060848"/>
            <a:ext cx="305280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Drone </a:t>
            </a:r>
            <a:r>
              <a:rPr lang="en-US" sz="1600" dirty="0" smtClean="0"/>
              <a:t>Interface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827584" y="1988840"/>
            <a:ext cx="305280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C2 Interface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467544" y="2564904"/>
            <a:ext cx="3789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&lt;</a:t>
            </a:r>
            <a:r>
              <a:rPr lang="en-US" sz="1600" dirty="0" err="1"/>
              <a:t>DownloadPhoto</a:t>
            </a:r>
            <a:r>
              <a:rPr lang="en-US" sz="1600" dirty="0"/>
              <a:t>,{</a:t>
            </a:r>
            <a:r>
              <a:rPr lang="en-US" sz="1600" dirty="0" err="1"/>
              <a:t>CameraID</a:t>
            </a:r>
            <a:r>
              <a:rPr lang="en-US" sz="1600" dirty="0"/>
              <a:t>}, {Photo}&gt;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056" y="2564904"/>
            <a:ext cx="37681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&lt;</a:t>
            </a:r>
            <a:r>
              <a:rPr lang="en-US" sz="1600" dirty="0" err="1" smtClean="0"/>
              <a:t>PhotoMetaData</a:t>
            </a:r>
            <a:r>
              <a:rPr lang="en-US" sz="1600" dirty="0" smtClean="0"/>
              <a:t>,</a:t>
            </a:r>
            <a:r>
              <a:rPr lang="en-GB" sz="1600" i="1" dirty="0">
                <a:latin typeface="Verdana" pitchFamily="34" charset="0"/>
                <a:sym typeface="Symbol"/>
              </a:rPr>
              <a:t> </a:t>
            </a:r>
            <a:r>
              <a:rPr lang="en-US" sz="1600" dirty="0" smtClean="0"/>
              <a:t>, {</a:t>
            </a:r>
            <a:r>
              <a:rPr lang="en-US" sz="1600" dirty="0" err="1" smtClean="0"/>
              <a:t>photometadata</a:t>
            </a:r>
            <a:r>
              <a:rPr lang="en-US" sz="1600" dirty="0" smtClean="0"/>
              <a:t>}&gt;</a:t>
            </a:r>
          </a:p>
          <a:p>
            <a:r>
              <a:rPr lang="en-US" sz="1600" dirty="0" smtClean="0"/>
              <a:t>&lt;</a:t>
            </a:r>
            <a:r>
              <a:rPr lang="en-US" sz="1600" dirty="0" err="1" smtClean="0"/>
              <a:t>PhotoFile</a:t>
            </a:r>
            <a:r>
              <a:rPr lang="en-US" sz="1600" dirty="0" smtClean="0"/>
              <a:t>,</a:t>
            </a:r>
            <a:r>
              <a:rPr lang="en-GB" sz="1600" i="1" dirty="0" smtClean="0">
                <a:latin typeface="Verdana" pitchFamily="34" charset="0"/>
                <a:sym typeface="Symbol"/>
              </a:rPr>
              <a:t> </a:t>
            </a:r>
            <a:r>
              <a:rPr lang="en-GB" sz="1600" i="1" dirty="0">
                <a:latin typeface="Verdana" pitchFamily="34" charset="0"/>
                <a:sym typeface="Symbol"/>
              </a:rPr>
              <a:t></a:t>
            </a:r>
            <a:r>
              <a:rPr lang="en-US" sz="1600" dirty="0" smtClean="0"/>
              <a:t>, {</a:t>
            </a:r>
            <a:r>
              <a:rPr lang="en-US" sz="1600" dirty="0" err="1" smtClean="0"/>
              <a:t>photofile</a:t>
            </a:r>
            <a:r>
              <a:rPr lang="en-US" sz="1600" dirty="0" smtClean="0"/>
              <a:t>}&gt;</a:t>
            </a:r>
            <a:endParaRPr lang="en-US" sz="1600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1331640" y="5445224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Connecteur droit avec flèche 16"/>
          <p:cNvCxnSpPr>
            <a:stCxn id="16" idx="6"/>
            <a:endCxn id="18" idx="2"/>
          </p:cNvCxnSpPr>
          <p:nvPr/>
        </p:nvCxnSpPr>
        <p:spPr>
          <a:xfrm>
            <a:off x="1763640" y="5661224"/>
            <a:ext cx="16562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8" name="Ellipse 17"/>
          <p:cNvSpPr>
            <a:spLocks noChangeAspect="1"/>
          </p:cNvSpPr>
          <p:nvPr/>
        </p:nvSpPr>
        <p:spPr>
          <a:xfrm>
            <a:off x="3419920" y="5445224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5364088" y="5445224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Connecteur droit avec flèche 19"/>
          <p:cNvCxnSpPr>
            <a:stCxn id="18" idx="6"/>
            <a:endCxn id="19" idx="2"/>
          </p:cNvCxnSpPr>
          <p:nvPr/>
        </p:nvCxnSpPr>
        <p:spPr>
          <a:xfrm>
            <a:off x="3851920" y="566122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3" name="Ellipse 22"/>
          <p:cNvSpPr>
            <a:spLocks noChangeAspect="1"/>
          </p:cNvSpPr>
          <p:nvPr/>
        </p:nvSpPr>
        <p:spPr>
          <a:xfrm>
            <a:off x="7812360" y="5445224"/>
            <a:ext cx="432000" cy="432000"/>
          </a:xfrm>
          <a:prstGeom prst="ellipse">
            <a:avLst/>
          </a:prstGeom>
          <a:ln w="69850" cmpd="db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Connecteur droit avec flèche 23"/>
          <p:cNvCxnSpPr>
            <a:stCxn id="19" idx="6"/>
            <a:endCxn id="23" idx="2"/>
          </p:cNvCxnSpPr>
          <p:nvPr/>
        </p:nvCxnSpPr>
        <p:spPr>
          <a:xfrm>
            <a:off x="5796088" y="5661224"/>
            <a:ext cx="20162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48" name="Rectangle 47"/>
          <p:cNvSpPr/>
          <p:nvPr/>
        </p:nvSpPr>
        <p:spPr>
          <a:xfrm>
            <a:off x="5940152" y="5229200"/>
            <a:ext cx="1814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604A7B"/>
                </a:solidFill>
              </a:rPr>
              <a:t>DownloadPhoto</a:t>
            </a:r>
            <a:endParaRPr lang="en-GB" dirty="0">
              <a:solidFill>
                <a:srgbClr val="604A7B"/>
              </a:solidFill>
            </a:endParaRPr>
          </a:p>
        </p:txBody>
      </p:sp>
      <p:sp>
        <p:nvSpPr>
          <p:cNvPr id="55" name="Flèche droite 113"/>
          <p:cNvSpPr/>
          <p:nvPr/>
        </p:nvSpPr>
        <p:spPr>
          <a:xfrm rot="2501083">
            <a:off x="1057191" y="5321386"/>
            <a:ext cx="342418" cy="171209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6012160" y="5301208"/>
            <a:ext cx="172824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57" name="Rectangle 56"/>
          <p:cNvSpPr/>
          <p:nvPr/>
        </p:nvSpPr>
        <p:spPr>
          <a:xfrm>
            <a:off x="1703222" y="5301208"/>
            <a:ext cx="1788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604A7B"/>
                </a:solidFill>
              </a:rPr>
              <a:t>PhotoMetaData</a:t>
            </a:r>
            <a:endParaRPr lang="en-GB" dirty="0">
              <a:solidFill>
                <a:srgbClr val="604A7B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95936" y="5301208"/>
            <a:ext cx="115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604A7B"/>
                </a:solidFill>
              </a:rPr>
              <a:t>PhotoFile</a:t>
            </a:r>
            <a:endParaRPr lang="en-GB" dirty="0">
              <a:solidFill>
                <a:srgbClr val="604A7B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292080" y="2636912"/>
            <a:ext cx="144016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292080" y="2887160"/>
            <a:ext cx="82816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91580" y="3347700"/>
            <a:ext cx="738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1 - Define the constraints that need to hold between </a:t>
            </a:r>
            <a:r>
              <a:rPr lang="en-GB" i="1" dirty="0" smtClean="0"/>
              <a:t>compatible</a:t>
            </a:r>
            <a:r>
              <a:rPr lang="en-GB" dirty="0" smtClean="0"/>
              <a:t> actions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91580" y="3897922"/>
            <a:ext cx="784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2- Use constraint programming to find possible mapping between interfaces</a:t>
            </a:r>
            <a:endParaRPr lang="en-GB" dirty="0"/>
          </a:p>
        </p:txBody>
      </p:sp>
      <p:sp>
        <p:nvSpPr>
          <p:cNvPr id="30" name="ZoneTexte 29"/>
          <p:cNvSpPr txBox="1"/>
          <p:nvPr/>
        </p:nvSpPr>
        <p:spPr>
          <a:xfrm>
            <a:off x="791580" y="417303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DownloadPhoto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,{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CameraID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}, {Photo}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IXGeneral-Regular"/>
              </a:rPr>
              <a:t>⟼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PhotoMetaData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sym typeface="Symbol"/>
              </a:rPr>
              <a:t> 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{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photometadata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}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PhotoFile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sym typeface="Symbol"/>
              </a:rPr>
              <a:t> 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{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photofile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}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&gt;&gt;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1580" y="3622811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e.g., photo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sumsumed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by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photometadata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union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photofile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91580" y="4725144"/>
            <a:ext cx="515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3- Generate the corresponding mapping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1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3" grpId="0" animBg="1"/>
      <p:bldP spid="48" grpId="0"/>
      <p:bldP spid="55" grpId="0" animBg="1"/>
      <p:bldP spid="57" grpId="0"/>
      <p:bldP spid="58" grpId="0"/>
      <p:bldP spid="6" grpId="0"/>
      <p:bldP spid="29" grpId="0"/>
      <p:bldP spid="30" grpId="0"/>
      <p:bldP spid="30" grpId="1"/>
      <p:bldP spid="14" grpId="0"/>
      <p:bldP spid="14" grpId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Emergent </a:t>
            </a:r>
            <a:r>
              <a:rPr lang="en-GB" dirty="0"/>
              <a:t>M</a:t>
            </a:r>
            <a:r>
              <a:rPr lang="en-GB" dirty="0" smtClean="0"/>
              <a:t>iddleware Synthesis Informed by Ontologies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6" name="Connecteur droit avec flèche 5"/>
          <p:cNvCxnSpPr>
            <a:stCxn id="54" idx="2"/>
            <a:endCxn id="8" idx="0"/>
          </p:cNvCxnSpPr>
          <p:nvPr/>
        </p:nvCxnSpPr>
        <p:spPr>
          <a:xfrm>
            <a:off x="1385776" y="2026081"/>
            <a:ext cx="0" cy="27246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eur droit avec flèche 6"/>
          <p:cNvCxnSpPr>
            <a:stCxn id="24" idx="2"/>
            <a:endCxn id="9" idx="0"/>
          </p:cNvCxnSpPr>
          <p:nvPr/>
        </p:nvCxnSpPr>
        <p:spPr>
          <a:xfrm>
            <a:off x="7758224" y="2026009"/>
            <a:ext cx="0" cy="272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8" name="Ellipse 7"/>
          <p:cNvSpPr/>
          <p:nvPr/>
        </p:nvSpPr>
        <p:spPr>
          <a:xfrm>
            <a:off x="215776" y="2298541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Middleware Abstraction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588224" y="2298541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Middleware Abstraction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0" name="Connecteur droit avec flèche 9"/>
          <p:cNvCxnSpPr>
            <a:stCxn id="8" idx="4"/>
          </p:cNvCxnSpPr>
          <p:nvPr/>
        </p:nvCxnSpPr>
        <p:spPr>
          <a:xfrm rot="5400000">
            <a:off x="1303777" y="2771020"/>
            <a:ext cx="163999" cy="1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eur droit avec flèche 10"/>
          <p:cNvCxnSpPr>
            <a:stCxn id="9" idx="4"/>
          </p:cNvCxnSpPr>
          <p:nvPr/>
        </p:nvCxnSpPr>
        <p:spPr>
          <a:xfrm rot="5400000">
            <a:off x="7676261" y="2770984"/>
            <a:ext cx="1639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6" name="Forme 93"/>
          <p:cNvCxnSpPr/>
          <p:nvPr/>
        </p:nvCxnSpPr>
        <p:spPr>
          <a:xfrm>
            <a:off x="3923928" y="5019131"/>
            <a:ext cx="1800200" cy="435792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Forme 85"/>
          <p:cNvCxnSpPr/>
          <p:nvPr/>
        </p:nvCxnSpPr>
        <p:spPr>
          <a:xfrm rot="10800000" flipV="1">
            <a:off x="2274070" y="5019130"/>
            <a:ext cx="2585963" cy="43579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88024" y="5182103"/>
            <a:ext cx="899605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Compatible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5736" y="5056363"/>
            <a:ext cx="1409360" cy="43088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Partially compatible</a:t>
            </a:r>
          </a:p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Not compatible</a:t>
            </a:r>
            <a:endParaRPr lang="en-GB" sz="1100" baseline="-2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Losange 21"/>
          <p:cNvSpPr/>
          <p:nvPr/>
        </p:nvSpPr>
        <p:spPr>
          <a:xfrm>
            <a:off x="3131840" y="4787127"/>
            <a:ext cx="2339339" cy="448028"/>
          </a:xfrm>
          <a:prstGeom prst="diamond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Behavioral Matching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6096" y="1306013"/>
            <a:ext cx="2304256" cy="719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(NS2)</a:t>
            </a:r>
          </a:p>
        </p:txBody>
      </p:sp>
      <p:sp>
        <p:nvSpPr>
          <p:cNvPr id="30" name="Losange 29"/>
          <p:cNvSpPr/>
          <p:nvPr/>
        </p:nvSpPr>
        <p:spPr>
          <a:xfrm>
            <a:off x="3186336" y="1442230"/>
            <a:ext cx="2465784" cy="456877"/>
          </a:xfrm>
          <a:prstGeom prst="diamond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Functional</a:t>
            </a:r>
          </a:p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Matching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1" name="Connecteur droit avec flèche 30"/>
          <p:cNvCxnSpPr>
            <a:stCxn id="24" idx="1"/>
            <a:endCxn id="30" idx="3"/>
          </p:cNvCxnSpPr>
          <p:nvPr/>
        </p:nvCxnSpPr>
        <p:spPr>
          <a:xfrm flipH="1">
            <a:off x="5652120" y="1666011"/>
            <a:ext cx="953976" cy="4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32" name="Connecteur droit avec flèche 31"/>
          <p:cNvCxnSpPr>
            <a:endCxn id="30" idx="1"/>
          </p:cNvCxnSpPr>
          <p:nvPr/>
        </p:nvCxnSpPr>
        <p:spPr>
          <a:xfrm>
            <a:off x="2465776" y="1669797"/>
            <a:ext cx="720560" cy="87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ZoneTexte 32"/>
          <p:cNvSpPr txBox="1"/>
          <p:nvPr/>
        </p:nvSpPr>
        <p:spPr>
          <a:xfrm>
            <a:off x="4355976" y="1868308"/>
            <a:ext cx="504055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Yes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6" name="Connecteur en angle 36"/>
          <p:cNvCxnSpPr>
            <a:stCxn id="68" idx="3"/>
            <a:endCxn id="22" idx="1"/>
          </p:cNvCxnSpPr>
          <p:nvPr/>
        </p:nvCxnSpPr>
        <p:spPr>
          <a:xfrm>
            <a:off x="2537776" y="3213018"/>
            <a:ext cx="594064" cy="1798123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Forme 127"/>
          <p:cNvCxnSpPr>
            <a:stCxn id="61" idx="1"/>
            <a:endCxn id="22" idx="3"/>
          </p:cNvCxnSpPr>
          <p:nvPr/>
        </p:nvCxnSpPr>
        <p:spPr>
          <a:xfrm rot="10800000" flipV="1">
            <a:off x="5471180" y="3212945"/>
            <a:ext cx="1134917" cy="17981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40" name="Connecteur droit avec flèche 39"/>
          <p:cNvCxnSpPr>
            <a:endCxn id="9" idx="2"/>
          </p:cNvCxnSpPr>
          <p:nvPr/>
        </p:nvCxnSpPr>
        <p:spPr>
          <a:xfrm>
            <a:off x="4855243" y="2483115"/>
            <a:ext cx="1732981" cy="0"/>
          </a:xfrm>
          <a:prstGeom prst="straightConnector1">
            <a:avLst/>
          </a:prstGeom>
          <a:ln w="19050">
            <a:solidFill>
              <a:srgbClr val="71893F"/>
            </a:solidFill>
            <a:tailEnd type="arrow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1" name="Connecteur droit avec flèche 40"/>
          <p:cNvCxnSpPr>
            <a:endCxn id="8" idx="6"/>
          </p:cNvCxnSpPr>
          <p:nvPr/>
        </p:nvCxnSpPr>
        <p:spPr>
          <a:xfrm rot="10800000" flipV="1">
            <a:off x="2555776" y="2483115"/>
            <a:ext cx="1156994" cy="10666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5400000">
            <a:off x="4149229" y="2182761"/>
            <a:ext cx="539999" cy="158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Forme 93"/>
          <p:cNvCxnSpPr/>
          <p:nvPr/>
        </p:nvCxnSpPr>
        <p:spPr>
          <a:xfrm>
            <a:off x="4302383" y="2132891"/>
            <a:ext cx="2628526" cy="287996"/>
          </a:xfrm>
          <a:prstGeom prst="bentConnector3">
            <a:avLst>
              <a:gd name="adj1" fmla="val 99927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Forme 85"/>
          <p:cNvCxnSpPr/>
          <p:nvPr/>
        </p:nvCxnSpPr>
        <p:spPr>
          <a:xfrm rot="10800000" flipV="1">
            <a:off x="2213094" y="2132891"/>
            <a:ext cx="2214891" cy="287996"/>
          </a:xfrm>
          <a:prstGeom prst="bentConnector3">
            <a:avLst>
              <a:gd name="adj1" fmla="val 99694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3776" y="1306085"/>
            <a:ext cx="2304000" cy="719996"/>
          </a:xfrm>
          <a:prstGeom prst="rect">
            <a:avLst/>
          </a:prstGeom>
          <a:ln w="254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</a:t>
            </a:r>
            <a:r>
              <a:rPr lang="en-GB" sz="1400" dirty="0" smtClean="0">
                <a:solidFill>
                  <a:prstClr val="black"/>
                </a:solidFill>
              </a:rPr>
              <a:t>NS1)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06096" y="2852948"/>
            <a:ext cx="2304256" cy="719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>
                <a:solidFill>
                  <a:prstClr val="black"/>
                </a:solidFill>
              </a:rPr>
              <a:t>Middleware-agnostic Networked System (</a:t>
            </a:r>
            <a:r>
              <a:rPr lang="en-GB" sz="1400" dirty="0" smtClean="0">
                <a:solidFill>
                  <a:prstClr val="black"/>
                </a:solidFill>
              </a:rPr>
              <a:t>NS2)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3776" y="2853020"/>
            <a:ext cx="2304000" cy="719996"/>
          </a:xfrm>
          <a:prstGeom prst="rect">
            <a:avLst/>
          </a:prstGeom>
          <a:ln w="254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>
                <a:solidFill>
                  <a:prstClr val="black"/>
                </a:solidFill>
              </a:rPr>
              <a:t>Middleware-</a:t>
            </a:r>
            <a:r>
              <a:rPr lang="en-GB" sz="1400" dirty="0" smtClean="0">
                <a:solidFill>
                  <a:prstClr val="black"/>
                </a:solidFill>
              </a:rPr>
              <a:t>agnostic System </a:t>
            </a:r>
            <a:r>
              <a:rPr lang="en-GB" sz="1400" dirty="0">
                <a:solidFill>
                  <a:prstClr val="black"/>
                </a:solidFill>
              </a:rPr>
              <a:t>(</a:t>
            </a:r>
            <a:r>
              <a:rPr lang="en-GB" sz="1400" dirty="0" smtClean="0">
                <a:solidFill>
                  <a:prstClr val="black"/>
                </a:solidFill>
              </a:rPr>
              <a:t>NS1)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Multidocument 93"/>
          <p:cNvSpPr/>
          <p:nvPr/>
        </p:nvSpPr>
        <p:spPr>
          <a:xfrm>
            <a:off x="3583980" y="2303547"/>
            <a:ext cx="1668907" cy="1147122"/>
          </a:xfrm>
          <a:prstGeom prst="flowChartMultidocumen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Ontologies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0" name="Groupe 81"/>
          <p:cNvGrpSpPr/>
          <p:nvPr/>
        </p:nvGrpSpPr>
        <p:grpSpPr>
          <a:xfrm>
            <a:off x="4814857" y="2080800"/>
            <a:ext cx="89616" cy="89616"/>
            <a:chOff x="5508104" y="3789041"/>
            <a:chExt cx="89616" cy="89616"/>
          </a:xfrm>
        </p:grpSpPr>
        <p:sp>
          <p:nvSpPr>
            <p:cNvPr id="101" name="Arc 100"/>
            <p:cNvSpPr/>
            <p:nvPr/>
          </p:nvSpPr>
          <p:spPr>
            <a:xfrm rot="16200000">
              <a:off x="5508104" y="3789041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2" name="Arc 101"/>
            <p:cNvSpPr/>
            <p:nvPr/>
          </p:nvSpPr>
          <p:spPr>
            <a:xfrm rot="16200000" flipH="1">
              <a:off x="5508104" y="3789041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</p:grpSp>
      <p:cxnSp>
        <p:nvCxnSpPr>
          <p:cNvPr id="49" name="Connecteur droit 48"/>
          <p:cNvCxnSpPr>
            <a:stCxn id="102" idx="2"/>
          </p:cNvCxnSpPr>
          <p:nvPr/>
        </p:nvCxnSpPr>
        <p:spPr>
          <a:xfrm>
            <a:off x="4859665" y="2170416"/>
            <a:ext cx="367" cy="178464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39750" y="6380435"/>
            <a:ext cx="576263" cy="288925"/>
          </a:xfrm>
        </p:spPr>
        <p:txBody>
          <a:bodyPr/>
          <a:lstStyle/>
          <a:p>
            <a:fld id="{278A1D0B-F5BE-417F-9301-A2C583F92F64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69" name="Connecteur droit avec flèche 68"/>
          <p:cNvCxnSpPr>
            <a:stCxn id="94" idx="2"/>
            <a:endCxn id="70" idx="0"/>
          </p:cNvCxnSpPr>
          <p:nvPr/>
        </p:nvCxnSpPr>
        <p:spPr>
          <a:xfrm flipH="1">
            <a:off x="4301840" y="3407227"/>
            <a:ext cx="543" cy="171744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Ellipse 69"/>
          <p:cNvSpPr/>
          <p:nvPr/>
        </p:nvSpPr>
        <p:spPr>
          <a:xfrm>
            <a:off x="3131840" y="3578971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75856" y="3650979"/>
            <a:ext cx="2050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100" dirty="0">
                <a:solidFill>
                  <a:prstClr val="black"/>
                </a:solidFill>
              </a:rPr>
              <a:t>Generate Mapping Processes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150000" y="4227043"/>
            <a:ext cx="2304000" cy="3600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Mapping Processes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73" name="Connecteur droit avec flèche 72"/>
          <p:cNvCxnSpPr>
            <a:stCxn id="70" idx="4"/>
            <a:endCxn id="72" idx="0"/>
          </p:cNvCxnSpPr>
          <p:nvPr/>
        </p:nvCxnSpPr>
        <p:spPr>
          <a:xfrm>
            <a:off x="4301840" y="3969451"/>
            <a:ext cx="160" cy="257592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stCxn id="72" idx="2"/>
            <a:endCxn id="22" idx="0"/>
          </p:cNvCxnSpPr>
          <p:nvPr/>
        </p:nvCxnSpPr>
        <p:spPr>
          <a:xfrm flipH="1">
            <a:off x="4301510" y="4587083"/>
            <a:ext cx="490" cy="200044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Forme 127"/>
          <p:cNvCxnSpPr>
            <a:stCxn id="61" idx="1"/>
            <a:endCxn id="72" idx="3"/>
          </p:cNvCxnSpPr>
          <p:nvPr/>
        </p:nvCxnSpPr>
        <p:spPr>
          <a:xfrm rot="10800000" flipV="1">
            <a:off x="5454106" y="3212945"/>
            <a:ext cx="1151993" cy="11941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76" name="Connecteur en angle 36"/>
          <p:cNvCxnSpPr>
            <a:stCxn id="68" idx="3"/>
            <a:endCxn id="72" idx="1"/>
          </p:cNvCxnSpPr>
          <p:nvPr/>
        </p:nvCxnSpPr>
        <p:spPr>
          <a:xfrm>
            <a:off x="2537776" y="3213018"/>
            <a:ext cx="612224" cy="119404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Connecteur droit 4"/>
          <p:cNvCxnSpPr>
            <a:endCxn id="101" idx="2"/>
          </p:cNvCxnSpPr>
          <p:nvPr/>
        </p:nvCxnSpPr>
        <p:spPr>
          <a:xfrm flipH="1">
            <a:off x="4859665" y="1772816"/>
            <a:ext cx="367" cy="307984"/>
          </a:xfrm>
          <a:prstGeom prst="line">
            <a:avLst/>
          </a:prstGeom>
          <a:ln w="19050"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2123728" y="1313473"/>
            <a:ext cx="46444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Relies on ontology-based model checking to generate the model of the mediator that ensures their behavioral interoperability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1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Matching</a:t>
            </a:r>
            <a:endParaRPr lang="en-US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7160605" y="2248371"/>
            <a:ext cx="432000" cy="43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7164288" y="3284984"/>
            <a:ext cx="432000" cy="43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Connecteur droit avec flèche 10"/>
          <p:cNvCxnSpPr>
            <a:stCxn id="6" idx="4"/>
            <a:endCxn id="7" idx="0"/>
          </p:cNvCxnSpPr>
          <p:nvPr/>
        </p:nvCxnSpPr>
        <p:spPr>
          <a:xfrm>
            <a:off x="7376605" y="2680371"/>
            <a:ext cx="3683" cy="60461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0" name="ZoneTexte 29"/>
          <p:cNvSpPr txBox="1"/>
          <p:nvPr/>
        </p:nvSpPr>
        <p:spPr>
          <a:xfrm>
            <a:off x="7304621" y="2752427"/>
            <a:ext cx="178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PhotoMetaData</a:t>
            </a:r>
            <a:endParaRPr lang="en-US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416479" y="2780928"/>
            <a:ext cx="15480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Ellipse 37"/>
          <p:cNvSpPr>
            <a:spLocks noChangeAspect="1"/>
          </p:cNvSpPr>
          <p:nvPr/>
        </p:nvSpPr>
        <p:spPr>
          <a:xfrm>
            <a:off x="7164288" y="4286709"/>
            <a:ext cx="432000" cy="432000"/>
          </a:xfrm>
          <a:prstGeom prst="ellipse">
            <a:avLst/>
          </a:prstGeom>
          <a:solidFill>
            <a:sysClr val="window" lastClr="FFFFFF"/>
          </a:solidFill>
          <a:ln w="69850" cap="flat" cmpd="dbl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" name="Connecteur droit avec flèche 44"/>
          <p:cNvCxnSpPr>
            <a:stCxn id="7" idx="4"/>
            <a:endCxn id="38" idx="0"/>
          </p:cNvCxnSpPr>
          <p:nvPr/>
        </p:nvCxnSpPr>
        <p:spPr>
          <a:xfrm rot="5400000">
            <a:off x="7095426" y="4001846"/>
            <a:ext cx="569725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7" name="ZoneTexte 46"/>
          <p:cNvSpPr txBox="1"/>
          <p:nvPr/>
        </p:nvSpPr>
        <p:spPr>
          <a:xfrm>
            <a:off x="7332723" y="3845321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PhotoFile</a:t>
            </a:r>
            <a:endParaRPr lang="en-US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7452319" y="3926621"/>
            <a:ext cx="9360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Ellipse 52"/>
          <p:cNvSpPr>
            <a:spLocks noChangeAspect="1"/>
          </p:cNvSpPr>
          <p:nvPr/>
        </p:nvSpPr>
        <p:spPr>
          <a:xfrm>
            <a:off x="4067944" y="2060848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4" name="Connecteur droit avec flèche 53"/>
          <p:cNvCxnSpPr>
            <a:stCxn id="53" idx="4"/>
            <a:endCxn id="55" idx="0"/>
          </p:cNvCxnSpPr>
          <p:nvPr/>
        </p:nvCxnSpPr>
        <p:spPr>
          <a:xfrm rot="5400000">
            <a:off x="4031892" y="2744900"/>
            <a:ext cx="5041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55" name="Ellipse 54"/>
          <p:cNvSpPr>
            <a:spLocks noChangeAspect="1"/>
          </p:cNvSpPr>
          <p:nvPr/>
        </p:nvSpPr>
        <p:spPr>
          <a:xfrm>
            <a:off x="4067944" y="2996952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Ellipse 55"/>
          <p:cNvSpPr>
            <a:spLocks noChangeAspect="1"/>
          </p:cNvSpPr>
          <p:nvPr/>
        </p:nvSpPr>
        <p:spPr>
          <a:xfrm>
            <a:off x="4067944" y="3933056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Connecteur droit avec flèche 56"/>
          <p:cNvCxnSpPr>
            <a:stCxn id="55" idx="4"/>
            <a:endCxn id="56" idx="0"/>
          </p:cNvCxnSpPr>
          <p:nvPr/>
        </p:nvCxnSpPr>
        <p:spPr>
          <a:xfrm rot="5400000">
            <a:off x="4031892" y="3681004"/>
            <a:ext cx="5041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58" name="ZoneTexte 57"/>
          <p:cNvSpPr txBox="1"/>
          <p:nvPr/>
        </p:nvSpPr>
        <p:spPr>
          <a:xfrm>
            <a:off x="4252897" y="2564904"/>
            <a:ext cx="178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04A7B"/>
                </a:solidFill>
              </a:rPr>
              <a:t>PhotoMetaData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252897" y="3419708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04A7B"/>
                </a:solidFill>
              </a:rPr>
              <a:t>PhotoFile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Ellipse 61"/>
          <p:cNvSpPr>
            <a:spLocks noChangeAspect="1"/>
          </p:cNvSpPr>
          <p:nvPr/>
        </p:nvSpPr>
        <p:spPr>
          <a:xfrm>
            <a:off x="4067944" y="4934781"/>
            <a:ext cx="432000" cy="432000"/>
          </a:xfrm>
          <a:prstGeom prst="ellipse">
            <a:avLst/>
          </a:prstGeom>
          <a:ln w="69850" cmpd="db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3" name="Connecteur droit avec flèche 62"/>
          <p:cNvCxnSpPr>
            <a:stCxn id="56" idx="4"/>
            <a:endCxn id="62" idx="0"/>
          </p:cNvCxnSpPr>
          <p:nvPr/>
        </p:nvCxnSpPr>
        <p:spPr>
          <a:xfrm rot="5400000">
            <a:off x="3999082" y="4649918"/>
            <a:ext cx="569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64" name="ZoneTexte 63"/>
          <p:cNvSpPr txBox="1"/>
          <p:nvPr/>
        </p:nvSpPr>
        <p:spPr>
          <a:xfrm>
            <a:off x="4252897" y="4493393"/>
            <a:ext cx="183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DownloadPhoto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4355977" y="4509120"/>
            <a:ext cx="1584191" cy="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85" name="Ellipse 84"/>
          <p:cNvSpPr>
            <a:spLocks noChangeAspect="1"/>
          </p:cNvSpPr>
          <p:nvPr/>
        </p:nvSpPr>
        <p:spPr>
          <a:xfrm>
            <a:off x="1043608" y="3501008"/>
            <a:ext cx="432000" cy="432000"/>
          </a:xfrm>
          <a:prstGeom prst="ellipse">
            <a:avLst/>
          </a:prstGeom>
          <a:solidFill>
            <a:sysClr val="window" lastClr="FFFFFF"/>
          </a:solidFill>
          <a:ln w="69850" cap="flat" cmpd="dbl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7" name="Connecteur droit avec flèche 86"/>
          <p:cNvCxnSpPr>
            <a:stCxn id="89" idx="4"/>
            <a:endCxn id="85" idx="0"/>
          </p:cNvCxnSpPr>
          <p:nvPr/>
        </p:nvCxnSpPr>
        <p:spPr>
          <a:xfrm rot="5400000">
            <a:off x="1007556" y="3248956"/>
            <a:ext cx="504104" cy="15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9" name="Ellipse 88"/>
          <p:cNvSpPr>
            <a:spLocks noChangeAspect="1"/>
          </p:cNvSpPr>
          <p:nvPr/>
        </p:nvSpPr>
        <p:spPr>
          <a:xfrm>
            <a:off x="1043608" y="2564904"/>
            <a:ext cx="432000" cy="432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1259584" y="3059668"/>
            <a:ext cx="181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DownloadPhoto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020272" y="1412776"/>
            <a:ext cx="172800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Drone Behavior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899592" y="1412776"/>
            <a:ext cx="1728000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C2 Behavior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3347864" y="1412776"/>
            <a:ext cx="230406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Mediator Behavior</a:t>
            </a:r>
            <a:endParaRPr lang="en-US" sz="1600" dirty="0"/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2"/>
          <a:srcRect b="26979"/>
          <a:stretch/>
        </p:blipFill>
        <p:spPr>
          <a:xfrm>
            <a:off x="-180528" y="1124744"/>
            <a:ext cx="1666471" cy="788713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3"/>
          <a:srcRect b="37101"/>
          <a:stretch/>
        </p:blipFill>
        <p:spPr>
          <a:xfrm>
            <a:off x="6012160" y="1268760"/>
            <a:ext cx="1440160" cy="595012"/>
          </a:xfrm>
          <a:prstGeom prst="rect">
            <a:avLst/>
          </a:prstGeom>
        </p:spPr>
      </p:pic>
      <p:sp>
        <p:nvSpPr>
          <p:cNvPr id="73" name="Flèche droite 113"/>
          <p:cNvSpPr/>
          <p:nvPr/>
        </p:nvSpPr>
        <p:spPr>
          <a:xfrm rot="2501083">
            <a:off x="3793495" y="1941469"/>
            <a:ext cx="342418" cy="171209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6" name="Flèche droite 113"/>
          <p:cNvSpPr/>
          <p:nvPr/>
        </p:nvSpPr>
        <p:spPr>
          <a:xfrm rot="2501083">
            <a:off x="841166" y="2441065"/>
            <a:ext cx="342418" cy="171209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7" name="Flèche droite 113"/>
          <p:cNvSpPr/>
          <p:nvPr/>
        </p:nvSpPr>
        <p:spPr>
          <a:xfrm rot="2501083">
            <a:off x="6889839" y="2157493"/>
            <a:ext cx="342418" cy="171209"/>
          </a:xfrm>
          <a:prstGeom prst="rightArrow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1B16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7" grpId="0"/>
      <p:bldP spid="58" grpId="0"/>
      <p:bldP spid="59" grpId="0"/>
      <p:bldP spid="64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Emergent </a:t>
            </a:r>
            <a:r>
              <a:rPr lang="en-GB" dirty="0"/>
              <a:t>M</a:t>
            </a:r>
            <a:r>
              <a:rPr lang="en-GB" dirty="0" smtClean="0"/>
              <a:t>iddleware Synthesis Informed by Ontologies</a:t>
            </a:r>
            <a:endParaRPr lang="en-GB" dirty="0"/>
          </a:p>
        </p:txBody>
      </p:sp>
      <p:cxnSp>
        <p:nvCxnSpPr>
          <p:cNvPr id="6" name="Connecteur droit avec flèche 5"/>
          <p:cNvCxnSpPr>
            <a:stCxn id="54" idx="2"/>
            <a:endCxn id="8" idx="0"/>
          </p:cNvCxnSpPr>
          <p:nvPr/>
        </p:nvCxnSpPr>
        <p:spPr>
          <a:xfrm>
            <a:off x="1385776" y="2026081"/>
            <a:ext cx="0" cy="27246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eur droit avec flèche 6"/>
          <p:cNvCxnSpPr>
            <a:stCxn id="24" idx="2"/>
            <a:endCxn id="9" idx="0"/>
          </p:cNvCxnSpPr>
          <p:nvPr/>
        </p:nvCxnSpPr>
        <p:spPr>
          <a:xfrm>
            <a:off x="7758224" y="2026009"/>
            <a:ext cx="0" cy="272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8" name="Ellipse 7"/>
          <p:cNvSpPr/>
          <p:nvPr/>
        </p:nvSpPr>
        <p:spPr>
          <a:xfrm>
            <a:off x="215776" y="2298541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Middleware Abstraction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588224" y="2298541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Middleware Abstraction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10" name="Connecteur droit avec flèche 9"/>
          <p:cNvCxnSpPr>
            <a:stCxn id="8" idx="4"/>
          </p:cNvCxnSpPr>
          <p:nvPr/>
        </p:nvCxnSpPr>
        <p:spPr>
          <a:xfrm rot="5400000">
            <a:off x="1303777" y="2771020"/>
            <a:ext cx="163999" cy="1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eur droit avec flèche 10"/>
          <p:cNvCxnSpPr>
            <a:stCxn id="9" idx="4"/>
          </p:cNvCxnSpPr>
          <p:nvPr/>
        </p:nvCxnSpPr>
        <p:spPr>
          <a:xfrm rot="5400000">
            <a:off x="7676261" y="2770984"/>
            <a:ext cx="1639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6" name="Forme 93"/>
          <p:cNvCxnSpPr/>
          <p:nvPr/>
        </p:nvCxnSpPr>
        <p:spPr>
          <a:xfrm>
            <a:off x="3923928" y="5019131"/>
            <a:ext cx="1800200" cy="435792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Forme 85"/>
          <p:cNvCxnSpPr/>
          <p:nvPr/>
        </p:nvCxnSpPr>
        <p:spPr>
          <a:xfrm rot="10800000" flipV="1">
            <a:off x="2274070" y="5019130"/>
            <a:ext cx="2585963" cy="43579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88024" y="5182103"/>
            <a:ext cx="899605" cy="2616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Compatible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95736" y="5056363"/>
            <a:ext cx="1409360" cy="43088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Partially compatible</a:t>
            </a:r>
          </a:p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Not compatible</a:t>
            </a:r>
            <a:endParaRPr lang="en-GB" sz="1100" baseline="-2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Losange 21"/>
          <p:cNvSpPr/>
          <p:nvPr/>
        </p:nvSpPr>
        <p:spPr>
          <a:xfrm>
            <a:off x="3131840" y="4787127"/>
            <a:ext cx="2339339" cy="448028"/>
          </a:xfrm>
          <a:prstGeom prst="diamond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smtClean="0">
                <a:solidFill>
                  <a:prstClr val="black"/>
                </a:solidFill>
                <a:latin typeface="Arial"/>
              </a:rPr>
              <a:t>Behavioral Matching</a:t>
            </a:r>
            <a:endParaRPr lang="en-GB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6096" y="1306013"/>
            <a:ext cx="2304256" cy="719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(NS2)</a:t>
            </a:r>
          </a:p>
        </p:txBody>
      </p:sp>
      <p:sp>
        <p:nvSpPr>
          <p:cNvPr id="30" name="Losange 29"/>
          <p:cNvSpPr/>
          <p:nvPr/>
        </p:nvSpPr>
        <p:spPr>
          <a:xfrm>
            <a:off x="3186336" y="1442230"/>
            <a:ext cx="2465784" cy="456877"/>
          </a:xfrm>
          <a:prstGeom prst="diamond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Functional</a:t>
            </a:r>
          </a:p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Matching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1" name="Connecteur droit avec flèche 30"/>
          <p:cNvCxnSpPr>
            <a:stCxn id="24" idx="1"/>
            <a:endCxn id="30" idx="3"/>
          </p:cNvCxnSpPr>
          <p:nvPr/>
        </p:nvCxnSpPr>
        <p:spPr>
          <a:xfrm flipH="1">
            <a:off x="5652120" y="1666011"/>
            <a:ext cx="953976" cy="4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32" name="Connecteur droit avec flèche 31"/>
          <p:cNvCxnSpPr>
            <a:endCxn id="30" idx="1"/>
          </p:cNvCxnSpPr>
          <p:nvPr/>
        </p:nvCxnSpPr>
        <p:spPr>
          <a:xfrm>
            <a:off x="2465776" y="1669797"/>
            <a:ext cx="720560" cy="872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ZoneTexte 32"/>
          <p:cNvSpPr txBox="1"/>
          <p:nvPr/>
        </p:nvSpPr>
        <p:spPr>
          <a:xfrm>
            <a:off x="4355976" y="1868308"/>
            <a:ext cx="504055" cy="2616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Yes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36" name="Connecteur en angle 36"/>
          <p:cNvCxnSpPr>
            <a:stCxn id="68" idx="3"/>
            <a:endCxn id="22" idx="1"/>
          </p:cNvCxnSpPr>
          <p:nvPr/>
        </p:nvCxnSpPr>
        <p:spPr>
          <a:xfrm>
            <a:off x="2537776" y="3213018"/>
            <a:ext cx="594064" cy="1798123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Forme 127"/>
          <p:cNvCxnSpPr>
            <a:stCxn id="61" idx="1"/>
            <a:endCxn id="22" idx="3"/>
          </p:cNvCxnSpPr>
          <p:nvPr/>
        </p:nvCxnSpPr>
        <p:spPr>
          <a:xfrm rot="10800000" flipV="1">
            <a:off x="5471180" y="3212945"/>
            <a:ext cx="1134917" cy="17981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40" name="Connecteur droit avec flèche 39"/>
          <p:cNvCxnSpPr>
            <a:endCxn id="9" idx="2"/>
          </p:cNvCxnSpPr>
          <p:nvPr/>
        </p:nvCxnSpPr>
        <p:spPr>
          <a:xfrm>
            <a:off x="4855243" y="2483115"/>
            <a:ext cx="1732981" cy="0"/>
          </a:xfrm>
          <a:prstGeom prst="straightConnector1">
            <a:avLst/>
          </a:prstGeom>
          <a:ln w="19050">
            <a:solidFill>
              <a:srgbClr val="71893F"/>
            </a:solidFill>
            <a:tailEnd type="arrow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1" name="Connecteur droit avec flèche 40"/>
          <p:cNvCxnSpPr>
            <a:endCxn id="8" idx="6"/>
          </p:cNvCxnSpPr>
          <p:nvPr/>
        </p:nvCxnSpPr>
        <p:spPr>
          <a:xfrm rot="10800000" flipV="1">
            <a:off x="2555776" y="2483115"/>
            <a:ext cx="1156994" cy="10666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5400000">
            <a:off x="4149229" y="2182761"/>
            <a:ext cx="539999" cy="1588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Forme 93"/>
          <p:cNvCxnSpPr/>
          <p:nvPr/>
        </p:nvCxnSpPr>
        <p:spPr>
          <a:xfrm>
            <a:off x="4302383" y="2132891"/>
            <a:ext cx="2628526" cy="287996"/>
          </a:xfrm>
          <a:prstGeom prst="bentConnector3">
            <a:avLst>
              <a:gd name="adj1" fmla="val 99927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Forme 85"/>
          <p:cNvCxnSpPr/>
          <p:nvPr/>
        </p:nvCxnSpPr>
        <p:spPr>
          <a:xfrm rot="10800000" flipV="1">
            <a:off x="2213094" y="2132891"/>
            <a:ext cx="2214891" cy="287996"/>
          </a:xfrm>
          <a:prstGeom prst="bentConnector3">
            <a:avLst>
              <a:gd name="adj1" fmla="val 99694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3776" y="1306085"/>
            <a:ext cx="2304000" cy="719996"/>
          </a:xfrm>
          <a:prstGeom prst="rect">
            <a:avLst/>
          </a:prstGeom>
          <a:ln w="254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System </a:t>
            </a:r>
            <a:r>
              <a:rPr lang="en-GB" sz="1400" dirty="0">
                <a:solidFill>
                  <a:prstClr val="black"/>
                </a:solidFill>
              </a:rPr>
              <a:t>(</a:t>
            </a:r>
            <a:r>
              <a:rPr lang="en-GB" sz="1400" dirty="0" smtClean="0">
                <a:solidFill>
                  <a:prstClr val="black"/>
                </a:solidFill>
              </a:rPr>
              <a:t>NS1)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06096" y="2852948"/>
            <a:ext cx="2304256" cy="719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>
                <a:solidFill>
                  <a:prstClr val="black"/>
                </a:solidFill>
              </a:rPr>
              <a:t>Middleware-agnostic Networked System (</a:t>
            </a:r>
            <a:r>
              <a:rPr lang="en-GB" sz="1400" dirty="0" smtClean="0">
                <a:solidFill>
                  <a:prstClr val="black"/>
                </a:solidFill>
              </a:rPr>
              <a:t>NS2)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3776" y="2853020"/>
            <a:ext cx="2304000" cy="719996"/>
          </a:xfrm>
          <a:prstGeom prst="rect">
            <a:avLst/>
          </a:prstGeom>
          <a:ln w="2540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>
                <a:solidFill>
                  <a:prstClr val="black"/>
                </a:solidFill>
              </a:rPr>
              <a:t>Middleware-</a:t>
            </a:r>
            <a:r>
              <a:rPr lang="en-GB" sz="1400" dirty="0" smtClean="0">
                <a:solidFill>
                  <a:prstClr val="black"/>
                </a:solidFill>
              </a:rPr>
              <a:t>agnostic System </a:t>
            </a:r>
            <a:r>
              <a:rPr lang="en-GB" sz="1400" dirty="0">
                <a:solidFill>
                  <a:prstClr val="black"/>
                </a:solidFill>
              </a:rPr>
              <a:t>(</a:t>
            </a:r>
            <a:r>
              <a:rPr lang="en-GB" sz="1400" dirty="0" smtClean="0">
                <a:solidFill>
                  <a:prstClr val="black"/>
                </a:solidFill>
              </a:rPr>
              <a:t>NS1)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Multidocument 93"/>
          <p:cNvSpPr/>
          <p:nvPr/>
        </p:nvSpPr>
        <p:spPr>
          <a:xfrm>
            <a:off x="3583980" y="2303547"/>
            <a:ext cx="1668907" cy="1147122"/>
          </a:xfrm>
          <a:prstGeom prst="flowChartMultidocumen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Ontologies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0" name="Groupe 81"/>
          <p:cNvGrpSpPr/>
          <p:nvPr/>
        </p:nvGrpSpPr>
        <p:grpSpPr>
          <a:xfrm>
            <a:off x="4814857" y="2080800"/>
            <a:ext cx="89616" cy="89616"/>
            <a:chOff x="5508104" y="3789041"/>
            <a:chExt cx="89616" cy="89616"/>
          </a:xfrm>
        </p:grpSpPr>
        <p:sp>
          <p:nvSpPr>
            <p:cNvPr id="101" name="Arc 100"/>
            <p:cNvSpPr/>
            <p:nvPr/>
          </p:nvSpPr>
          <p:spPr>
            <a:xfrm rot="16200000">
              <a:off x="5508104" y="3789041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2" name="Arc 101"/>
            <p:cNvSpPr/>
            <p:nvPr/>
          </p:nvSpPr>
          <p:spPr>
            <a:xfrm rot="16200000" flipH="1">
              <a:off x="5508104" y="3789041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</p:grpSp>
      <p:cxnSp>
        <p:nvCxnSpPr>
          <p:cNvPr id="49" name="Connecteur droit 48"/>
          <p:cNvCxnSpPr>
            <a:stCxn id="102" idx="2"/>
          </p:cNvCxnSpPr>
          <p:nvPr/>
        </p:nvCxnSpPr>
        <p:spPr>
          <a:xfrm>
            <a:off x="4859665" y="2170416"/>
            <a:ext cx="367" cy="178464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39750" y="6380435"/>
            <a:ext cx="576263" cy="288925"/>
          </a:xfrm>
        </p:spPr>
        <p:txBody>
          <a:bodyPr/>
          <a:lstStyle/>
          <a:p>
            <a:fld id="{278A1D0B-F5BE-417F-9301-A2C583F92F64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69" name="Connecteur droit avec flèche 68"/>
          <p:cNvCxnSpPr>
            <a:stCxn id="94" idx="2"/>
            <a:endCxn id="70" idx="0"/>
          </p:cNvCxnSpPr>
          <p:nvPr/>
        </p:nvCxnSpPr>
        <p:spPr>
          <a:xfrm flipH="1">
            <a:off x="4301840" y="3407227"/>
            <a:ext cx="543" cy="171744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Ellipse 69"/>
          <p:cNvSpPr/>
          <p:nvPr/>
        </p:nvSpPr>
        <p:spPr>
          <a:xfrm>
            <a:off x="3131840" y="3578971"/>
            <a:ext cx="2340000" cy="390480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75856" y="3650979"/>
            <a:ext cx="20508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100" dirty="0">
                <a:solidFill>
                  <a:prstClr val="black"/>
                </a:solidFill>
              </a:rPr>
              <a:t>Generate Mapping Processes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150000" y="4227043"/>
            <a:ext cx="2304000" cy="3600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lnSpc>
                <a:spcPct val="110000"/>
              </a:lnSpc>
            </a:pPr>
            <a:r>
              <a:rPr lang="en-GB" sz="1400" dirty="0" smtClean="0">
                <a:solidFill>
                  <a:prstClr val="black"/>
                </a:solidFill>
              </a:rPr>
              <a:t>Mapping Processes</a:t>
            </a:r>
            <a:endParaRPr lang="en-GB" sz="1400" dirty="0">
              <a:solidFill>
                <a:prstClr val="black"/>
              </a:solidFill>
            </a:endParaRPr>
          </a:p>
        </p:txBody>
      </p:sp>
      <p:cxnSp>
        <p:nvCxnSpPr>
          <p:cNvPr id="73" name="Connecteur droit avec flèche 72"/>
          <p:cNvCxnSpPr>
            <a:stCxn id="70" idx="4"/>
            <a:endCxn id="72" idx="0"/>
          </p:cNvCxnSpPr>
          <p:nvPr/>
        </p:nvCxnSpPr>
        <p:spPr>
          <a:xfrm>
            <a:off x="4301840" y="3969451"/>
            <a:ext cx="160" cy="257592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stCxn id="72" idx="2"/>
            <a:endCxn id="22" idx="0"/>
          </p:cNvCxnSpPr>
          <p:nvPr/>
        </p:nvCxnSpPr>
        <p:spPr>
          <a:xfrm flipH="1">
            <a:off x="4301510" y="4587083"/>
            <a:ext cx="490" cy="200044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Forme 127"/>
          <p:cNvCxnSpPr>
            <a:stCxn id="61" idx="1"/>
            <a:endCxn id="72" idx="3"/>
          </p:cNvCxnSpPr>
          <p:nvPr/>
        </p:nvCxnSpPr>
        <p:spPr>
          <a:xfrm rot="10800000" flipV="1">
            <a:off x="5454106" y="3212945"/>
            <a:ext cx="1151993" cy="11941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76" name="Connecteur en angle 36"/>
          <p:cNvCxnSpPr>
            <a:stCxn id="68" idx="3"/>
            <a:endCxn id="72" idx="1"/>
          </p:cNvCxnSpPr>
          <p:nvPr/>
        </p:nvCxnSpPr>
        <p:spPr>
          <a:xfrm>
            <a:off x="2537776" y="3213018"/>
            <a:ext cx="612224" cy="119404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Connecteur droit 4"/>
          <p:cNvCxnSpPr>
            <a:endCxn id="101" idx="2"/>
          </p:cNvCxnSpPr>
          <p:nvPr/>
        </p:nvCxnSpPr>
        <p:spPr>
          <a:xfrm flipH="1">
            <a:off x="4859665" y="1772816"/>
            <a:ext cx="367" cy="307984"/>
          </a:xfrm>
          <a:prstGeom prst="line">
            <a:avLst/>
          </a:prstGeom>
          <a:ln w="19050">
            <a:headEnd type="arrow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Forme 93"/>
          <p:cNvCxnSpPr>
            <a:stCxn id="52" idx="2"/>
            <a:endCxn id="47" idx="0"/>
          </p:cNvCxnSpPr>
          <p:nvPr/>
        </p:nvCxnSpPr>
        <p:spPr>
          <a:xfrm rot="16200000" flipH="1">
            <a:off x="5732920" y="4476074"/>
            <a:ext cx="1099226" cy="473691"/>
          </a:xfrm>
          <a:prstGeom prst="bentConnector3">
            <a:avLst>
              <a:gd name="adj1" fmla="val 2797"/>
            </a:avLst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7" name="Ellipse 46"/>
          <p:cNvSpPr/>
          <p:nvPr/>
        </p:nvSpPr>
        <p:spPr>
          <a:xfrm>
            <a:off x="5724128" y="5262533"/>
            <a:ext cx="1590501" cy="389785"/>
          </a:xfrm>
          <a:prstGeom prst="ellipse">
            <a:avLst/>
          </a:prstGeom>
          <a:ln w="12700"/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100" dirty="0" smtClean="0">
                <a:solidFill>
                  <a:prstClr val="black"/>
                </a:solidFill>
                <a:latin typeface="Arial"/>
              </a:rPr>
              <a:t>Deployment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7596336" y="5184820"/>
            <a:ext cx="1514657" cy="543213"/>
          </a:xfrm>
          <a:prstGeom prst="roundRect">
            <a:avLst/>
          </a:prstGeom>
          <a:solidFill>
            <a:srgbClr val="CC3399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400" b="1" dirty="0" smtClean="0">
                <a:solidFill>
                  <a:schemeClr val="bg1"/>
                </a:solidFill>
                <a:latin typeface="Arial"/>
              </a:rPr>
              <a:t>Emergent Middleware</a:t>
            </a:r>
            <a:endParaRPr lang="en-GB" sz="14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0" name="Connecteur droit avec flèche 49"/>
          <p:cNvCxnSpPr>
            <a:stCxn id="47" idx="6"/>
            <a:endCxn id="48" idx="1"/>
          </p:cNvCxnSpPr>
          <p:nvPr/>
        </p:nvCxnSpPr>
        <p:spPr>
          <a:xfrm flipV="1">
            <a:off x="7314629" y="5456427"/>
            <a:ext cx="281707" cy="999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51" name="Groupe 82"/>
          <p:cNvGrpSpPr/>
          <p:nvPr/>
        </p:nvGrpSpPr>
        <p:grpSpPr>
          <a:xfrm>
            <a:off x="5937688" y="4109307"/>
            <a:ext cx="108000" cy="108000"/>
            <a:chOff x="5660504" y="4347496"/>
            <a:chExt cx="89616" cy="89616"/>
          </a:xfrm>
        </p:grpSpPr>
        <p:sp>
          <p:nvSpPr>
            <p:cNvPr id="52" name="Arc 51"/>
            <p:cNvSpPr/>
            <p:nvPr/>
          </p:nvSpPr>
          <p:spPr>
            <a:xfrm>
              <a:off x="5660504" y="4347496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Arc 52"/>
            <p:cNvSpPr/>
            <p:nvPr/>
          </p:nvSpPr>
          <p:spPr>
            <a:xfrm flipH="1">
              <a:off x="5660504" y="4347496"/>
              <a:ext cx="89616" cy="89616"/>
            </a:xfrm>
            <a:prstGeom prst="arc">
              <a:avLst/>
            </a:prstGeom>
            <a:ln w="19050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GB" sz="1100">
                <a:solidFill>
                  <a:prstClr val="black"/>
                </a:solidFill>
                <a:latin typeface="Arial"/>
              </a:endParaRPr>
            </a:p>
          </p:txBody>
        </p:sp>
      </p:grpSp>
      <p:cxnSp>
        <p:nvCxnSpPr>
          <p:cNvPr id="56" name="Forme 93"/>
          <p:cNvCxnSpPr>
            <a:stCxn id="94" idx="3"/>
            <a:endCxn id="53" idx="2"/>
          </p:cNvCxnSpPr>
          <p:nvPr/>
        </p:nvCxnSpPr>
        <p:spPr>
          <a:xfrm>
            <a:off x="5252887" y="2877108"/>
            <a:ext cx="684801" cy="1286199"/>
          </a:xfrm>
          <a:prstGeom prst="bentConnector4">
            <a:avLst>
              <a:gd name="adj1" fmla="val 50000"/>
              <a:gd name="adj2" fmla="val 101063"/>
            </a:avLst>
          </a:prstGeom>
          <a:ln w="19050">
            <a:headEnd type="none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339752" y="1268760"/>
            <a:ext cx="464440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Refines the mediator model into a concrete software artifact: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 emergent middleware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755576" y="5157192"/>
            <a:ext cx="1514657" cy="5432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GB" sz="1400" dirty="0" smtClean="0">
                <a:solidFill>
                  <a:prstClr val="black"/>
                </a:solidFill>
                <a:latin typeface="Arial"/>
              </a:rPr>
              <a:t>Failure</a:t>
            </a:r>
            <a:endParaRPr lang="en-GB" sz="1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70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7" grpId="0" animBg="1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(1)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9712" y="2204864"/>
            <a:ext cx="4104456" cy="1512168"/>
          </a:xfrm>
        </p:spPr>
        <p:txBody>
          <a:bodyPr/>
          <a:lstStyle/>
          <a:p>
            <a:r>
              <a:rPr lang="en-US" sz="2400" dirty="0" smtClean="0"/>
              <a:t>Refine the mapping processes using middleware semantics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5580112" y="1628800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" name="Connecteur droit avec flèche 35"/>
          <p:cNvCxnSpPr>
            <a:stCxn id="35" idx="4"/>
            <a:endCxn id="37" idx="0"/>
          </p:cNvCxnSpPr>
          <p:nvPr/>
        </p:nvCxnSpPr>
        <p:spPr>
          <a:xfrm rot="5400000">
            <a:off x="5544060" y="2312852"/>
            <a:ext cx="5041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7" name="Ellipse 36"/>
          <p:cNvSpPr>
            <a:spLocks noChangeAspect="1"/>
          </p:cNvSpPr>
          <p:nvPr/>
        </p:nvSpPr>
        <p:spPr>
          <a:xfrm>
            <a:off x="5580112" y="2564904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5580112" y="3501008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9" name="Connecteur droit avec flèche 38"/>
          <p:cNvCxnSpPr>
            <a:stCxn id="37" idx="4"/>
            <a:endCxn id="38" idx="0"/>
          </p:cNvCxnSpPr>
          <p:nvPr/>
        </p:nvCxnSpPr>
        <p:spPr>
          <a:xfrm rot="5400000">
            <a:off x="5544060" y="3248956"/>
            <a:ext cx="5041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40" name="ZoneTexte 39"/>
          <p:cNvSpPr txBox="1"/>
          <p:nvPr/>
        </p:nvSpPr>
        <p:spPr>
          <a:xfrm>
            <a:off x="5765065" y="1916832"/>
            <a:ext cx="30189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&lt;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ReceiveCall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DownloadPhoto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cameraID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},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&gt;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765065" y="2852936"/>
            <a:ext cx="2950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&lt;Read,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PhotoMetadata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cameraID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},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photometadata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}&gt;</a:t>
            </a:r>
          </a:p>
        </p:txBody>
      </p:sp>
      <p:sp>
        <p:nvSpPr>
          <p:cNvPr id="42" name="Ellipse 41"/>
          <p:cNvSpPr>
            <a:spLocks noChangeAspect="1"/>
          </p:cNvSpPr>
          <p:nvPr/>
        </p:nvSpPr>
        <p:spPr>
          <a:xfrm>
            <a:off x="5580112" y="4502733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Connecteur droit avec flèche 42"/>
          <p:cNvCxnSpPr>
            <a:stCxn id="38" idx="4"/>
            <a:endCxn id="42" idx="0"/>
          </p:cNvCxnSpPr>
          <p:nvPr/>
        </p:nvCxnSpPr>
        <p:spPr>
          <a:xfrm rot="5400000">
            <a:off x="5511250" y="4217870"/>
            <a:ext cx="569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7" name="Connecteur droit avec flèche 46"/>
          <p:cNvCxnSpPr>
            <a:stCxn id="42" idx="4"/>
            <a:endCxn id="66" idx="0"/>
          </p:cNvCxnSpPr>
          <p:nvPr/>
        </p:nvCxnSpPr>
        <p:spPr>
          <a:xfrm>
            <a:off x="5796112" y="4934733"/>
            <a:ext cx="0" cy="510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48" name="ZoneTexte 47"/>
          <p:cNvSpPr txBox="1"/>
          <p:nvPr/>
        </p:nvSpPr>
        <p:spPr>
          <a:xfrm>
            <a:off x="5777900" y="4932456"/>
            <a:ext cx="24335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&lt;Reply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DownloadPhoto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, {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photoFile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}&gt;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796136" y="3852336"/>
            <a:ext cx="22553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&lt;Read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PhotoFile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{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photoID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}, {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photoFile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}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50" name="Flèche droite 49"/>
          <p:cNvSpPr/>
          <p:nvPr/>
        </p:nvSpPr>
        <p:spPr>
          <a:xfrm>
            <a:off x="2411760" y="3645024"/>
            <a:ext cx="2952328" cy="7920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56" name="Connecteur droit avec flèche 55"/>
          <p:cNvCxnSpPr/>
          <p:nvPr/>
        </p:nvCxnSpPr>
        <p:spPr>
          <a:xfrm rot="16200000" flipV="1">
            <a:off x="3242521" y="4542454"/>
            <a:ext cx="642771" cy="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4" name="Ellipse 43"/>
          <p:cNvSpPr>
            <a:spLocks noChangeAspect="1"/>
          </p:cNvSpPr>
          <p:nvPr/>
        </p:nvSpPr>
        <p:spPr>
          <a:xfrm>
            <a:off x="323528" y="2056389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5" name="Connecteur droit avec flèche 44"/>
          <p:cNvCxnSpPr>
            <a:stCxn id="44" idx="4"/>
            <a:endCxn id="53" idx="0"/>
          </p:cNvCxnSpPr>
          <p:nvPr/>
        </p:nvCxnSpPr>
        <p:spPr>
          <a:xfrm rot="5400000">
            <a:off x="287476" y="2740441"/>
            <a:ext cx="5041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53" name="Ellipse 52"/>
          <p:cNvSpPr>
            <a:spLocks noChangeAspect="1"/>
          </p:cNvSpPr>
          <p:nvPr/>
        </p:nvSpPr>
        <p:spPr>
          <a:xfrm>
            <a:off x="323528" y="2992493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Ellipse 54"/>
          <p:cNvSpPr>
            <a:spLocks noChangeAspect="1"/>
          </p:cNvSpPr>
          <p:nvPr/>
        </p:nvSpPr>
        <p:spPr>
          <a:xfrm>
            <a:off x="323528" y="3928597"/>
            <a:ext cx="432000" cy="4320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Connecteur droit avec flèche 56"/>
          <p:cNvCxnSpPr>
            <a:stCxn id="53" idx="4"/>
            <a:endCxn id="55" idx="0"/>
          </p:cNvCxnSpPr>
          <p:nvPr/>
        </p:nvCxnSpPr>
        <p:spPr>
          <a:xfrm rot="5400000">
            <a:off x="287476" y="3676545"/>
            <a:ext cx="5041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58" name="ZoneTexte 57"/>
          <p:cNvSpPr txBox="1"/>
          <p:nvPr/>
        </p:nvSpPr>
        <p:spPr>
          <a:xfrm>
            <a:off x="508481" y="2560445"/>
            <a:ext cx="1610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604A7B"/>
                </a:solidFill>
              </a:rPr>
              <a:t>PhotoMetaData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08481" y="3415249"/>
            <a:ext cx="105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604A7B"/>
                </a:solidFill>
              </a:rPr>
              <a:t>PhotoFile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Ellipse 59"/>
          <p:cNvSpPr>
            <a:spLocks noChangeAspect="1"/>
          </p:cNvSpPr>
          <p:nvPr/>
        </p:nvSpPr>
        <p:spPr>
          <a:xfrm>
            <a:off x="323528" y="4930322"/>
            <a:ext cx="432000" cy="432000"/>
          </a:xfrm>
          <a:prstGeom prst="ellipse">
            <a:avLst/>
          </a:prstGeom>
          <a:ln w="69850" cmpd="db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1" name="Connecteur droit avec flèche 60"/>
          <p:cNvCxnSpPr>
            <a:stCxn id="55" idx="4"/>
            <a:endCxn id="60" idx="0"/>
          </p:cNvCxnSpPr>
          <p:nvPr/>
        </p:nvCxnSpPr>
        <p:spPr>
          <a:xfrm rot="5400000">
            <a:off x="254666" y="4645459"/>
            <a:ext cx="569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62" name="ZoneTexte 61"/>
          <p:cNvSpPr txBox="1"/>
          <p:nvPr/>
        </p:nvSpPr>
        <p:spPr>
          <a:xfrm>
            <a:off x="508481" y="4488934"/>
            <a:ext cx="1831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</a:rPr>
              <a:t>DownloadPhoto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 flipV="1">
            <a:off x="611561" y="4504661"/>
            <a:ext cx="1584191" cy="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64" name="Flèche droite 113"/>
          <p:cNvSpPr/>
          <p:nvPr/>
        </p:nvSpPr>
        <p:spPr>
          <a:xfrm rot="2501083">
            <a:off x="49079" y="1937010"/>
            <a:ext cx="342418" cy="171209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65" name="Flèche droite 113"/>
          <p:cNvSpPr/>
          <p:nvPr/>
        </p:nvSpPr>
        <p:spPr>
          <a:xfrm rot="2501083">
            <a:off x="5305662" y="1504962"/>
            <a:ext cx="342418" cy="171209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66" name="Ellipse 65"/>
          <p:cNvSpPr>
            <a:spLocks noChangeAspect="1"/>
          </p:cNvSpPr>
          <p:nvPr/>
        </p:nvSpPr>
        <p:spPr>
          <a:xfrm>
            <a:off x="5580112" y="5445224"/>
            <a:ext cx="432000" cy="432000"/>
          </a:xfrm>
          <a:prstGeom prst="ellipse">
            <a:avLst/>
          </a:prstGeom>
          <a:ln w="69850" cmpd="dbl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6012160" y="3522494"/>
            <a:ext cx="3184385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Get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photoID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from </a:t>
            </a: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photoMetadata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0" name="Multidocument 69"/>
          <p:cNvSpPr/>
          <p:nvPr/>
        </p:nvSpPr>
        <p:spPr>
          <a:xfrm>
            <a:off x="2267744" y="4725144"/>
            <a:ext cx="2448272" cy="1296144"/>
          </a:xfrm>
          <a:prstGeom prst="flowChartMultidocumen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Middleware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&amp; Domain</a:t>
            </a:r>
            <a:r>
              <a:rPr lang="en-GB" dirty="0">
                <a:solidFill>
                  <a:schemeClr val="tx1"/>
                </a:solidFill>
              </a:rPr>
              <a:t>-specific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Ontologies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7" grpId="0" animBg="1"/>
      <p:bldP spid="38" grpId="0" animBg="1"/>
      <p:bldP spid="40" grpId="0"/>
      <p:bldP spid="41" grpId="0"/>
      <p:bldP spid="42" grpId="0" animBg="1"/>
      <p:bldP spid="48" grpId="0"/>
      <p:bldP spid="49" grpId="0"/>
      <p:bldP spid="50" grpId="0" animBg="1"/>
      <p:bldP spid="65" grpId="0" animBg="1"/>
      <p:bldP spid="66" grpId="0" animBg="1"/>
      <p:bldP spid="69" grpId="0" animBg="1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(2)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2244731" y="3091472"/>
            <a:ext cx="4595931" cy="14536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42" name="Grouper 41"/>
          <p:cNvGrpSpPr/>
          <p:nvPr/>
        </p:nvGrpSpPr>
        <p:grpSpPr>
          <a:xfrm>
            <a:off x="5761474" y="3635690"/>
            <a:ext cx="976774" cy="547050"/>
            <a:chOff x="5761474" y="3901841"/>
            <a:chExt cx="976774" cy="547050"/>
          </a:xfrm>
        </p:grpSpPr>
        <p:sp>
          <p:nvSpPr>
            <p:cNvPr id="17" name="Rectangle 16"/>
            <p:cNvSpPr/>
            <p:nvPr/>
          </p:nvSpPr>
          <p:spPr>
            <a:xfrm>
              <a:off x="5761474" y="3901841"/>
              <a:ext cx="966013" cy="251410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Listener 2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72235" y="4197481"/>
              <a:ext cx="966013" cy="251410"/>
            </a:xfrm>
            <a:prstGeom prst="rect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Actuator 2</a:t>
              </a:r>
              <a:endParaRPr lang="en-US" sz="1200" dirty="0"/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2348458" y="3635690"/>
            <a:ext cx="976775" cy="547050"/>
            <a:chOff x="2348458" y="3890062"/>
            <a:chExt cx="976775" cy="547050"/>
          </a:xfrm>
        </p:grpSpPr>
        <p:sp>
          <p:nvSpPr>
            <p:cNvPr id="19" name="Rectangle 18"/>
            <p:cNvSpPr/>
            <p:nvPr/>
          </p:nvSpPr>
          <p:spPr>
            <a:xfrm>
              <a:off x="2348458" y="3890062"/>
              <a:ext cx="966013" cy="251410"/>
            </a:xfrm>
            <a:prstGeom prst="rect">
              <a:avLst/>
            </a:prstGeom>
            <a:ln w="952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Listener 1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59220" y="4185702"/>
              <a:ext cx="966013" cy="251410"/>
            </a:xfrm>
            <a:prstGeom prst="rect">
              <a:avLst/>
            </a:prstGeom>
            <a:ln w="9525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Actuator 1</a:t>
              </a:r>
              <a:endParaRPr lang="en-US" sz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275856" y="2924944"/>
            <a:ext cx="255329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Emergent Middleware</a:t>
            </a:r>
            <a:endParaRPr lang="en-US" b="1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3314471" y="3754800"/>
            <a:ext cx="465441" cy="0"/>
          </a:xfrm>
          <a:prstGeom prst="straightConnector1">
            <a:avLst/>
          </a:prstGeom>
          <a:ln w="31750">
            <a:solidFill>
              <a:srgbClr val="7C9B3F"/>
            </a:solidFill>
            <a:headEnd type="arrow" w="lg" len="lg"/>
            <a:tailEnd type="non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325233" y="4075200"/>
            <a:ext cx="1155125" cy="0"/>
          </a:xfrm>
          <a:prstGeom prst="straightConnector1">
            <a:avLst/>
          </a:prstGeom>
          <a:ln w="31750">
            <a:solidFill>
              <a:srgbClr val="7C9B3F"/>
            </a:solidFill>
            <a:headEnd type="arrow" w="lg" len="lg"/>
            <a:tailEnd type="non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4716016" y="3754800"/>
            <a:ext cx="1045458" cy="0"/>
          </a:xfrm>
          <a:prstGeom prst="straightConnector1">
            <a:avLst/>
          </a:prstGeom>
          <a:ln w="31750"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er 42"/>
          <p:cNvGrpSpPr/>
          <p:nvPr/>
        </p:nvGrpSpPr>
        <p:grpSpPr>
          <a:xfrm>
            <a:off x="3674796" y="3432245"/>
            <a:ext cx="1741009" cy="953940"/>
            <a:chOff x="3674796" y="3517873"/>
            <a:chExt cx="1741009" cy="953940"/>
          </a:xfrm>
        </p:grpSpPr>
        <p:sp>
          <p:nvSpPr>
            <p:cNvPr id="22" name="Ellipse 21"/>
            <p:cNvSpPr/>
            <p:nvPr/>
          </p:nvSpPr>
          <p:spPr>
            <a:xfrm>
              <a:off x="3674796" y="3517873"/>
              <a:ext cx="1735801" cy="95394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27" name="Groupe 228"/>
            <p:cNvGrpSpPr/>
            <p:nvPr/>
          </p:nvGrpSpPr>
          <p:grpSpPr>
            <a:xfrm>
              <a:off x="4257257" y="3854558"/>
              <a:ext cx="570881" cy="577275"/>
              <a:chOff x="3465031" y="80258"/>
              <a:chExt cx="804999" cy="740784"/>
            </a:xfrm>
          </p:grpSpPr>
          <p:pic>
            <p:nvPicPr>
              <p:cNvPr id="28" name="Picture 2" descr="C:\Documents and Settings\bennaceu\Local Settings\Temporary Internet Files\Content.IE5\2G18BYXY\MC900431556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0000" contrast="20000"/>
              </a:blip>
              <a:srcRect/>
              <a:stretch>
                <a:fillRect/>
              </a:stretch>
            </p:blipFill>
            <p:spPr bwMode="auto">
              <a:xfrm rot="1033522">
                <a:off x="3465031" y="80258"/>
                <a:ext cx="638801" cy="638801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C:\Documents and Settings\bennaceu\Local Settings\Temporary Internet Files\Content.IE5\2G18BYXY\MC900431556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10000" contrast="20000"/>
              </a:blip>
              <a:srcRect/>
              <a:stretch>
                <a:fillRect/>
              </a:stretch>
            </p:blipFill>
            <p:spPr bwMode="auto">
              <a:xfrm rot="1033522">
                <a:off x="3675495" y="218738"/>
                <a:ext cx="594535" cy="594535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C:\Documents and Settings\bennaceu\Local Settings\Temporary Internet Files\Content.IE5\2G18BYXY\MC900431556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0000" contrast="20000"/>
              </a:blip>
              <a:srcRect/>
              <a:stretch>
                <a:fillRect/>
              </a:stretch>
            </p:blipFill>
            <p:spPr bwMode="auto">
              <a:xfrm rot="1033522">
                <a:off x="3508233" y="411518"/>
                <a:ext cx="409524" cy="409524"/>
              </a:xfrm>
              <a:prstGeom prst="rect">
                <a:avLst/>
              </a:prstGeom>
              <a:noFill/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3680004" y="3590925"/>
              <a:ext cx="17358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dirty="0" smtClean="0"/>
                <a:t>Mediator</a:t>
              </a:r>
              <a:endParaRPr lang="en-US" sz="1600" dirty="0"/>
            </a:p>
          </p:txBody>
        </p:sp>
      </p:grpSp>
      <p:cxnSp>
        <p:nvCxnSpPr>
          <p:cNvPr id="5" name="Connecteur droit avec flèche 4"/>
          <p:cNvCxnSpPr/>
          <p:nvPr/>
        </p:nvCxnSpPr>
        <p:spPr>
          <a:xfrm>
            <a:off x="6727487" y="3754800"/>
            <a:ext cx="580817" cy="0"/>
          </a:xfrm>
          <a:prstGeom prst="straightConnector1">
            <a:avLst/>
          </a:prstGeom>
          <a:ln w="31750">
            <a:headEnd type="none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1691680" y="3754800"/>
            <a:ext cx="683999" cy="0"/>
          </a:xfrm>
          <a:prstGeom prst="straightConnector1">
            <a:avLst/>
          </a:prstGeom>
          <a:ln w="31750">
            <a:solidFill>
              <a:srgbClr val="7C9B3F"/>
            </a:solidFill>
            <a:headEnd type="arrow" w="lg" len="lg"/>
            <a:tailEnd type="non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835696" y="4075200"/>
            <a:ext cx="523524" cy="0"/>
          </a:xfrm>
          <a:prstGeom prst="straightConnector1">
            <a:avLst/>
          </a:prstGeom>
          <a:ln w="31750">
            <a:solidFill>
              <a:srgbClr val="7C9B3F"/>
            </a:solidFill>
            <a:headEnd type="arrow" w="lg" len="lg"/>
            <a:tailEnd type="non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6738248" y="4075200"/>
            <a:ext cx="570056" cy="0"/>
          </a:xfrm>
          <a:prstGeom prst="straightConnector1">
            <a:avLst/>
          </a:prstGeom>
          <a:ln w="31750">
            <a:headEnd type="none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Imag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91" y="3288514"/>
            <a:ext cx="2211069" cy="1433100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5768" y="3356992"/>
            <a:ext cx="2088232" cy="1371682"/>
          </a:xfrm>
          <a:prstGeom prst="rect">
            <a:avLst/>
          </a:prstGeom>
        </p:spPr>
      </p:pic>
      <p:sp>
        <p:nvSpPr>
          <p:cNvPr id="64" name="ZoneTexte 63"/>
          <p:cNvSpPr txBox="1"/>
          <p:nvPr/>
        </p:nvSpPr>
        <p:spPr>
          <a:xfrm>
            <a:off x="7487816" y="2996952"/>
            <a:ext cx="119839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 2</a:t>
            </a:r>
            <a:endParaRPr lang="en-US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581910" y="2996952"/>
            <a:ext cx="113425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System1</a:t>
            </a:r>
            <a:endParaRPr lang="en-US" b="1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292080" y="4075200"/>
            <a:ext cx="480155" cy="0"/>
          </a:xfrm>
          <a:prstGeom prst="straightConnector1">
            <a:avLst/>
          </a:prstGeom>
          <a:ln w="31750">
            <a:headEnd type="arrow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Reflections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Interoperability remains a fundamental problem in the complex distributed systems of today</a:t>
            </a:r>
          </a:p>
          <a:p>
            <a:r>
              <a:rPr lang="en-US" dirty="0" smtClean="0"/>
              <a:t>Dynamic synthesis of mediators offers promise in addressing interoperability in a future-proof manner</a:t>
            </a:r>
          </a:p>
          <a:p>
            <a:r>
              <a:rPr lang="en-US" dirty="0" smtClean="0"/>
              <a:t>Ontologies have a key role to play in supporting synthesis: both application and middleware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39750" y="6380435"/>
            <a:ext cx="576263" cy="288925"/>
          </a:xfrm>
        </p:spPr>
        <p:txBody>
          <a:bodyPr/>
          <a:lstStyle/>
          <a:p>
            <a:fld id="{278A1D0B-F5BE-417F-9301-A2C583F92F6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Reflections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2" y="1446213"/>
            <a:ext cx="8631237" cy="4464050"/>
          </a:xfrm>
        </p:spPr>
        <p:txBody>
          <a:bodyPr/>
          <a:lstStyle/>
          <a:p>
            <a:r>
              <a:rPr lang="en-US" dirty="0" smtClean="0"/>
              <a:t>Ontologies</a:t>
            </a:r>
            <a:endParaRPr lang="en-US" dirty="0"/>
          </a:p>
          <a:p>
            <a:pPr lvl="1"/>
            <a:r>
              <a:rPr lang="en-US" dirty="0"/>
              <a:t>Availability, characteristics, fuzziness</a:t>
            </a:r>
          </a:p>
          <a:p>
            <a:pPr lvl="1"/>
            <a:r>
              <a:rPr lang="en-US" dirty="0"/>
              <a:t>Heterogeneity in ontologies, alignment</a:t>
            </a:r>
          </a:p>
          <a:p>
            <a:r>
              <a:rPr lang="en-US" dirty="0" smtClean="0"/>
              <a:t>Emergent middleware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earning, dependability, exception handling</a:t>
            </a:r>
          </a:p>
          <a:p>
            <a:pPr lvl="1"/>
            <a:r>
              <a:rPr lang="en-US" dirty="0" smtClean="0"/>
              <a:t>Evolution and incremental synthesis</a:t>
            </a:r>
          </a:p>
          <a:p>
            <a:r>
              <a:rPr lang="en-US" dirty="0" smtClean="0"/>
              <a:t>User in the loop</a:t>
            </a:r>
          </a:p>
          <a:p>
            <a:pPr lvl="1"/>
            <a:r>
              <a:rPr lang="en-US" dirty="0" smtClean="0"/>
              <a:t>The role of end users and experts in adaptation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39750" y="6380435"/>
            <a:ext cx="576263" cy="288925"/>
          </a:xfrm>
        </p:spPr>
        <p:txBody>
          <a:bodyPr/>
          <a:lstStyle/>
          <a:p>
            <a:fld id="{278A1D0B-F5BE-417F-9301-A2C583F92F6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8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r 22"/>
          <p:cNvGrpSpPr/>
          <p:nvPr/>
        </p:nvGrpSpPr>
        <p:grpSpPr>
          <a:xfrm>
            <a:off x="0" y="2269307"/>
            <a:ext cx="5724128" cy="2815877"/>
            <a:chOff x="0" y="2269307"/>
            <a:chExt cx="5256584" cy="2815877"/>
          </a:xfrm>
        </p:grpSpPr>
        <p:sp>
          <p:nvSpPr>
            <p:cNvPr id="5" name="Rectangle 4"/>
            <p:cNvSpPr/>
            <p:nvPr/>
          </p:nvSpPr>
          <p:spPr>
            <a:xfrm>
              <a:off x="107504" y="2269307"/>
              <a:ext cx="5040560" cy="28158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269307"/>
              <a:ext cx="5256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Middleware for pervasive, </a:t>
              </a:r>
              <a:r>
                <a:rPr lang="en-GB" sz="2000" dirty="0" smtClean="0">
                  <a:solidFill>
                    <a:schemeClr val="bg1"/>
                  </a:solidFill>
                </a:rPr>
                <a:t> distributed </a:t>
              </a:r>
              <a:r>
                <a:rPr lang="en-GB" sz="2000" dirty="0">
                  <a:solidFill>
                    <a:schemeClr val="bg1"/>
                  </a:solidFill>
                </a:rPr>
                <a:t>computing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1987090" y="2636912"/>
            <a:ext cx="2440894" cy="2376264"/>
            <a:chOff x="27525" y="2960948"/>
            <a:chExt cx="2782960" cy="2376264"/>
          </a:xfrm>
        </p:grpSpPr>
        <p:sp>
          <p:nvSpPr>
            <p:cNvPr id="42" name="Rectangle 41"/>
            <p:cNvSpPr/>
            <p:nvPr/>
          </p:nvSpPr>
          <p:spPr>
            <a:xfrm>
              <a:off x="179512" y="2960948"/>
              <a:ext cx="2548873" cy="237626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525" y="2996952"/>
              <a:ext cx="27829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System Architecture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Team: ARLES</a:t>
            </a:r>
            <a:endParaRPr lang="en-GB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5496" y="1340768"/>
            <a:ext cx="8229600" cy="4464050"/>
          </a:xfrm>
        </p:spPr>
        <p:txBody>
          <a:bodyPr/>
          <a:lstStyle/>
          <a:p>
            <a:r>
              <a:rPr lang="en-GB" sz="2400" dirty="0"/>
              <a:t>Software Architectures for Distributed Systems</a:t>
            </a:r>
          </a:p>
          <a:p>
            <a:pPr lvl="1"/>
            <a:r>
              <a:rPr lang="en-GB" sz="2000" dirty="0"/>
              <a:t>enabling the pervasive computing/ambient intelligence </a:t>
            </a:r>
            <a:r>
              <a:rPr lang="en-GB" sz="2000" dirty="0" smtClean="0"/>
              <a:t>vision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2" name="ZoneTexte 121"/>
          <p:cNvSpPr txBox="1"/>
          <p:nvPr/>
        </p:nvSpPr>
        <p:spPr>
          <a:xfrm>
            <a:off x="-1908212" y="-891480"/>
            <a:ext cx="3816424" cy="68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charset="0"/>
              </a:rPr>
              <a:t>Middleware for pervasive, 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distributed computing</a:t>
            </a: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4427984" y="2636912"/>
            <a:ext cx="442100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GB" sz="2000" dirty="0" smtClean="0"/>
              <a:t>Quality of Service</a:t>
            </a:r>
            <a:endParaRPr lang="en-GB" sz="2000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5004048" y="2636912"/>
            <a:ext cx="442100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GB" sz="2000" dirty="0" smtClean="0"/>
              <a:t>Interoperability</a:t>
            </a: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4932040" y="2636912"/>
            <a:ext cx="568414" cy="23762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/>
          <p:cNvSpPr txBox="1"/>
          <p:nvPr/>
        </p:nvSpPr>
        <p:spPr>
          <a:xfrm>
            <a:off x="5751418" y="3277419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kern="0" cap="small" dirty="0" smtClean="0">
                <a:solidFill>
                  <a:srgbClr val="1F5595"/>
                </a:solidFill>
              </a:rPr>
              <a:t>Connect</a:t>
            </a:r>
            <a:r>
              <a:rPr lang="en-GB" sz="2400" kern="0" dirty="0" smtClean="0">
                <a:solidFill>
                  <a:srgbClr val="1F5595"/>
                </a:solidFill>
              </a:rPr>
              <a:t> Project</a:t>
            </a:r>
            <a:endParaRPr lang="en-GB" sz="2400" kern="0" dirty="0">
              <a:solidFill>
                <a:srgbClr val="1F5595"/>
              </a:solidFill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3779912" y="5229200"/>
            <a:ext cx="1656184" cy="737379"/>
            <a:chOff x="3419872" y="5229200"/>
            <a:chExt cx="1656184" cy="737379"/>
          </a:xfrm>
        </p:grpSpPr>
        <p:pic>
          <p:nvPicPr>
            <p:cNvPr id="12" name="Image 11" descr="wifi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5229200"/>
              <a:ext cx="725463" cy="442335"/>
            </a:xfrm>
            <a:prstGeom prst="rect">
              <a:avLst/>
            </a:prstGeom>
          </p:spPr>
        </p:pic>
        <p:pic>
          <p:nvPicPr>
            <p:cNvPr id="13" name="Image 12" descr="bluetooth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5661248"/>
              <a:ext cx="1368152" cy="305331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9952" y="5229200"/>
              <a:ext cx="936104" cy="473866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4139952" y="5445224"/>
            <a:ext cx="12621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Multi-radio</a:t>
            </a:r>
            <a:endParaRPr lang="en-GB" dirty="0"/>
          </a:p>
        </p:txBody>
      </p:sp>
      <p:sp>
        <p:nvSpPr>
          <p:cNvPr id="56" name="Espace réservé du contenu 13"/>
          <p:cNvSpPr txBox="1">
            <a:spLocks/>
          </p:cNvSpPr>
          <p:nvPr/>
        </p:nvSpPr>
        <p:spPr bwMode="auto">
          <a:xfrm>
            <a:off x="5580112" y="2708920"/>
            <a:ext cx="37444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 sz="3200">
                <a:solidFill>
                  <a:srgbClr val="1F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Abstracting</a:t>
            </a:r>
            <a:r>
              <a:rPr lang="fr-FR" sz="2000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r-FR" sz="2000" kern="0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pervasive</a:t>
            </a:r>
            <a:r>
              <a:rPr lang="fr-FR" sz="2000" kern="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networks and </a:t>
            </a:r>
            <a:r>
              <a:rPr lang="fr-FR" sz="20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resources</a:t>
            </a:r>
            <a:endParaRPr lang="fr-FR" sz="2000" kern="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Leveraging</a:t>
            </a:r>
            <a:r>
              <a:rPr lang="fr-FR" sz="20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r-FR" sz="20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highly</a:t>
            </a:r>
            <a:r>
              <a:rPr lang="fr-FR" sz="20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r-FR" sz="20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dynamic</a:t>
            </a:r>
            <a:r>
              <a:rPr lang="fr-FR" sz="20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and </a:t>
            </a:r>
            <a:r>
              <a:rPr lang="fr-FR" sz="20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heterogeneous</a:t>
            </a:r>
            <a:r>
              <a:rPr lang="fr-FR" sz="2000" kern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networking </a:t>
            </a:r>
            <a:r>
              <a:rPr lang="fr-FR" sz="2000" kern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environments</a:t>
            </a:r>
            <a:endParaRPr lang="fr-FR" sz="2000" kern="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9" name="Grouper 58"/>
          <p:cNvGrpSpPr/>
          <p:nvPr/>
        </p:nvGrpSpPr>
        <p:grpSpPr>
          <a:xfrm>
            <a:off x="35496" y="2636912"/>
            <a:ext cx="2107967" cy="2376264"/>
            <a:chOff x="234499" y="2960948"/>
            <a:chExt cx="2403376" cy="2376264"/>
          </a:xfrm>
        </p:grpSpPr>
        <p:sp>
          <p:nvSpPr>
            <p:cNvPr id="60" name="Rectangle 59"/>
            <p:cNvSpPr/>
            <p:nvPr/>
          </p:nvSpPr>
          <p:spPr>
            <a:xfrm>
              <a:off x="398697" y="2960948"/>
              <a:ext cx="2085071" cy="237626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4499" y="2996952"/>
              <a:ext cx="24033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System Models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Rectangle à coins arrondis 81"/>
          <p:cNvSpPr/>
          <p:nvPr/>
        </p:nvSpPr>
        <p:spPr>
          <a:xfrm>
            <a:off x="323528" y="3925543"/>
            <a:ext cx="3866018" cy="4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Access and Interaction</a:t>
            </a:r>
            <a:endParaRPr lang="en-GB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323528" y="3169407"/>
            <a:ext cx="3866018" cy="677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Runtime </a:t>
            </a:r>
            <a:r>
              <a:rPr lang="en-US" dirty="0" smtClean="0">
                <a:solidFill>
                  <a:schemeClr val="tx1"/>
                </a:solidFill>
              </a:rPr>
              <a:t>Composition, Reconfiguration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and Adaptation</a:t>
            </a:r>
            <a:endParaRPr lang="en-GB" dirty="0"/>
          </a:p>
        </p:txBody>
      </p:sp>
      <p:sp>
        <p:nvSpPr>
          <p:cNvPr id="83" name="Rectangle à coins arrondis 82"/>
          <p:cNvSpPr/>
          <p:nvPr/>
        </p:nvSpPr>
        <p:spPr>
          <a:xfrm>
            <a:off x="323528" y="4465551"/>
            <a:ext cx="3866018" cy="4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Discovery</a:t>
            </a:r>
            <a:endParaRPr lang="en-GB" dirty="0"/>
          </a:p>
        </p:txBody>
      </p:sp>
      <p:grpSp>
        <p:nvGrpSpPr>
          <p:cNvPr id="26" name="Grouper 25"/>
          <p:cNvGrpSpPr/>
          <p:nvPr/>
        </p:nvGrpSpPr>
        <p:grpSpPr>
          <a:xfrm>
            <a:off x="323528" y="5085184"/>
            <a:ext cx="1440160" cy="1040114"/>
            <a:chOff x="9756576" y="3212976"/>
            <a:chExt cx="1080731" cy="1254139"/>
          </a:xfrm>
        </p:grpSpPr>
        <p:pic>
          <p:nvPicPr>
            <p:cNvPr id="51" name="Picture 9" descr="C:\Documents and Settings\bennaceu\Bureau\ordi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56576" y="3356992"/>
              <a:ext cx="807809" cy="857508"/>
            </a:xfrm>
            <a:prstGeom prst="rect">
              <a:avLst/>
            </a:prstGeom>
            <a:noFill/>
          </p:spPr>
        </p:pic>
        <p:pic>
          <p:nvPicPr>
            <p:cNvPr id="62" name="Picture 4" descr="D:\Présentatiosn IA\pda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188624" y="3212976"/>
              <a:ext cx="452912" cy="689661"/>
            </a:xfrm>
            <a:prstGeom prst="rect">
              <a:avLst/>
            </a:prstGeom>
            <a:noFill/>
          </p:spPr>
        </p:pic>
        <p:pic>
          <p:nvPicPr>
            <p:cNvPr id="63" name="Picture 4" descr="D:\Présentatiosn IA\images\blackberry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476656" y="3501008"/>
              <a:ext cx="360651" cy="612013"/>
            </a:xfrm>
            <a:prstGeom prst="rect">
              <a:avLst/>
            </a:prstGeom>
            <a:noFill/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44608" y="3933056"/>
              <a:ext cx="720080" cy="534059"/>
            </a:xfrm>
            <a:prstGeom prst="rect">
              <a:avLst/>
            </a:prstGeom>
          </p:spPr>
        </p:pic>
      </p:grpSp>
      <p:sp>
        <p:nvSpPr>
          <p:cNvPr id="54" name="ZoneTexte 53"/>
          <p:cNvSpPr txBox="1"/>
          <p:nvPr/>
        </p:nvSpPr>
        <p:spPr>
          <a:xfrm>
            <a:off x="203524" y="5445223"/>
            <a:ext cx="14161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Multi-device</a:t>
            </a:r>
            <a:endParaRPr lang="en-GB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0"/>
          <a:srcRect t="22019" b="27203"/>
          <a:stretch/>
        </p:blipFill>
        <p:spPr>
          <a:xfrm>
            <a:off x="1979712" y="5229200"/>
            <a:ext cx="1701716" cy="648072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1979712" y="5445224"/>
            <a:ext cx="15827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Multi-platform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86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6" grpId="0" animBg="1"/>
      <p:bldP spid="17" grpId="0"/>
      <p:bldP spid="21" grpId="0" animBg="1"/>
      <p:bldP spid="56" grpId="0" uiExpand="1" build="allAtOnce"/>
      <p:bldP spid="82" grpId="1" animBg="1"/>
      <p:bldP spid="3" grpId="1" animBg="1"/>
      <p:bldP spid="83" grpId="1" animBg="1"/>
      <p:bldP spid="54" grpId="0" animBg="1"/>
      <p:bldP spid="5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 anchor="ctr"/>
          <a:lstStyle/>
          <a:p>
            <a:pPr algn="ctr"/>
            <a:r>
              <a:rPr lang="en-US" sz="4000" dirty="0" smtClean="0"/>
              <a:t>Thank you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Home page: </a:t>
            </a:r>
            <a:r>
              <a:rPr lang="en-GB" sz="2400" dirty="0"/>
              <a:t>www-</a:t>
            </a:r>
            <a:r>
              <a:rPr lang="en-GB" sz="2400" dirty="0" err="1"/>
              <a:t>rocq.inria.fr</a:t>
            </a:r>
            <a:r>
              <a:rPr lang="en-GB" sz="2400" dirty="0"/>
              <a:t>/~</a:t>
            </a:r>
            <a:r>
              <a:rPr lang="en-GB" sz="2400" dirty="0" err="1" smtClean="0"/>
              <a:t>bennaceu</a:t>
            </a:r>
            <a:endParaRPr lang="en-GB" sz="2400" dirty="0" smtClean="0"/>
          </a:p>
          <a:p>
            <a:r>
              <a:rPr lang="en-GB" sz="2400" b="1" dirty="0"/>
              <a:t>ARLES: </a:t>
            </a:r>
            <a:r>
              <a:rPr lang="en-GB" sz="2400" dirty="0" err="1"/>
              <a:t>www.rocq.inria.fr</a:t>
            </a:r>
            <a:r>
              <a:rPr lang="en-GB" sz="2400" dirty="0"/>
              <a:t>/</a:t>
            </a:r>
            <a:r>
              <a:rPr lang="en-GB" sz="2400" dirty="0" err="1"/>
              <a:t>arles</a:t>
            </a:r>
            <a:r>
              <a:rPr lang="en-GB" sz="2400" dirty="0"/>
              <a:t>/</a:t>
            </a:r>
            <a:endParaRPr lang="en-GB" sz="2400" dirty="0" smtClean="0"/>
          </a:p>
          <a:p>
            <a:r>
              <a:rPr lang="en-GB" sz="2400" b="1" dirty="0" smtClean="0"/>
              <a:t>Connect</a:t>
            </a:r>
            <a:r>
              <a:rPr lang="en-GB" sz="2400" b="1" dirty="0"/>
              <a:t>: </a:t>
            </a:r>
            <a:r>
              <a:rPr lang="en-GB" sz="2400" dirty="0" smtClean="0"/>
              <a:t>connect</a:t>
            </a:r>
            <a:r>
              <a:rPr lang="en-GB" sz="2400" dirty="0"/>
              <a:t>-</a:t>
            </a:r>
            <a:r>
              <a:rPr lang="en-GB" sz="2400" dirty="0" err="1"/>
              <a:t>forever.eu</a:t>
            </a:r>
            <a:r>
              <a:rPr lang="en-GB" sz="2400" dirty="0" smtClean="0"/>
              <a:t>/</a:t>
            </a:r>
          </a:p>
          <a:p>
            <a:endParaRPr lang="en-GB" sz="800" dirty="0" smtClean="0"/>
          </a:p>
          <a:p>
            <a:r>
              <a:rPr lang="en-GB" sz="2400" dirty="0" smtClean="0"/>
              <a:t>The Role of Ontologies in Emergent Middleware: Supporting Interoperability in Complex Distributed Systems, </a:t>
            </a:r>
            <a:r>
              <a:rPr lang="en-GB" sz="2400" i="1" dirty="0" smtClean="0"/>
              <a:t>In Proc. Middleware 2011</a:t>
            </a:r>
          </a:p>
          <a:p>
            <a:endParaRPr lang="en-GB" sz="800" i="1" dirty="0" smtClean="0"/>
          </a:p>
          <a:p>
            <a:r>
              <a:rPr lang="en-GB" sz="2400" dirty="0"/>
              <a:t>Middleware-layer Connector Synthesis: Beyond State of the Art in Middleware </a:t>
            </a:r>
            <a:r>
              <a:rPr lang="en-GB" sz="2400" dirty="0" smtClean="0"/>
              <a:t>Interoperability, </a:t>
            </a:r>
            <a:r>
              <a:rPr lang="en-GB" sz="2400" i="1" dirty="0"/>
              <a:t>In </a:t>
            </a:r>
            <a:r>
              <a:rPr lang="en-GB" sz="2400" i="1" dirty="0" smtClean="0"/>
              <a:t>SFM 2011</a:t>
            </a:r>
          </a:p>
          <a:p>
            <a:endParaRPr lang="en-GB" sz="800" i="1" dirty="0" smtClean="0"/>
          </a:p>
          <a:p>
            <a:r>
              <a:rPr lang="en-GB" sz="2400" dirty="0"/>
              <a:t>Towards an architecture for runtime </a:t>
            </a:r>
            <a:r>
              <a:rPr lang="en-GB" sz="2400" dirty="0" smtClean="0"/>
              <a:t>interoperability</a:t>
            </a:r>
            <a:r>
              <a:rPr lang="en-GB" sz="2400" i="1" dirty="0" smtClean="0"/>
              <a:t>, In Proc. </a:t>
            </a:r>
            <a:r>
              <a:rPr lang="en-GB" sz="2400" i="1" dirty="0" err="1" smtClean="0"/>
              <a:t>ISoLA</a:t>
            </a:r>
            <a:r>
              <a:rPr lang="en-GB" sz="2400" i="1" dirty="0" smtClean="0"/>
              <a:t> </a:t>
            </a:r>
            <a:r>
              <a:rPr lang="en-GB" sz="2400" i="1" dirty="0"/>
              <a:t>2010</a:t>
            </a:r>
            <a:endParaRPr lang="en-GB" sz="2400" i="1" dirty="0" smtClean="0"/>
          </a:p>
          <a:p>
            <a:endParaRPr lang="en-GB" sz="2400" i="1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7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Image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62692"/>
            <a:ext cx="7128792" cy="373060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Illustrating the Interoperability Challenge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46213"/>
            <a:ext cx="8229600" cy="4464050"/>
          </a:xfrm>
        </p:spPr>
        <p:txBody>
          <a:bodyPr/>
          <a:lstStyle/>
          <a:p>
            <a:r>
              <a:rPr lang="en-GB" sz="2400" dirty="0" smtClean="0"/>
              <a:t>GMES: </a:t>
            </a:r>
            <a:r>
              <a:rPr lang="en-GB" sz="2400" dirty="0">
                <a:ea typeface="ＭＳ Ｐゴシック" pitchFamily="31" charset="-128"/>
                <a:cs typeface="ＭＳ Ｐゴシック" pitchFamily="31" charset="-128"/>
              </a:rPr>
              <a:t>Global Monitoring for Environment &amp; </a:t>
            </a:r>
            <a:r>
              <a:rPr lang="en-GB" sz="2400" dirty="0" smtClean="0">
                <a:ea typeface="ＭＳ Ｐゴシック" pitchFamily="31" charset="-128"/>
                <a:cs typeface="ＭＳ Ｐゴシック" pitchFamily="31" charset="-128"/>
              </a:rPr>
              <a:t>Security</a:t>
            </a:r>
          </a:p>
          <a:p>
            <a:r>
              <a:rPr lang="en-GB" sz="2400" dirty="0" smtClean="0">
                <a:ea typeface="ＭＳ Ｐゴシック" pitchFamily="31" charset="-128"/>
                <a:cs typeface="ＭＳ Ｐゴシック" pitchFamily="31" charset="-128"/>
              </a:rPr>
              <a:t>Discovery						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015716" y="2708920"/>
            <a:ext cx="518457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 sz="3200">
                <a:solidFill>
                  <a:srgbClr val="1F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What are the available services in vicinity?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15716" y="2708920"/>
            <a:ext cx="518457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 sz="3200">
                <a:solidFill>
                  <a:srgbClr val="1F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How can I communicate with other peers?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11660" y="2708920"/>
            <a:ext cx="6192688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 sz="3200">
                <a:solidFill>
                  <a:srgbClr val="1F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What kind of data can I exchange with other peers?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303748" y="2708920"/>
            <a:ext cx="4608512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 sz="3200">
                <a:solidFill>
                  <a:srgbClr val="1F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What kind of application can I use?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07704" y="2708920"/>
            <a:ext cx="5400600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 sz="3200">
                <a:solidFill>
                  <a:srgbClr val="1F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Am I allowed to forward data to other peers?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8781" y="1872000"/>
            <a:ext cx="1792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kern="0" dirty="0" smtClean="0">
                <a:solidFill>
                  <a:srgbClr val="1F5595"/>
                </a:solidFill>
                <a:ea typeface="ＭＳ Ｐゴシック" pitchFamily="31" charset="-128"/>
                <a:cs typeface="ＭＳ Ｐゴシック" pitchFamily="31" charset="-128"/>
              </a:rPr>
              <a:t>, Interaction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520977" y="1872000"/>
            <a:ext cx="1005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kern="0" dirty="0">
                <a:solidFill>
                  <a:srgbClr val="1F5595"/>
                </a:solidFill>
                <a:ea typeface="ＭＳ Ｐゴシック" pitchFamily="31" charset="-128"/>
                <a:cs typeface="ＭＳ Ｐゴシック" pitchFamily="31" charset="-128"/>
              </a:rPr>
              <a:t>, Data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393616" y="1872000"/>
            <a:ext cx="1861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kern="0" dirty="0">
                <a:solidFill>
                  <a:srgbClr val="1F5595"/>
                </a:solidFill>
                <a:ea typeface="ＭＳ Ｐゴシック" pitchFamily="31" charset="-128"/>
                <a:cs typeface="ＭＳ Ｐゴシック" pitchFamily="31" charset="-128"/>
              </a:rPr>
              <a:t>, Application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075822" y="1872000"/>
            <a:ext cx="971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kern="0" dirty="0">
                <a:solidFill>
                  <a:srgbClr val="1F5595"/>
                </a:solidFill>
                <a:ea typeface="ＭＳ Ｐゴシック" pitchFamily="31" charset="-128"/>
                <a:cs typeface="ＭＳ Ｐゴシック" pitchFamily="31" charset="-128"/>
              </a:rPr>
              <a:t>, NFP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941467" y="1844824"/>
            <a:ext cx="2049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kern="0" dirty="0">
                <a:solidFill>
                  <a:srgbClr val="1F5595"/>
                </a:solidFill>
                <a:ea typeface="ＭＳ Ｐゴシック" pitchFamily="31" charset="-128"/>
                <a:cs typeface="ＭＳ Ｐゴシック" pitchFamily="31" charset="-128"/>
              </a:rPr>
              <a:t>heterogeneity</a:t>
            </a:r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907704" y="3717032"/>
            <a:ext cx="5400600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Font typeface="Wingdings" pitchFamily="2" charset="2"/>
              <a:buChar char="§"/>
              <a:defRPr sz="3200">
                <a:solidFill>
                  <a:srgbClr val="1F559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09DC7"/>
              </a:buClr>
              <a:buChar char="•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Highly-dynamic and complex environments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924944"/>
            <a:ext cx="2743200" cy="1778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2963044"/>
            <a:ext cx="2590800" cy="1701800"/>
          </a:xfrm>
          <a:prstGeom prst="rect">
            <a:avLst/>
          </a:prstGeom>
        </p:spPr>
      </p:pic>
      <p:sp>
        <p:nvSpPr>
          <p:cNvPr id="38" name="Double flèche horizontale 37"/>
          <p:cNvSpPr/>
          <p:nvPr/>
        </p:nvSpPr>
        <p:spPr>
          <a:xfrm>
            <a:off x="3059832" y="3573016"/>
            <a:ext cx="3312368" cy="411659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ication 4"/>
          <p:cNvSpPr/>
          <p:nvPr/>
        </p:nvSpPr>
        <p:spPr>
          <a:xfrm>
            <a:off x="4305672" y="3306688"/>
            <a:ext cx="914400" cy="91440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80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9" grpId="0"/>
      <p:bldP spid="20" grpId="0" animBg="1"/>
      <p:bldP spid="20" grpId="1" animBg="1"/>
      <p:bldP spid="38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5" y="4509120"/>
            <a:ext cx="2211069" cy="14331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Existing Approaches </a:t>
            </a:r>
            <a:r>
              <a:rPr lang="en-GB" b="1" dirty="0"/>
              <a:t>to Interoperability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   Changing systems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2123776" y="4879148"/>
            <a:ext cx="432000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8" descr="rondrou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68995" y="5096893"/>
            <a:ext cx="7191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6" descr="rondve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004529" y="5060418"/>
            <a:ext cx="64807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7"/>
          <p:cNvSpPr txBox="1"/>
          <p:nvPr/>
        </p:nvSpPr>
        <p:spPr>
          <a:xfrm>
            <a:off x="3131840" y="3284984"/>
            <a:ext cx="254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4080"/>
                </a:solidFill>
              </a:rPr>
              <a:t>Change the system or attach an adaptor</a:t>
            </a:r>
            <a:endParaRPr lang="en-US" b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15816" y="3356992"/>
            <a:ext cx="33123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Legacy systems</a:t>
            </a:r>
          </a:p>
          <a:p>
            <a:pPr algn="ctr"/>
            <a:r>
              <a:rPr lang="en-GB" dirty="0" smtClean="0"/>
              <a:t>Code unavailable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9792" y="1455167"/>
            <a:ext cx="38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kern="0" dirty="0">
                <a:solidFill>
                  <a:srgbClr val="FF0000"/>
                </a:solidFill>
                <a:latin typeface="AbadiMT-CondensedExtraBold"/>
              </a:rPr>
              <a:t>×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268760"/>
            <a:ext cx="2016224" cy="200614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4581128"/>
            <a:ext cx="2088232" cy="1371682"/>
          </a:xfrm>
          <a:prstGeom prst="rect">
            <a:avLst/>
          </a:prstGeom>
        </p:spPr>
      </p:pic>
      <p:sp>
        <p:nvSpPr>
          <p:cNvPr id="31" name="Double flèche horizontale 30"/>
          <p:cNvSpPr/>
          <p:nvPr/>
        </p:nvSpPr>
        <p:spPr>
          <a:xfrm>
            <a:off x="2555776" y="5085184"/>
            <a:ext cx="3744416" cy="411659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6804248" y="4293096"/>
            <a:ext cx="119839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 2</a:t>
            </a:r>
            <a:endParaRPr lang="en-US" b="1" dirty="0"/>
          </a:p>
        </p:txBody>
      </p:sp>
      <p:pic>
        <p:nvPicPr>
          <p:cNvPr id="33" name="Picture 46" descr="rondve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180943" y="4988408"/>
            <a:ext cx="64807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ZoneTexte 34"/>
          <p:cNvSpPr txBox="1"/>
          <p:nvPr/>
        </p:nvSpPr>
        <p:spPr>
          <a:xfrm>
            <a:off x="848763" y="4221088"/>
            <a:ext cx="11342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980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Existing Approaches to Interoperability</a:t>
            </a:r>
            <a:endParaRPr lang="en-GB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AbadiMT-CondensedExtraBold"/>
              </a:rPr>
              <a:t>×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Changing systems</a:t>
            </a:r>
            <a:endParaRPr lang="en-GB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/>
              <a:t>   Standardization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9" name="Picture 46" descr="rond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10928" y="5132424"/>
            <a:ext cx="64807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7"/>
          <p:cNvSpPr txBox="1"/>
          <p:nvPr/>
        </p:nvSpPr>
        <p:spPr>
          <a:xfrm>
            <a:off x="1187624" y="3068960"/>
            <a:ext cx="65527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4080"/>
                </a:solidFill>
              </a:rPr>
              <a:t>A </a:t>
            </a:r>
            <a:r>
              <a:rPr lang="en-GB" b="1" dirty="0">
                <a:solidFill>
                  <a:srgbClr val="004080"/>
                </a:solidFill>
              </a:rPr>
              <a:t>chosen shared </a:t>
            </a:r>
            <a:r>
              <a:rPr lang="en-GB" b="1" dirty="0" smtClean="0">
                <a:solidFill>
                  <a:srgbClr val="004080"/>
                </a:solidFill>
              </a:rPr>
              <a:t>language</a:t>
            </a:r>
          </a:p>
          <a:p>
            <a:pPr algn="ctr"/>
            <a:r>
              <a:rPr lang="en-GB" i="1" dirty="0" err="1" smtClean="0"/>
              <a:t>Tanenbaum</a:t>
            </a:r>
            <a:r>
              <a:rPr lang="en-GB" i="1" dirty="0" smtClean="0"/>
              <a:t> &amp; Van Steen:</a:t>
            </a:r>
            <a:br>
              <a:rPr lang="en-GB" i="1" dirty="0" smtClean="0"/>
            </a:br>
            <a:r>
              <a:rPr lang="en-GB" i="1" dirty="0" smtClean="0"/>
              <a:t>  “the extent by which two implementations of systems from different manufacturers can co-exist and work together by merely relying on each other’s services as specified by a </a:t>
            </a:r>
            <a:r>
              <a:rPr lang="en-GB" i="1" dirty="0" smtClean="0">
                <a:solidFill>
                  <a:srgbClr val="FF0000"/>
                </a:solidFill>
              </a:rPr>
              <a:t>common standard</a:t>
            </a:r>
            <a:r>
              <a:rPr lang="en-GB" i="1" dirty="0" smtClean="0"/>
              <a:t>”</a:t>
            </a:r>
            <a:endParaRPr lang="en-GB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835696" y="3297758"/>
            <a:ext cx="56166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one-size-fits all standard given</a:t>
            </a:r>
          </a:p>
          <a:p>
            <a:pPr algn="ctr"/>
            <a:r>
              <a:rPr lang="en-GB" dirty="0" smtClean="0"/>
              <a:t>the heterogeneity and complexity</a:t>
            </a:r>
          </a:p>
          <a:p>
            <a:pPr algn="ctr"/>
            <a:r>
              <a:rPr lang="en-GB" dirty="0" smtClean="0"/>
              <a:t>of pervasive systems (and systems of systems)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9792" y="1844824"/>
            <a:ext cx="38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kern="0" dirty="0">
                <a:solidFill>
                  <a:srgbClr val="FF0000"/>
                </a:solidFill>
                <a:latin typeface="AbadiMT-CondensedExtraBold"/>
              </a:rPr>
              <a:t>×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268760"/>
            <a:ext cx="1728192" cy="192814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4786484"/>
            <a:ext cx="2016224" cy="130681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816213"/>
            <a:ext cx="1944216" cy="1277083"/>
          </a:xfrm>
          <a:prstGeom prst="rect">
            <a:avLst/>
          </a:prstGeom>
        </p:spPr>
      </p:pic>
      <p:sp>
        <p:nvSpPr>
          <p:cNvPr id="36" name="Double flèche horizontale 35"/>
          <p:cNvSpPr/>
          <p:nvPr/>
        </p:nvSpPr>
        <p:spPr>
          <a:xfrm>
            <a:off x="2555776" y="5157192"/>
            <a:ext cx="3744416" cy="411659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ZoneTexte 36"/>
          <p:cNvSpPr txBox="1"/>
          <p:nvPr/>
        </p:nvSpPr>
        <p:spPr>
          <a:xfrm>
            <a:off x="6804248" y="4509120"/>
            <a:ext cx="119839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 2</a:t>
            </a:r>
            <a:endParaRPr lang="en-US" b="1" dirty="0"/>
          </a:p>
        </p:txBody>
      </p:sp>
      <p:pic>
        <p:nvPicPr>
          <p:cNvPr id="38" name="Picture 46" descr="rondv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80943" y="5060416"/>
            <a:ext cx="64807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ZoneTexte 38"/>
          <p:cNvSpPr txBox="1"/>
          <p:nvPr/>
        </p:nvSpPr>
        <p:spPr>
          <a:xfrm>
            <a:off x="848763" y="4509120"/>
            <a:ext cx="11342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400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Existing Approaches to Interoperability</a:t>
            </a:r>
            <a:endParaRPr lang="en-GB" dirty="0"/>
          </a:p>
        </p:txBody>
      </p:sp>
      <p:sp>
        <p:nvSpPr>
          <p:cNvPr id="20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AbadiMT-CondensedExtraBold"/>
              </a:rPr>
              <a:t>×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Changing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AbadiMT-CondensedExtraBold"/>
              </a:rPr>
              <a:t>× </a:t>
            </a:r>
            <a:r>
              <a:rPr lang="en-GB" sz="2400" dirty="0" smtClean="0">
                <a:solidFill>
                  <a:srgbClr val="A6A6A6"/>
                </a:solidFill>
              </a:rPr>
              <a:t>Standardization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400" b="1" dirty="0">
                <a:solidFill>
                  <a:srgbClr val="FF0000"/>
                </a:solidFill>
                <a:latin typeface="AbadiMT-CondensedExtraBold"/>
              </a:rPr>
              <a:t> </a:t>
            </a:r>
            <a:r>
              <a:rPr lang="en-GB" sz="2400" dirty="0" smtClean="0"/>
              <a:t> Common Abstraction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TextBox 4"/>
          <p:cNvSpPr txBox="1"/>
          <p:nvPr/>
        </p:nvSpPr>
        <p:spPr>
          <a:xfrm>
            <a:off x="3419872" y="3501008"/>
            <a:ext cx="2541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4080"/>
                </a:solidFill>
                <a:latin typeface="+mn-lt"/>
              </a:rPr>
              <a:t>One speaker talks the other’s language</a:t>
            </a:r>
            <a:endParaRPr lang="en-GB" dirty="0">
              <a:solidFill>
                <a:srgbClr val="004080"/>
              </a:solidFill>
            </a:endParaRPr>
          </a:p>
          <a:p>
            <a:pPr algn="ctr"/>
            <a:r>
              <a:rPr lang="en-GB" dirty="0">
                <a:solidFill>
                  <a:srgbClr val="004080"/>
                </a:solidFill>
              </a:rPr>
              <a:t>Use an abstraction to design the component</a:t>
            </a:r>
          </a:p>
          <a:p>
            <a:pPr algn="ctr"/>
            <a:endParaRPr lang="en-US" b="1" dirty="0">
              <a:solidFill>
                <a:srgbClr val="004080"/>
              </a:solidFill>
              <a:latin typeface="+mn-lt"/>
            </a:endParaRPr>
          </a:p>
        </p:txBody>
      </p:sp>
      <p:pic>
        <p:nvPicPr>
          <p:cNvPr id="28" name="Picture 48" descr="rondro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68946" y="5168899"/>
            <a:ext cx="7191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6" descr="rond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32472" y="5132424"/>
            <a:ext cx="64807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6" descr="rondver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6200000">
            <a:off x="2004480" y="5132424"/>
            <a:ext cx="64807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843808" y="3573016"/>
            <a:ext cx="38884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Need to be aware a priori about all the possible configurations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9792" y="2276872"/>
            <a:ext cx="38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kern="0" dirty="0">
                <a:solidFill>
                  <a:srgbClr val="FF0000"/>
                </a:solidFill>
                <a:latin typeface="AbadiMT-CondensedExtraBold"/>
              </a:rPr>
              <a:t>×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268760"/>
            <a:ext cx="2448272" cy="224551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7" y="4581128"/>
            <a:ext cx="2211069" cy="14331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653136"/>
            <a:ext cx="2088232" cy="1371682"/>
          </a:xfrm>
          <a:prstGeom prst="rect">
            <a:avLst/>
          </a:prstGeom>
        </p:spPr>
      </p:pic>
      <p:sp>
        <p:nvSpPr>
          <p:cNvPr id="32" name="Double flèche horizontale 31"/>
          <p:cNvSpPr/>
          <p:nvPr/>
        </p:nvSpPr>
        <p:spPr>
          <a:xfrm>
            <a:off x="2555776" y="5157192"/>
            <a:ext cx="3744416" cy="411659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6804248" y="4365104"/>
            <a:ext cx="119839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 2</a:t>
            </a:r>
            <a:endParaRPr lang="en-US" b="1" dirty="0"/>
          </a:p>
        </p:txBody>
      </p:sp>
      <p:pic>
        <p:nvPicPr>
          <p:cNvPr id="35" name="Picture 46" descr="rondv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180943" y="5060416"/>
            <a:ext cx="64807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848763" y="4293096"/>
            <a:ext cx="11342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246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ouble flèche horizontale 29"/>
          <p:cNvSpPr/>
          <p:nvPr/>
        </p:nvSpPr>
        <p:spPr>
          <a:xfrm>
            <a:off x="2843808" y="5225670"/>
            <a:ext cx="3744416" cy="411659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237999"/>
            <a:ext cx="2692239" cy="2335017"/>
          </a:xfrm>
          <a:prstGeom prst="rect">
            <a:avLst/>
          </a:prstGeom>
        </p:spPr>
      </p:pic>
      <p:sp>
        <p:nvSpPr>
          <p:cNvPr id="35" name="TextBox 21"/>
          <p:cNvSpPr txBox="1"/>
          <p:nvPr/>
        </p:nvSpPr>
        <p:spPr>
          <a:xfrm>
            <a:off x="2267744" y="3501008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4080"/>
                </a:solidFill>
                <a:latin typeface="+mn-lt"/>
              </a:rPr>
              <a:t>Babel fish</a:t>
            </a:r>
          </a:p>
          <a:p>
            <a:pPr algn="ctr"/>
            <a:r>
              <a:rPr lang="en-GB" sz="2000" dirty="0" smtClean="0">
                <a:solidFill>
                  <a:srgbClr val="004080"/>
                </a:solidFill>
              </a:rPr>
              <a:t>Transform on </a:t>
            </a:r>
            <a:r>
              <a:rPr lang="en-GB" sz="2000" dirty="0">
                <a:solidFill>
                  <a:srgbClr val="004080"/>
                </a:solidFill>
              </a:rPr>
              <a:t>the </a:t>
            </a:r>
            <a:r>
              <a:rPr lang="en-GB" sz="2000" dirty="0" smtClean="0">
                <a:solidFill>
                  <a:srgbClr val="004080"/>
                </a:solidFill>
              </a:rPr>
              <a:t>fly</a:t>
            </a:r>
          </a:p>
          <a:p>
            <a:pPr algn="ctr"/>
            <a:r>
              <a:rPr lang="en-GB" sz="2000" dirty="0" smtClean="0">
                <a:solidFill>
                  <a:srgbClr val="004080"/>
                </a:solidFill>
              </a:rPr>
              <a:t>using an intermediary system: </a:t>
            </a:r>
            <a:r>
              <a:rPr lang="en-GB" sz="2000" b="1" dirty="0" smtClean="0">
                <a:solidFill>
                  <a:srgbClr val="004080"/>
                </a:solidFill>
              </a:rPr>
              <a:t>the mediator</a:t>
            </a:r>
            <a:endParaRPr lang="en-GB" sz="2000" b="1" dirty="0">
              <a:solidFill>
                <a:srgbClr val="004080"/>
              </a:solidFill>
            </a:endParaRPr>
          </a:p>
          <a:p>
            <a:pPr algn="ctr"/>
            <a:endParaRPr lang="en-GB" sz="2000" dirty="0">
              <a:solidFill>
                <a:srgbClr val="00408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691680" y="3637473"/>
            <a:ext cx="583264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/>
              <a:t>Can we observe, </a:t>
            </a:r>
            <a:r>
              <a:rPr lang="en-GB" sz="2000" b="1" dirty="0" smtClean="0"/>
              <a:t>synthesize</a:t>
            </a:r>
            <a:r>
              <a:rPr lang="en-GB" sz="2000" dirty="0" smtClean="0"/>
              <a:t> </a:t>
            </a:r>
            <a:r>
              <a:rPr lang="en-GB" sz="2000" dirty="0"/>
              <a:t>and deploy mediators dynamically?</a:t>
            </a:r>
          </a:p>
          <a:p>
            <a:pPr algn="ctr"/>
            <a:endParaRPr lang="en-GB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Approaches to Interoperability</a:t>
            </a:r>
            <a:endParaRPr lang="en-GB" dirty="0"/>
          </a:p>
        </p:txBody>
      </p:sp>
      <p:sp>
        <p:nvSpPr>
          <p:cNvPr id="19" name="Espace réservé du contenu 5"/>
          <p:cNvSpPr>
            <a:spLocks noGrp="1"/>
          </p:cNvSpPr>
          <p:nvPr>
            <p:ph idx="1"/>
          </p:nvPr>
        </p:nvSpPr>
        <p:spPr>
          <a:xfrm>
            <a:off x="512763" y="1446213"/>
            <a:ext cx="3843213" cy="205479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AbadiMT-CondensedExtraBold"/>
              </a:rPr>
              <a:t>×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Changing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systems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AbadiMT-CondensedExtraBold"/>
              </a:rPr>
              <a:t>× </a:t>
            </a:r>
            <a:r>
              <a:rPr lang="en-GB" sz="2400" dirty="0" smtClean="0">
                <a:solidFill>
                  <a:srgbClr val="A6A6A6"/>
                </a:solidFill>
              </a:rPr>
              <a:t>Standardization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AbadiMT-CondensedExtraBold"/>
              </a:rPr>
              <a:t>×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</a:rPr>
              <a:t>Common Abstraction</a:t>
            </a:r>
          </a:p>
          <a:p>
            <a:pPr marL="0" indent="0">
              <a:buNone/>
            </a:pPr>
            <a:r>
              <a:rPr lang="en-GB" sz="2400" dirty="0" smtClean="0"/>
              <a:t>    Mediation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8" name="Picture 48" descr="rond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56979" y="5239965"/>
            <a:ext cx="7191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3" descr="lesrondsve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167178"/>
            <a:ext cx="7921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4067944" y="5040054"/>
            <a:ext cx="523875" cy="850900"/>
          </a:xfrm>
          <a:prstGeom prst="curvedRightArrow">
            <a:avLst>
              <a:gd name="adj1" fmla="val 32485"/>
              <a:gd name="adj2" fmla="val 64970"/>
              <a:gd name="adj3" fmla="val 33333"/>
            </a:avLst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AutoShape 44"/>
          <p:cNvSpPr>
            <a:spLocks noChangeArrowheads="1"/>
          </p:cNvSpPr>
          <p:nvPr/>
        </p:nvSpPr>
        <p:spPr bwMode="auto">
          <a:xfrm flipH="1" flipV="1">
            <a:off x="4610869" y="4951154"/>
            <a:ext cx="523875" cy="850900"/>
          </a:xfrm>
          <a:prstGeom prst="curvedRightArrow">
            <a:avLst>
              <a:gd name="adj1" fmla="val 32485"/>
              <a:gd name="adj2" fmla="val 64970"/>
              <a:gd name="adj3" fmla="val 33333"/>
            </a:avLst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7544" y="2710661"/>
            <a:ext cx="547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>
                <a:solidFill>
                  <a:srgbClr val="9BBB59">
                    <a:lumMod val="75000"/>
                  </a:srgbClr>
                </a:solidFill>
                <a:sym typeface="Wingdings"/>
              </a:rPr>
              <a:t></a:t>
            </a:r>
            <a:endParaRPr lang="en-GB" sz="28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653136"/>
            <a:ext cx="2211069" cy="14331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4721614"/>
            <a:ext cx="2088232" cy="1371682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7092280" y="4361574"/>
            <a:ext cx="119839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 2</a:t>
            </a:r>
            <a:endParaRPr lang="en-US" b="1" dirty="0"/>
          </a:p>
        </p:txBody>
      </p:sp>
      <p:pic>
        <p:nvPicPr>
          <p:cNvPr id="32" name="Picture 46" descr="rondve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468975" y="5128894"/>
            <a:ext cx="64807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/>
          <p:nvPr/>
        </p:nvSpPr>
        <p:spPr>
          <a:xfrm>
            <a:off x="1136795" y="4361574"/>
            <a:ext cx="11342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System1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138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  <p:bldP spid="42" grpId="0" animBg="1"/>
      <p:bldP spid="38" grpId="0" animBg="1"/>
      <p:bldP spid="3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72816"/>
            <a:ext cx="9027789" cy="44640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Systems </a:t>
            </a:r>
            <a:r>
              <a:rPr lang="en-US" dirty="0"/>
              <a:t>with compatible functionalities should be able to interact despite heterogeneities in their data and behavioral models. 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Mediators </a:t>
            </a:r>
            <a:r>
              <a:rPr lang="en-US" dirty="0"/>
              <a:t>that seamlessly overcome these heterogeneities should be dynamically synthesized and deployed in their environment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A1D0B-F5BE-417F-9301-A2C583F92F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Conn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nect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nect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Connect</Template>
  <TotalTime>10371</TotalTime>
  <Words>1720</Words>
  <Application>Microsoft Macintosh PowerPoint</Application>
  <PresentationFormat>Présentation à l'écran (4:3)</PresentationFormat>
  <Paragraphs>437</Paragraphs>
  <Slides>31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Connect</vt:lpstr>
      <vt:lpstr>Dynamic Synthesis of Mediators  in Pervasive Environments</vt:lpstr>
      <vt:lpstr>Outline</vt:lpstr>
      <vt:lpstr>My Team: ARLES</vt:lpstr>
      <vt:lpstr>Illustrating the Interoperability Challenge </vt:lpstr>
      <vt:lpstr>Existing Approaches to Interoperability</vt:lpstr>
      <vt:lpstr>Existing Approaches to Interoperability</vt:lpstr>
      <vt:lpstr>Existing Approaches to Interoperability</vt:lpstr>
      <vt:lpstr>Approaches to Interoperability</vt:lpstr>
      <vt:lpstr>Thesis Statement</vt:lpstr>
      <vt:lpstr>Dynamic Mediation to Support Interoperability</vt:lpstr>
      <vt:lpstr>Outline</vt:lpstr>
      <vt:lpstr>Ontology-based Networked System Model</vt:lpstr>
      <vt:lpstr>Emergent Middleware Synthesis Informed by Ontologies</vt:lpstr>
      <vt:lpstr>Functional Matching</vt:lpstr>
      <vt:lpstr>Domain-specific Ontology</vt:lpstr>
      <vt:lpstr>Functional Matching</vt:lpstr>
      <vt:lpstr>Emergent Middleware Synthesis Informed by Ontologies</vt:lpstr>
      <vt:lpstr>Middleware Ontology</vt:lpstr>
      <vt:lpstr>Middleware Abstraction</vt:lpstr>
      <vt:lpstr>Middleware Abstraction</vt:lpstr>
      <vt:lpstr>Emergent Middleware Synthesis Informed by Ontologies</vt:lpstr>
      <vt:lpstr>Generating Mapping Processes</vt:lpstr>
      <vt:lpstr>Emergent Middleware Synthesis Informed by Ontologies</vt:lpstr>
      <vt:lpstr>Behavioral Matching</vt:lpstr>
      <vt:lpstr>Emergent Middleware Synthesis Informed by Ontologies</vt:lpstr>
      <vt:lpstr>Deployment (1)</vt:lpstr>
      <vt:lpstr>Deployment (2)</vt:lpstr>
      <vt:lpstr>Overall Reflections (1)</vt:lpstr>
      <vt:lpstr>Overall Reflections (2)</vt:lpstr>
      <vt:lpstr>Présentation PowerPoint</vt:lpstr>
      <vt:lpstr>Further Information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Amel </dc:creator>
  <cp:lastModifiedBy>Amel B</cp:lastModifiedBy>
  <cp:revision>159</cp:revision>
  <dcterms:created xsi:type="dcterms:W3CDTF">2011-04-14T21:16:54Z</dcterms:created>
  <dcterms:modified xsi:type="dcterms:W3CDTF">2012-02-13T20:58:01Z</dcterms:modified>
</cp:coreProperties>
</file>