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148" r:id="rId2"/>
    <p:sldMasterId id="2147484153" r:id="rId3"/>
    <p:sldMasterId id="2147484159" r:id="rId4"/>
  </p:sldMasterIdLst>
  <p:notesMasterIdLst>
    <p:notesMasterId r:id="rId29"/>
  </p:notesMasterIdLst>
  <p:sldIdLst>
    <p:sldId id="394" r:id="rId5"/>
    <p:sldId id="403" r:id="rId6"/>
    <p:sldId id="404" r:id="rId7"/>
    <p:sldId id="405" r:id="rId8"/>
    <p:sldId id="406" r:id="rId9"/>
    <p:sldId id="290" r:id="rId10"/>
    <p:sldId id="401" r:id="rId11"/>
    <p:sldId id="367" r:id="rId12"/>
    <p:sldId id="402" r:id="rId13"/>
    <p:sldId id="410" r:id="rId14"/>
    <p:sldId id="378" r:id="rId15"/>
    <p:sldId id="379" r:id="rId16"/>
    <p:sldId id="364" r:id="rId17"/>
    <p:sldId id="409" r:id="rId18"/>
    <p:sldId id="395" r:id="rId19"/>
    <p:sldId id="328" r:id="rId20"/>
    <p:sldId id="361" r:id="rId21"/>
    <p:sldId id="384" r:id="rId22"/>
    <p:sldId id="391" r:id="rId23"/>
    <p:sldId id="397" r:id="rId24"/>
    <p:sldId id="407" r:id="rId25"/>
    <p:sldId id="408" r:id="rId26"/>
    <p:sldId id="399" r:id="rId27"/>
    <p:sldId id="274" r:id="rId28"/>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158" algn="l" rtl="0" fontAlgn="base">
      <a:spcBef>
        <a:spcPct val="0"/>
      </a:spcBef>
      <a:spcAft>
        <a:spcPct val="0"/>
      </a:spcAft>
      <a:defRPr kern="1200">
        <a:solidFill>
          <a:schemeClr val="tx1"/>
        </a:solidFill>
        <a:latin typeface="Arial" charset="0"/>
        <a:ea typeface="+mn-ea"/>
        <a:cs typeface="Arial" charset="0"/>
      </a:defRPr>
    </a:lvl2pPr>
    <a:lvl3pPr marL="914316" algn="l" rtl="0" fontAlgn="base">
      <a:spcBef>
        <a:spcPct val="0"/>
      </a:spcBef>
      <a:spcAft>
        <a:spcPct val="0"/>
      </a:spcAft>
      <a:defRPr kern="1200">
        <a:solidFill>
          <a:schemeClr val="tx1"/>
        </a:solidFill>
        <a:latin typeface="Arial" charset="0"/>
        <a:ea typeface="+mn-ea"/>
        <a:cs typeface="Arial" charset="0"/>
      </a:defRPr>
    </a:lvl3pPr>
    <a:lvl4pPr marL="1371475" algn="l" rtl="0" fontAlgn="base">
      <a:spcBef>
        <a:spcPct val="0"/>
      </a:spcBef>
      <a:spcAft>
        <a:spcPct val="0"/>
      </a:spcAft>
      <a:defRPr kern="1200">
        <a:solidFill>
          <a:schemeClr val="tx1"/>
        </a:solidFill>
        <a:latin typeface="Arial" charset="0"/>
        <a:ea typeface="+mn-ea"/>
        <a:cs typeface="Arial" charset="0"/>
      </a:defRPr>
    </a:lvl4pPr>
    <a:lvl5pPr marL="1828633" algn="l" rtl="0" fontAlgn="base">
      <a:spcBef>
        <a:spcPct val="0"/>
      </a:spcBef>
      <a:spcAft>
        <a:spcPct val="0"/>
      </a:spcAft>
      <a:defRPr kern="1200">
        <a:solidFill>
          <a:schemeClr val="tx1"/>
        </a:solidFill>
        <a:latin typeface="Arial" charset="0"/>
        <a:ea typeface="+mn-ea"/>
        <a:cs typeface="Arial" charset="0"/>
      </a:defRPr>
    </a:lvl5pPr>
    <a:lvl6pPr marL="2285791" algn="l" defTabSz="914316" rtl="0" eaLnBrk="1" latinLnBrk="0" hangingPunct="1">
      <a:defRPr kern="1200">
        <a:solidFill>
          <a:schemeClr val="tx1"/>
        </a:solidFill>
        <a:latin typeface="Arial" charset="0"/>
        <a:ea typeface="+mn-ea"/>
        <a:cs typeface="Arial" charset="0"/>
      </a:defRPr>
    </a:lvl6pPr>
    <a:lvl7pPr marL="2742949" algn="l" defTabSz="914316" rtl="0" eaLnBrk="1" latinLnBrk="0" hangingPunct="1">
      <a:defRPr kern="1200">
        <a:solidFill>
          <a:schemeClr val="tx1"/>
        </a:solidFill>
        <a:latin typeface="Arial" charset="0"/>
        <a:ea typeface="+mn-ea"/>
        <a:cs typeface="Arial" charset="0"/>
      </a:defRPr>
    </a:lvl7pPr>
    <a:lvl8pPr marL="3200108" algn="l" defTabSz="914316" rtl="0" eaLnBrk="1" latinLnBrk="0" hangingPunct="1">
      <a:defRPr kern="1200">
        <a:solidFill>
          <a:schemeClr val="tx1"/>
        </a:solidFill>
        <a:latin typeface="Arial" charset="0"/>
        <a:ea typeface="+mn-ea"/>
        <a:cs typeface="Arial" charset="0"/>
      </a:defRPr>
    </a:lvl8pPr>
    <a:lvl9pPr marL="3657266" algn="l" defTabSz="914316"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15" autoAdjust="0"/>
    <p:restoredTop sz="82258" autoAdjust="0"/>
  </p:normalViewPr>
  <p:slideViewPr>
    <p:cSldViewPr>
      <p:cViewPr>
        <p:scale>
          <a:sx n="75" d="100"/>
          <a:sy n="75" d="100"/>
        </p:scale>
        <p:origin x="-1818" y="-82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F97D69ED-16D8-41CD-9B9F-2305DAFE03EB}" type="datetimeFigureOut">
              <a:rPr lang="en-US"/>
              <a:pPr>
                <a:defRPr/>
              </a:pPr>
              <a:t>19-May-14</a:t>
            </a:fld>
            <a:endParaRPr lang="en-US"/>
          </a:p>
        </p:txBody>
      </p:sp>
      <p:sp>
        <p:nvSpPr>
          <p:cNvPr id="4" name="Slide Image Placeholder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09613" y="4862513"/>
            <a:ext cx="5680075" cy="460375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721850"/>
            <a:ext cx="3076575" cy="511175"/>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6661" tIns="48331" rIns="96661" bIns="48331" rtlCol="0" anchor="b"/>
          <a:lstStyle>
            <a:lvl1pPr algn="r" fontAlgn="auto">
              <a:spcBef>
                <a:spcPts val="0"/>
              </a:spcBef>
              <a:spcAft>
                <a:spcPts val="0"/>
              </a:spcAft>
              <a:defRPr sz="1300">
                <a:latin typeface="+mn-lt"/>
                <a:cs typeface="+mn-cs"/>
              </a:defRPr>
            </a:lvl1pPr>
          </a:lstStyle>
          <a:p>
            <a:pPr>
              <a:defRPr/>
            </a:pPr>
            <a:fld id="{7647886E-4F2E-4624-B0AC-159CBF0E05A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58" algn="l" rtl="0" eaLnBrk="0" fontAlgn="base" hangingPunct="0">
      <a:spcBef>
        <a:spcPct val="30000"/>
      </a:spcBef>
      <a:spcAft>
        <a:spcPct val="0"/>
      </a:spcAft>
      <a:defRPr sz="1200" kern="1200">
        <a:solidFill>
          <a:schemeClr val="tx1"/>
        </a:solidFill>
        <a:latin typeface="+mn-lt"/>
        <a:ea typeface="+mn-ea"/>
        <a:cs typeface="+mn-cs"/>
      </a:defRPr>
    </a:lvl2pPr>
    <a:lvl3pPr marL="914316" algn="l" rtl="0" eaLnBrk="0" fontAlgn="base" hangingPunct="0">
      <a:spcBef>
        <a:spcPct val="30000"/>
      </a:spcBef>
      <a:spcAft>
        <a:spcPct val="0"/>
      </a:spcAft>
      <a:defRPr sz="1200" kern="1200">
        <a:solidFill>
          <a:schemeClr val="tx1"/>
        </a:solidFill>
        <a:latin typeface="+mn-lt"/>
        <a:ea typeface="+mn-ea"/>
        <a:cs typeface="+mn-cs"/>
      </a:defRPr>
    </a:lvl3pPr>
    <a:lvl4pPr marL="1371475" algn="l" rtl="0" eaLnBrk="0" fontAlgn="base" hangingPunct="0">
      <a:spcBef>
        <a:spcPct val="30000"/>
      </a:spcBef>
      <a:spcAft>
        <a:spcPct val="0"/>
      </a:spcAft>
      <a:defRPr sz="1200" kern="1200">
        <a:solidFill>
          <a:schemeClr val="tx1"/>
        </a:solidFill>
        <a:latin typeface="+mn-lt"/>
        <a:ea typeface="+mn-ea"/>
        <a:cs typeface="+mn-cs"/>
      </a:defRPr>
    </a:lvl4pPr>
    <a:lvl5pPr marL="1828633" algn="l" rtl="0" eaLnBrk="0" fontAlgn="base" hangingPunct="0">
      <a:spcBef>
        <a:spcPct val="30000"/>
      </a:spcBef>
      <a:spcAft>
        <a:spcPct val="0"/>
      </a:spcAft>
      <a:defRPr sz="1200" kern="1200">
        <a:solidFill>
          <a:schemeClr val="tx1"/>
        </a:solidFill>
        <a:latin typeface="+mn-lt"/>
        <a:ea typeface="+mn-ea"/>
        <a:cs typeface="+mn-cs"/>
      </a:defRPr>
    </a:lvl5pPr>
    <a:lvl6pPr marL="2285791" algn="l" defTabSz="914316" rtl="0" eaLnBrk="1" latinLnBrk="0" hangingPunct="1">
      <a:defRPr sz="1200" kern="1200">
        <a:solidFill>
          <a:schemeClr val="tx1"/>
        </a:solidFill>
        <a:latin typeface="+mn-lt"/>
        <a:ea typeface="+mn-ea"/>
        <a:cs typeface="+mn-cs"/>
      </a:defRPr>
    </a:lvl6pPr>
    <a:lvl7pPr marL="2742949" algn="l" defTabSz="914316" rtl="0" eaLnBrk="1" latinLnBrk="0" hangingPunct="1">
      <a:defRPr sz="1200" kern="1200">
        <a:solidFill>
          <a:schemeClr val="tx1"/>
        </a:solidFill>
        <a:latin typeface="+mn-lt"/>
        <a:ea typeface="+mn-ea"/>
        <a:cs typeface="+mn-cs"/>
      </a:defRPr>
    </a:lvl7pPr>
    <a:lvl8pPr marL="3200108" algn="l" defTabSz="914316" rtl="0" eaLnBrk="1" latinLnBrk="0" hangingPunct="1">
      <a:defRPr sz="1200" kern="1200">
        <a:solidFill>
          <a:schemeClr val="tx1"/>
        </a:solidFill>
        <a:latin typeface="+mn-lt"/>
        <a:ea typeface="+mn-ea"/>
        <a:cs typeface="+mn-cs"/>
      </a:defRPr>
    </a:lvl8pPr>
    <a:lvl9pPr marL="3657266" algn="l" defTabSz="91431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040B21F-D5FB-4B6E-87B1-A0D2E0C8CAEC}" type="slidenum">
              <a:rPr lang="fr-FR" smtClean="0"/>
              <a:pPr/>
              <a:t>2</a:t>
            </a:fld>
            <a:endParaRPr lang="fr-FR" smtClean="0"/>
          </a:p>
        </p:txBody>
      </p:sp>
      <p:sp>
        <p:nvSpPr>
          <p:cNvPr id="28675" name="Rectangle 2"/>
          <p:cNvSpPr>
            <a:spLocks noGrp="1" noRot="1" noChangeAspect="1" noChangeArrowheads="1" noTextEdit="1"/>
          </p:cNvSpPr>
          <p:nvPr>
            <p:ph type="sldImg"/>
          </p:nvPr>
        </p:nvSpPr>
        <p:spPr>
          <a:xfrm>
            <a:off x="990600" y="766763"/>
            <a:ext cx="5119688" cy="3838575"/>
          </a:xfrm>
          <a:ln/>
        </p:spPr>
      </p:sp>
      <p:sp>
        <p:nvSpPr>
          <p:cNvPr id="28676"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moving to our protocol,</a:t>
            </a:r>
            <a:r>
              <a:rPr lang="en-US" baseline="0" dirty="0" smtClean="0"/>
              <a:t> we state some hypothesis about actors in the architecture.</a:t>
            </a:r>
          </a:p>
          <a:p>
            <a:r>
              <a:rPr lang="en-US" baseline="0" dirty="0" smtClean="0"/>
              <a:t>First, we assume that the </a:t>
            </a:r>
            <a:r>
              <a:rPr lang="en-US" baseline="0" dirty="0" err="1" smtClean="0"/>
              <a:t>querier</a:t>
            </a:r>
            <a:r>
              <a:rPr lang="en-US" baseline="0" dirty="0" smtClean="0"/>
              <a:t> shares the secret key with TDSs so that he can encrypt the query and decrypt the final result.</a:t>
            </a:r>
          </a:p>
          <a:p>
            <a:r>
              <a:rPr lang="en-US" baseline="0" dirty="0" err="1" smtClean="0"/>
              <a:t>Querier</a:t>
            </a:r>
            <a:r>
              <a:rPr lang="en-US" baseline="0" dirty="0" smtClean="0"/>
              <a:t> also conform to the AC rules in which he cannot get access to the raw data stored in TDSs. He can get only the final result.</a:t>
            </a:r>
          </a:p>
          <a:p>
            <a:r>
              <a:rPr lang="en-US" baseline="0" dirty="0" smtClean="0"/>
              <a:t>He can obtain only the authorized views of the dataset.</a:t>
            </a:r>
          </a:p>
          <a:p>
            <a:r>
              <a:rPr lang="en-US" baseline="0" dirty="0" smtClean="0"/>
              <a:t>About the SS, we assume that he possess the prior knowledge about the data distribution. With this knowledge, he can conduct the frequency-based attack by a number of ways. First, he can match the plaintext and </a:t>
            </a:r>
            <a:r>
              <a:rPr lang="en-US" baseline="0" dirty="0" err="1" smtClean="0"/>
              <a:t>ciphertext</a:t>
            </a:r>
            <a:r>
              <a:rPr lang="en-US" baseline="0" dirty="0" smtClean="0"/>
              <a:t> of the same frequency to know the plaintext value of the </a:t>
            </a:r>
            <a:r>
              <a:rPr lang="en-US" baseline="0" dirty="0" err="1" smtClean="0"/>
              <a:t>ciphertext</a:t>
            </a:r>
            <a:r>
              <a:rPr lang="en-US" baseline="0" dirty="0" smtClean="0"/>
              <a:t>. Second, he can look at the remarkable frequencies in the dataset  to infer some further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47886E-4F2E-4624-B0AC-159CBF0E05AF}"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propose</a:t>
            </a:r>
            <a:r>
              <a:rPr lang="en-US" baseline="0" dirty="0" smtClean="0"/>
              <a:t> a number of protocol and we classify them depending on which encryption is used, … </a:t>
            </a:r>
          </a:p>
          <a:p>
            <a:r>
              <a:rPr lang="en-US" baseline="0" dirty="0" smtClean="0"/>
              <a:t>Specifically, the </a:t>
            </a:r>
            <a:r>
              <a:rPr lang="en-US" baseline="0" dirty="0" err="1" smtClean="0"/>
              <a:t>S_Agg</a:t>
            </a:r>
            <a:r>
              <a:rPr lang="en-US" baseline="0" dirty="0" smtClean="0"/>
              <a:t> uses non-deterministic encryption to prevent the frequency-based attack</a:t>
            </a:r>
          </a:p>
          <a:p>
            <a:r>
              <a:rPr lang="en-US" baseline="0" dirty="0" smtClean="0"/>
              <a:t>In the noise-based, we use the deterministic encryption plus some noise to transform the original distribution. Depending on how many number of fake </a:t>
            </a:r>
            <a:r>
              <a:rPr lang="en-US" baseline="0" dirty="0" err="1" smtClean="0"/>
              <a:t>tuples</a:t>
            </a:r>
            <a:r>
              <a:rPr lang="en-US" baseline="0" dirty="0" smtClean="0"/>
              <a:t> we generate, we have 3 kinds of noise-based solutions</a:t>
            </a:r>
          </a:p>
          <a:p>
            <a:r>
              <a:rPr lang="en-US" baseline="0" dirty="0" smtClean="0"/>
              <a:t>We can also use the </a:t>
            </a:r>
            <a:r>
              <a:rPr lang="en-US" baseline="0" dirty="0" err="1" smtClean="0"/>
              <a:t>equi</a:t>
            </a:r>
            <a:r>
              <a:rPr lang="en-US" baseline="0" dirty="0" smtClean="0"/>
              <a:t>-depth histogram to transform the original distribution in the histogram-based solution</a:t>
            </a:r>
          </a:p>
          <a:p>
            <a:endParaRPr lang="en-US" dirty="0"/>
          </a:p>
        </p:txBody>
      </p:sp>
      <p:sp>
        <p:nvSpPr>
          <p:cNvPr id="4" name="Slide Number Placeholder 3"/>
          <p:cNvSpPr>
            <a:spLocks noGrp="1"/>
          </p:cNvSpPr>
          <p:nvPr>
            <p:ph type="sldNum" sz="quarter" idx="10"/>
          </p:nvPr>
        </p:nvSpPr>
        <p:spPr/>
        <p:txBody>
          <a:bodyPr/>
          <a:lstStyle/>
          <a:p>
            <a:pPr>
              <a:defRPr/>
            </a:pPr>
            <a:fld id="{7647886E-4F2E-4624-B0AC-159CBF0E05AF}"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990600" y="768350"/>
            <a:ext cx="5118100" cy="3838575"/>
          </a:xfrm>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To illustrate</a:t>
            </a:r>
            <a:r>
              <a:rPr lang="en-US" baseline="0" dirty="0" smtClean="0"/>
              <a:t> how the </a:t>
            </a:r>
            <a:r>
              <a:rPr lang="en-US" baseline="0" dirty="0" err="1" smtClean="0"/>
              <a:t>S_agg</a:t>
            </a:r>
            <a:r>
              <a:rPr lang="en-US" baseline="0" dirty="0" smtClean="0"/>
              <a:t> works, I give you an example of this protocol. </a:t>
            </a:r>
          </a:p>
          <a:p>
            <a:r>
              <a:rPr lang="en-US" baseline="0" dirty="0" smtClean="0"/>
              <a:t>For example, if the energy distribution company wants to find out how much energy a city consume, he can issue this query.</a:t>
            </a:r>
          </a:p>
          <a:p>
            <a:r>
              <a:rPr lang="en-US" baseline="0" dirty="0" smtClean="0"/>
              <a:t>In the first step, </a:t>
            </a:r>
            <a:r>
              <a:rPr lang="en-US" baseline="0" dirty="0" err="1" smtClean="0"/>
              <a:t>Querier</a:t>
            </a:r>
            <a:r>
              <a:rPr lang="en-US" baseline="0" dirty="0" smtClean="0"/>
              <a:t> sends…</a:t>
            </a:r>
          </a:p>
          <a:p>
            <a:endParaRPr lang="en-US" dirty="0" smtClean="0"/>
          </a:p>
        </p:txBody>
      </p:sp>
      <p:sp>
        <p:nvSpPr>
          <p:cNvPr id="4" name="Slide Number Placeholder 3"/>
          <p:cNvSpPr>
            <a:spLocks noGrp="1"/>
          </p:cNvSpPr>
          <p:nvPr>
            <p:ph type="sldNum" sz="quarter" idx="5"/>
          </p:nvPr>
        </p:nvSpPr>
        <p:spPr/>
        <p:txBody>
          <a:bodyPr/>
          <a:lstStyle/>
          <a:p>
            <a:pPr>
              <a:defRPr/>
            </a:pPr>
            <a:fld id="{E7DA5359-0051-423F-B82D-7601ACDFEF8F}"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see that the weakness of </a:t>
            </a:r>
            <a:r>
              <a:rPr lang="en-US" dirty="0" err="1" smtClean="0"/>
              <a:t>S_Agg</a:t>
            </a:r>
            <a:r>
              <a:rPr lang="en-US" dirty="0" smtClean="0"/>
              <a:t> is that if we use </a:t>
            </a:r>
            <a:r>
              <a:rPr lang="en-US" dirty="0" err="1" smtClean="0"/>
              <a:t>nDET_Enc</a:t>
            </a:r>
            <a:r>
              <a:rPr lang="en-US" dirty="0" smtClean="0"/>
              <a:t> on the grouping attribute, the SS cannot …, so the partial aggregation is very big. </a:t>
            </a:r>
          </a:p>
          <a:p>
            <a:r>
              <a:rPr lang="en-US" dirty="0" smtClean="0"/>
              <a:t>However, if we use </a:t>
            </a:r>
            <a:r>
              <a:rPr lang="en-US" dirty="0" err="1" smtClean="0"/>
              <a:t>Det_enc</a:t>
            </a:r>
            <a:r>
              <a:rPr lang="en-US" baseline="0" dirty="0" smtClean="0"/>
              <a:t> on grouping attribute, SS can conduct the frequency-based attack.</a:t>
            </a:r>
          </a:p>
          <a:p>
            <a:r>
              <a:rPr lang="en-US" baseline="0" dirty="0" smtClean="0"/>
              <a:t>So, in this Noise-based protocol, we add some noise to hide the original distribution of the grouping attribute.</a:t>
            </a:r>
          </a:p>
          <a:p>
            <a:r>
              <a:rPr lang="en-US" baseline="0" dirty="0" smtClean="0"/>
              <a:t>However, the problem is how many fake </a:t>
            </a:r>
            <a:r>
              <a:rPr lang="en-US" baseline="0" dirty="0" err="1" smtClean="0"/>
              <a:t>tuples</a:t>
            </a:r>
            <a:r>
              <a:rPr lang="en-US" baseline="0" dirty="0" smtClean="0"/>
              <a:t> we need to add to the true dataset. This depends on the disparity frequencies among grouping attributes. If this disparity is small, we have random noise with small fake data and vice versa. We can also control the noise using the domain cardinality of the grouping attribute.</a:t>
            </a:r>
          </a:p>
          <a:p>
            <a:r>
              <a:rPr lang="en-US" baseline="0" dirty="0" smtClean="0"/>
              <a:t>Compared with the </a:t>
            </a:r>
            <a:r>
              <a:rPr lang="en-US" baseline="0" dirty="0" err="1" smtClean="0"/>
              <a:t>S_Agg</a:t>
            </a:r>
            <a:r>
              <a:rPr lang="en-US" baseline="0" dirty="0" smtClean="0"/>
              <a:t>, in this solution, each TDS …</a:t>
            </a:r>
          </a:p>
          <a:p>
            <a:r>
              <a:rPr lang="en-US" baseline="0" dirty="0" smtClean="0"/>
              <a:t>That motivates us to propose the next solution that can overcome the weakness of these two solutions.</a:t>
            </a:r>
          </a:p>
          <a:p>
            <a:endParaRPr lang="en-US" dirty="0"/>
          </a:p>
        </p:txBody>
      </p:sp>
      <p:sp>
        <p:nvSpPr>
          <p:cNvPr id="4" name="Slide Number Placeholder 3"/>
          <p:cNvSpPr>
            <a:spLocks noGrp="1"/>
          </p:cNvSpPr>
          <p:nvPr>
            <p:ph type="sldNum" sz="quarter" idx="10"/>
          </p:nvPr>
        </p:nvSpPr>
        <p:spPr/>
        <p:txBody>
          <a:bodyPr/>
          <a:lstStyle/>
          <a:p>
            <a:pPr>
              <a:defRPr/>
            </a:pPr>
            <a:fld id="{7647886E-4F2E-4624-B0AC-159CBF0E05AF}"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solution,</a:t>
            </a:r>
            <a:r>
              <a:rPr lang="en-US" baseline="0" dirty="0" smtClean="0"/>
              <a:t> the distribution of the grouping attribute must be discovered &amp; deliver to all TDSs first.</a:t>
            </a:r>
          </a:p>
          <a:p>
            <a:r>
              <a:rPr lang="en-US" baseline="0" dirty="0" smtClean="0"/>
              <a:t>And then TDS allocates… After that each TDS sends to SS its </a:t>
            </a:r>
            <a:r>
              <a:rPr lang="en-US" baseline="0" dirty="0" err="1" smtClean="0"/>
              <a:t>tuples</a:t>
            </a:r>
            <a:r>
              <a:rPr lang="en-US" baseline="0" dirty="0" smtClean="0"/>
              <a:t> in the form … with h is the mapping function that map the grouping attribute to the bucket ID</a:t>
            </a:r>
          </a:p>
          <a:p>
            <a:r>
              <a:rPr lang="en-US" baseline="0" dirty="0" smtClean="0"/>
              <a:t>With this way, the original distribution of the grouping attribute is transformed to a nearly </a:t>
            </a:r>
            <a:r>
              <a:rPr lang="en-US" baseline="0" dirty="0" err="1" smtClean="0"/>
              <a:t>equi</a:t>
            </a:r>
            <a:r>
              <a:rPr lang="en-US" baseline="0" dirty="0" smtClean="0"/>
              <a:t>-depth histogram, preventing the frequency-based attack.</a:t>
            </a:r>
          </a:p>
          <a:p>
            <a:r>
              <a:rPr lang="en-US" baseline="0" dirty="0" smtClean="0"/>
              <a:t>The strength of this solution is that…</a:t>
            </a:r>
          </a:p>
          <a:p>
            <a:endParaRPr lang="en-US" dirty="0"/>
          </a:p>
        </p:txBody>
      </p:sp>
      <p:sp>
        <p:nvSpPr>
          <p:cNvPr id="4" name="Slide Number Placeholder 3"/>
          <p:cNvSpPr>
            <a:spLocks noGrp="1"/>
          </p:cNvSpPr>
          <p:nvPr>
            <p:ph type="sldNum" sz="quarter" idx="10"/>
          </p:nvPr>
        </p:nvSpPr>
        <p:spPr/>
        <p:txBody>
          <a:bodyPr/>
          <a:lstStyle/>
          <a:p>
            <a:pPr>
              <a:defRPr/>
            </a:pPr>
            <a:fld id="{7647886E-4F2E-4624-B0AC-159CBF0E05AF}"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compare the security</a:t>
            </a:r>
            <a:r>
              <a:rPr lang="en-US" baseline="0" dirty="0" smtClean="0"/>
              <a:t> among solutions, we measure how much information </a:t>
            </a:r>
            <a:r>
              <a:rPr lang="en-US" baseline="0" dirty="0" err="1" smtClean="0"/>
              <a:t>exposured</a:t>
            </a:r>
            <a:r>
              <a:rPr lang="en-US" baseline="0" dirty="0" smtClean="0"/>
              <a:t> to SS. </a:t>
            </a:r>
          </a:p>
          <a:p>
            <a:r>
              <a:rPr lang="en-US" baseline="0" dirty="0" smtClean="0"/>
              <a:t>Let’s consider a simple example. Suppose that we have plaintext table like this, it will be encrypted in different ways corresponding to our proposed protocols. </a:t>
            </a:r>
          </a:p>
          <a:p>
            <a:r>
              <a:rPr lang="en-US" baseline="0" dirty="0" smtClean="0"/>
              <a:t>If we encrypt this table using the deterministic encryption, the same plaintext will be encrypted to the same </a:t>
            </a:r>
            <a:r>
              <a:rPr lang="en-US" baseline="0" dirty="0" err="1" smtClean="0"/>
              <a:t>ciphertext</a:t>
            </a:r>
            <a:r>
              <a:rPr lang="en-US" baseline="0" dirty="0" smtClean="0"/>
              <a:t>, such as the 2 value of Alice in this case is encrypted to the same </a:t>
            </a:r>
            <a:r>
              <a:rPr lang="en-US" baseline="0" dirty="0" err="1" smtClean="0"/>
              <a:t>ciphertext</a:t>
            </a:r>
            <a:r>
              <a:rPr lang="en-US" baseline="0" dirty="0" smtClean="0"/>
              <a:t> alpha.</a:t>
            </a:r>
          </a:p>
          <a:p>
            <a:r>
              <a:rPr lang="en-US" baseline="0" dirty="0" smtClean="0"/>
              <a:t>However, if we use non-</a:t>
            </a:r>
            <a:r>
              <a:rPr lang="en-US" baseline="0" dirty="0" err="1" smtClean="0"/>
              <a:t>det</a:t>
            </a:r>
            <a:r>
              <a:rPr lang="en-US" baseline="0" dirty="0" smtClean="0"/>
              <a:t>, the same plaintext will be encrypted to different </a:t>
            </a:r>
            <a:r>
              <a:rPr lang="en-US" baseline="0" dirty="0" err="1" smtClean="0"/>
              <a:t>ciphertext</a:t>
            </a:r>
            <a:r>
              <a:rPr lang="en-US" baseline="0" dirty="0" smtClean="0"/>
              <a:t>.  </a:t>
            </a:r>
          </a:p>
          <a:p>
            <a:r>
              <a:rPr lang="en-US" baseline="0" dirty="0" smtClean="0"/>
              <a:t>If we use </a:t>
            </a:r>
            <a:r>
              <a:rPr lang="en-US" baseline="0" dirty="0" err="1" smtClean="0"/>
              <a:t>equi</a:t>
            </a:r>
            <a:r>
              <a:rPr lang="en-US" baseline="0" dirty="0" smtClean="0"/>
              <a:t>-depth histogram, the original distribution of the plaintext value will be transformed to a </a:t>
            </a:r>
            <a:r>
              <a:rPr lang="en-US" baseline="0" dirty="0" err="1" smtClean="0"/>
              <a:t>equi</a:t>
            </a:r>
            <a:r>
              <a:rPr lang="en-US" baseline="0" dirty="0" smtClean="0"/>
              <a:t>-depth histogram like this.</a:t>
            </a:r>
          </a:p>
          <a:p>
            <a:r>
              <a:rPr lang="en-US" baseline="0" dirty="0" smtClean="0"/>
              <a:t>Finally, if we use noise-based, some fake </a:t>
            </a:r>
            <a:r>
              <a:rPr lang="en-US" baseline="0" dirty="0" err="1" smtClean="0"/>
              <a:t>tuples</a:t>
            </a:r>
            <a:r>
              <a:rPr lang="en-US" baseline="0" dirty="0" smtClean="0"/>
              <a:t> will be injected to the table.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47886E-4F2E-4624-B0AC-159CBF0E05AF}"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measure</a:t>
            </a:r>
            <a:r>
              <a:rPr lang="en-US" baseline="0" dirty="0" smtClean="0"/>
              <a:t> the exposure, we use the concept of coefficient.</a:t>
            </a:r>
          </a:p>
          <a:p>
            <a:r>
              <a:rPr lang="en-US" baseline="0" dirty="0" smtClean="0"/>
              <a:t>Here we introduce the IC table which is the table of the inverse of the cardinality. The value in each cell of this table is the probability that an encrypted value can be correctly mapped to a plaintext value. For ex, if we use </a:t>
            </a:r>
            <a:r>
              <a:rPr lang="en-US" baseline="0" dirty="0" err="1" smtClean="0"/>
              <a:t>det</a:t>
            </a:r>
            <a:r>
              <a:rPr lang="en-US" baseline="0" dirty="0" smtClean="0"/>
              <a:t>-enc, the probability that attacker can guess the plaintext value of alpha corresponding to Alice is 1 because he know the distribution of the plaintext table and observes that the </a:t>
            </a:r>
            <a:r>
              <a:rPr lang="en-US" baseline="0" dirty="0" err="1" smtClean="0"/>
              <a:t>ciphertext</a:t>
            </a:r>
            <a:r>
              <a:rPr lang="en-US" baseline="0" dirty="0" smtClean="0"/>
              <a:t> alpha have highest frequency in the encrypted table. </a:t>
            </a:r>
          </a:p>
          <a:p>
            <a:r>
              <a:rPr lang="en-US" baseline="0" dirty="0" smtClean="0"/>
              <a:t>Generally,  if we call n is the number of </a:t>
            </a:r>
            <a:r>
              <a:rPr lang="en-US" baseline="0" dirty="0" err="1" smtClean="0"/>
              <a:t>tuples</a:t>
            </a:r>
            <a:r>
              <a:rPr lang="en-US" baseline="0" dirty="0" smtClean="0"/>
              <a:t>, k is the number of attributes of the table, </a:t>
            </a:r>
            <a:r>
              <a:rPr lang="en-US" baseline="0" dirty="0" err="1" smtClean="0"/>
              <a:t>ICi’j</a:t>
            </a:r>
            <a:r>
              <a:rPr lang="en-US" baseline="0" dirty="0" smtClean="0"/>
              <a:t> is the value in each cell of the IC table, then the coefficient of a table is calculated as the average value of the product of each row in the IC table. </a:t>
            </a:r>
          </a:p>
          <a:p>
            <a:r>
              <a:rPr lang="en-US" baseline="0" dirty="0" smtClean="0"/>
              <a:t>When we apply this formula to </a:t>
            </a:r>
            <a:r>
              <a:rPr lang="en-US" baseline="0" dirty="0" err="1" smtClean="0"/>
              <a:t>S_Agg</a:t>
            </a:r>
            <a:r>
              <a:rPr lang="en-US" baseline="0" dirty="0" smtClean="0"/>
              <a:t>, since it use non-</a:t>
            </a:r>
            <a:r>
              <a:rPr lang="en-US" baseline="0" dirty="0" err="1" smtClean="0"/>
              <a:t>det</a:t>
            </a:r>
            <a:r>
              <a:rPr lang="en-US" baseline="0" dirty="0" smtClean="0"/>
              <a:t>, the IC value in each cell is 1/</a:t>
            </a:r>
            <a:r>
              <a:rPr lang="en-US" baseline="0" dirty="0" err="1" smtClean="0"/>
              <a:t>Nj</a:t>
            </a:r>
            <a:r>
              <a:rPr lang="en-US" baseline="0" dirty="0" smtClean="0"/>
              <a:t>, so the coefficient of the </a:t>
            </a:r>
            <a:r>
              <a:rPr lang="en-US" baseline="0" dirty="0" err="1" smtClean="0"/>
              <a:t>S_Agg</a:t>
            </a:r>
            <a:r>
              <a:rPr lang="en-US" baseline="0" dirty="0" smtClean="0"/>
              <a:t> is calculated like this</a:t>
            </a:r>
          </a:p>
          <a:p>
            <a:r>
              <a:rPr lang="en-US" baseline="0" dirty="0" smtClean="0"/>
              <a:t>For the </a:t>
            </a:r>
            <a:r>
              <a:rPr lang="en-US" baseline="0" dirty="0" err="1" smtClean="0"/>
              <a:t>EDHist</a:t>
            </a:r>
            <a:r>
              <a:rPr lang="en-US" baseline="0" dirty="0" smtClean="0"/>
              <a:t>, since the encrypted table is mapped to an </a:t>
            </a:r>
            <a:r>
              <a:rPr lang="en-US" baseline="0" dirty="0" err="1" smtClean="0"/>
              <a:t>equi</a:t>
            </a:r>
            <a:r>
              <a:rPr lang="en-US" baseline="0" dirty="0" smtClean="0"/>
              <a:t>-depth histogram, it requires…</a:t>
            </a:r>
          </a:p>
          <a:p>
            <a:r>
              <a:rPr lang="en-US" baseline="0" dirty="0" smtClean="0"/>
              <a:t>In conclusion, </a:t>
            </a:r>
            <a:r>
              <a:rPr lang="en-US" baseline="0" dirty="0" err="1" smtClean="0"/>
              <a:t>S_Agg</a:t>
            </a:r>
            <a:r>
              <a:rPr lang="en-US" baseline="0" dirty="0" smtClean="0"/>
              <a:t> is the most secure solution since it has the least information exposure.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47886E-4F2E-4624-B0AC-159CBF0E05AF}"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8350"/>
            <a:ext cx="5118100" cy="3838575"/>
          </a:xfrm>
        </p:spPr>
      </p:sp>
      <p:sp>
        <p:nvSpPr>
          <p:cNvPr id="3" name="Notes Placeholder 2"/>
          <p:cNvSpPr>
            <a:spLocks noGrp="1"/>
          </p:cNvSpPr>
          <p:nvPr>
            <p:ph type="body" idx="1"/>
          </p:nvPr>
        </p:nvSpPr>
        <p:spPr/>
        <p:txBody>
          <a:bodyPr>
            <a:normAutofit/>
          </a:bodyPr>
          <a:lstStyle/>
          <a:p>
            <a:r>
              <a:rPr lang="en-US" dirty="0" smtClean="0"/>
              <a:t>To do the experiment, we perform</a:t>
            </a:r>
            <a:r>
              <a:rPr lang="en-US" baseline="0" dirty="0" smtClean="0"/>
              <a:t> the</a:t>
            </a:r>
            <a:r>
              <a:rPr lang="en-US" dirty="0" smtClean="0"/>
              <a:t> unit test on this development board.</a:t>
            </a:r>
            <a:r>
              <a:rPr lang="en-US" baseline="0" dirty="0" smtClean="0"/>
              <a:t> </a:t>
            </a:r>
          </a:p>
          <a:p>
            <a:r>
              <a:rPr lang="en-US" baseline="0" dirty="0" smtClean="0"/>
              <a:t>This board is equipped with a low-power CPU which clocked at 120 </a:t>
            </a:r>
            <a:r>
              <a:rPr lang="en-US" baseline="0" dirty="0" err="1" smtClean="0"/>
              <a:t>MHz.</a:t>
            </a:r>
            <a:r>
              <a:rPr lang="en-US" baseline="0" dirty="0" smtClean="0"/>
              <a:t>  It also has a crypto-co processor that can execute the </a:t>
            </a:r>
            <a:r>
              <a:rPr lang="en-US" baseline="0" dirty="0" err="1" smtClean="0"/>
              <a:t>cryptograpphic</a:t>
            </a:r>
            <a:r>
              <a:rPr lang="en-US" baseline="0" dirty="0" smtClean="0"/>
              <a:t> function like AES or SHA very efficiently. </a:t>
            </a:r>
          </a:p>
          <a:p>
            <a:r>
              <a:rPr lang="en-US" baseline="0" dirty="0" smtClean="0"/>
              <a:t>It has small RAM size and FLASH memory to store data.</a:t>
            </a:r>
          </a:p>
          <a:p>
            <a:r>
              <a:rPr lang="en-US" baseline="0" dirty="0" smtClean="0"/>
              <a:t>It can communicate with the external world through USB full speed.</a:t>
            </a:r>
          </a:p>
          <a:p>
            <a:r>
              <a:rPr lang="en-US" baseline="0" dirty="0" smtClean="0"/>
              <a:t>These hardware characteristic of this board represent a secure token provided by </a:t>
            </a:r>
            <a:r>
              <a:rPr lang="en-US" baseline="0" dirty="0" err="1" smtClean="0"/>
              <a:t>Gemalto</a:t>
            </a:r>
            <a:r>
              <a:rPr lang="en-US" baseline="0" dirty="0" smtClean="0"/>
              <a:t>, our industrial partner. </a:t>
            </a:r>
          </a:p>
          <a:p>
            <a:r>
              <a:rPr lang="en-US" baseline="0" dirty="0" smtClean="0"/>
              <a:t>We measure on this device the performance of the main operations that influence the global cost, including : transfer, encrypt/decrypt, and CPU time. The result shows that the transfer cost dominates the other cost due to the network latency. The CPU cost is higher than the cryptographic cost because the cryptographic operations are executed efficiently in hardware by the crypto-coprocessor. Encryption time is much smaller than the decryption time because we encrypt only the intermediate result.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47886E-4F2E-4624-B0AC-159CBF0E05AF}"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propose a number of metrics</a:t>
            </a:r>
            <a:r>
              <a:rPr lang="en-US" baseline="0" dirty="0" smtClean="0"/>
              <a:t> to evaluate the performance of our protocols and here is the summarize of it.</a:t>
            </a:r>
          </a:p>
          <a:p>
            <a:r>
              <a:rPr lang="en-US" baseline="0" dirty="0" smtClean="0"/>
              <a:t>The local resource consumption refers to the average time that each TDSs spend to compute the query. This metric reflects the feasibility of the protocol because the longer this time, the lower the probability that TDS stay connected during this time. </a:t>
            </a:r>
            <a:r>
              <a:rPr lang="en-US" baseline="0" dirty="0" err="1" smtClean="0"/>
              <a:t>S_Agg</a:t>
            </a:r>
            <a:r>
              <a:rPr lang="en-US" baseline="0" dirty="0" smtClean="0"/>
              <a:t> is at the worst extreme in this axis since the final aggregation must be done by a single TDS, while the </a:t>
            </a:r>
            <a:r>
              <a:rPr lang="en-US" baseline="0" dirty="0" err="1" smtClean="0"/>
              <a:t>ED_Hist</a:t>
            </a:r>
            <a:r>
              <a:rPr lang="en-US" baseline="0" dirty="0" smtClean="0"/>
              <a:t> occupy other extreme due to its capacity to share the load evenly among TDS. Noise-based are in between.</a:t>
            </a:r>
          </a:p>
          <a:p>
            <a:r>
              <a:rPr lang="en-US" baseline="0" dirty="0" smtClean="0"/>
              <a:t>This order is reversed in the Global resource consumption which refer to the total size of data that TDSs and SS has to process. This is because the number of TDS used in </a:t>
            </a:r>
            <a:r>
              <a:rPr lang="en-US" baseline="0" dirty="0" err="1" smtClean="0"/>
              <a:t>S_Agg</a:t>
            </a:r>
            <a:r>
              <a:rPr lang="en-US" baseline="0" dirty="0" smtClean="0"/>
              <a:t> is much smaller than that of </a:t>
            </a:r>
            <a:r>
              <a:rPr lang="en-US" baseline="0" dirty="0" err="1" smtClean="0"/>
              <a:t>EDHist</a:t>
            </a:r>
            <a:r>
              <a:rPr lang="en-US" baseline="0" dirty="0" smtClean="0"/>
              <a:t>. </a:t>
            </a:r>
          </a:p>
          <a:p>
            <a:r>
              <a:rPr lang="en-US" baseline="0" dirty="0" smtClean="0"/>
              <a:t>Regarding the Responsiveness axis which refer to the Query response time, the relative order of </a:t>
            </a:r>
            <a:r>
              <a:rPr lang="en-US" baseline="0" dirty="0" err="1" smtClean="0"/>
              <a:t>S_Agg</a:t>
            </a:r>
            <a:r>
              <a:rPr lang="en-US" baseline="0" dirty="0" smtClean="0"/>
              <a:t> and </a:t>
            </a:r>
            <a:r>
              <a:rPr lang="en-US" baseline="0" dirty="0" err="1" smtClean="0"/>
              <a:t>EDHist</a:t>
            </a:r>
            <a:r>
              <a:rPr lang="en-US" baseline="0" dirty="0" smtClean="0"/>
              <a:t> is different depending on the value of G which is the number of group in the GROUP By clause of the query. If G is big, </a:t>
            </a:r>
            <a:r>
              <a:rPr lang="en-US" baseline="0" dirty="0" err="1" smtClean="0"/>
              <a:t>ED_Hist</a:t>
            </a:r>
            <a:r>
              <a:rPr lang="en-US" baseline="0" dirty="0" smtClean="0"/>
              <a:t> response much faster than </a:t>
            </a:r>
            <a:r>
              <a:rPr lang="en-US" baseline="0" dirty="0" err="1" smtClean="0"/>
              <a:t>S_Agg</a:t>
            </a:r>
            <a:r>
              <a:rPr lang="en-US" baseline="0" dirty="0" smtClean="0"/>
              <a:t> and vice verse.</a:t>
            </a:r>
          </a:p>
          <a:p>
            <a:r>
              <a:rPr lang="en-US" baseline="0" dirty="0" smtClean="0"/>
              <a:t>The information exposure mentioned above reflects the confidentiality of our protocols. Clearly, </a:t>
            </a:r>
            <a:r>
              <a:rPr lang="en-US" baseline="0" dirty="0" err="1" smtClean="0"/>
              <a:t>S_Agg</a:t>
            </a:r>
            <a:r>
              <a:rPr lang="en-US" baseline="0" dirty="0" smtClean="0"/>
              <a:t> is the most secure protocol.</a:t>
            </a:r>
          </a:p>
          <a:p>
            <a:r>
              <a:rPr lang="en-US" baseline="0" dirty="0" smtClean="0"/>
              <a:t>Finally, the elasticity refer to the performance improvement when the computing resource varies. You can see that the </a:t>
            </a:r>
            <a:r>
              <a:rPr lang="en-US" baseline="0" dirty="0" err="1" smtClean="0"/>
              <a:t>S_Agg</a:t>
            </a:r>
            <a:r>
              <a:rPr lang="en-US" baseline="0" dirty="0" smtClean="0"/>
              <a:t> does not improve too much when the computing resource improves since it does not use too many TDS  for the computation. So it has the lowest elasticity. The other protocols are much better.</a:t>
            </a:r>
          </a:p>
          <a:p>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647886E-4F2E-4624-B0AC-159CBF0E05AF}"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see that, from this figure, </a:t>
            </a:r>
            <a:r>
              <a:rPr lang="en-US" dirty="0" err="1" smtClean="0"/>
              <a:t>S_Agg</a:t>
            </a:r>
            <a:r>
              <a:rPr lang="en-US" dirty="0" smtClean="0"/>
              <a:t> and </a:t>
            </a:r>
            <a:r>
              <a:rPr lang="en-US" dirty="0" err="1" smtClean="0"/>
              <a:t>EDHist</a:t>
            </a:r>
            <a:r>
              <a:rPr lang="en-US" dirty="0" smtClean="0"/>
              <a:t> are the two best protocols</a:t>
            </a:r>
            <a:r>
              <a:rPr lang="en-US" baseline="0" dirty="0" smtClean="0"/>
              <a:t> in most of the important metrics. So, the question is which one should we choose?</a:t>
            </a:r>
          </a:p>
          <a:p>
            <a:r>
              <a:rPr lang="en-US" baseline="0" dirty="0" smtClean="0"/>
              <a:t>The answer depends on the scenario we are considering. </a:t>
            </a:r>
          </a:p>
          <a:p>
            <a:r>
              <a:rPr lang="en-US" baseline="0" dirty="0" smtClean="0"/>
              <a:t>For ex, if we are considering a context where each individual manage their medical folder embedded in a smart token that is seldom connected , and they want to save the computing resource for their own tasks like updating the data, rather than take part in the global computation, then the </a:t>
            </a:r>
            <a:r>
              <a:rPr lang="en-US" baseline="0" dirty="0" err="1" smtClean="0"/>
              <a:t>EDHist</a:t>
            </a:r>
            <a:r>
              <a:rPr lang="en-US" baseline="0" dirty="0" smtClean="0"/>
              <a:t> is the best choice for this scenario.</a:t>
            </a:r>
          </a:p>
          <a:p>
            <a:r>
              <a:rPr lang="en-US" dirty="0" smtClean="0"/>
              <a:t>However, if we consider another scenario</a:t>
            </a:r>
            <a:r>
              <a:rPr lang="en-US" baseline="0" dirty="0" smtClean="0"/>
              <a:t> of a smart meter where they are almost idle and connect all the time, then </a:t>
            </a:r>
            <a:r>
              <a:rPr lang="en-US" baseline="0" dirty="0" err="1" smtClean="0"/>
              <a:t>S_Agg</a:t>
            </a:r>
            <a:r>
              <a:rPr lang="en-US" baseline="0" dirty="0" smtClean="0"/>
              <a:t> </a:t>
            </a:r>
            <a:r>
              <a:rPr lang="en-US" dirty="0" smtClean="0"/>
              <a:t>is the most suitable solution for this context.</a:t>
            </a:r>
            <a:endParaRPr lang="en-US" dirty="0"/>
          </a:p>
        </p:txBody>
      </p:sp>
      <p:sp>
        <p:nvSpPr>
          <p:cNvPr id="4" name="Slide Number Placeholder 3"/>
          <p:cNvSpPr>
            <a:spLocks noGrp="1"/>
          </p:cNvSpPr>
          <p:nvPr>
            <p:ph type="sldNum" sz="quarter" idx="10"/>
          </p:nvPr>
        </p:nvSpPr>
        <p:spPr/>
        <p:txBody>
          <a:bodyPr/>
          <a:lstStyle/>
          <a:p>
            <a:pPr>
              <a:defRPr/>
            </a:pPr>
            <a:fld id="{7647886E-4F2E-4624-B0AC-159CBF0E05AF}"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7454CEE-5086-49CD-953C-7EC9450AA1FB}" type="slidenum">
              <a:rPr lang="fr-FR" smtClean="0"/>
              <a:pPr/>
              <a:t>3</a:t>
            </a:fld>
            <a:endParaRPr lang="fr-FR" smtClean="0"/>
          </a:p>
        </p:txBody>
      </p:sp>
      <p:sp>
        <p:nvSpPr>
          <p:cNvPr id="30723" name="Rectangle 2"/>
          <p:cNvSpPr>
            <a:spLocks noGrp="1" noRot="1" noChangeAspect="1" noChangeArrowheads="1" noTextEdit="1"/>
          </p:cNvSpPr>
          <p:nvPr>
            <p:ph type="sldImg"/>
          </p:nvPr>
        </p:nvSpPr>
        <p:spPr>
          <a:xfrm>
            <a:off x="904875" y="658813"/>
            <a:ext cx="5291138" cy="3968750"/>
          </a:xfrm>
          <a:ln/>
        </p:spPr>
      </p:sp>
      <p:sp>
        <p:nvSpPr>
          <p:cNvPr id="30724" name="Rectangle 3"/>
          <p:cNvSpPr>
            <a:spLocks noGrp="1" noChangeArrowheads="1"/>
          </p:cNvSpPr>
          <p:nvPr>
            <p:ph type="body" idx="1"/>
          </p:nvPr>
        </p:nvSpPr>
        <p:spPr>
          <a:noFill/>
          <a:ln/>
        </p:spPr>
        <p:txBody>
          <a:bodyPr/>
          <a:lstStyle/>
          <a:p>
            <a:pPr eaLnBrk="1" hangingPunct="1"/>
            <a:endParaRPr lang="fr-FR" dirty="0" smtClean="0">
              <a:latin typeface="Arial" pitchFamily="34" charset="0"/>
              <a:ea typeface="ＭＳ Ｐゴシック" pitchFamily="34" charset="-128"/>
              <a:cs typeface="ＭＳ Ｐゴシック" pitchFamily="34" charset="-128"/>
            </a:endParaRPr>
          </a:p>
        </p:txBody>
      </p:sp>
      <p:sp>
        <p:nvSpPr>
          <p:cNvPr id="30725" name="Rectangle 4"/>
          <p:cNvSpPr>
            <a:spLocks noChangeArrowheads="1"/>
          </p:cNvSpPr>
          <p:nvPr/>
        </p:nvSpPr>
        <p:spPr bwMode="auto">
          <a:xfrm>
            <a:off x="1169452" y="5103575"/>
            <a:ext cx="5207475" cy="4604660"/>
          </a:xfrm>
          <a:prstGeom prst="rect">
            <a:avLst/>
          </a:prstGeom>
          <a:noFill/>
          <a:ln w="9525">
            <a:noFill/>
            <a:miter lim="800000"/>
            <a:headEnd/>
            <a:tailEnd/>
          </a:ln>
        </p:spPr>
        <p:txBody>
          <a:bodyPr lIns="99048" tIns="49524" rIns="99048" bIns="49524"/>
          <a:lstStyle/>
          <a:p>
            <a:pPr defTabSz="990600">
              <a:spcBef>
                <a:spcPct val="30000"/>
              </a:spcBef>
            </a:pPr>
            <a:r>
              <a:rPr lang="en-US" sz="1300"/>
              <a:t>Vient dans section 2.1 et 2.2 de la fiche de synthèse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990600" y="768350"/>
            <a:ext cx="5118100" cy="3838575"/>
          </a:xfrm>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FDCEA4B6-C48D-417F-90BC-0299C5932676}" type="slidenum">
              <a:rPr lang="en-US" smtClean="0"/>
              <a:pPr>
                <a:defRPr/>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0FB70E5-C5B9-4967-9166-A13C2BA23D24}" type="slidenum">
              <a:rPr lang="fr-FR" smtClean="0">
                <a:solidFill>
                  <a:srgbClr val="000000"/>
                </a:solidFill>
              </a:rPr>
              <a:pPr/>
              <a:t>4</a:t>
            </a:fld>
            <a:endParaRPr lang="fr-FR" smtClean="0">
              <a:solidFill>
                <a:srgbClr val="000000"/>
              </a:solidFill>
            </a:endParaRPr>
          </a:p>
        </p:txBody>
      </p:sp>
      <p:sp>
        <p:nvSpPr>
          <p:cNvPr id="29699" name="Rectangle 2"/>
          <p:cNvSpPr>
            <a:spLocks noGrp="1" noRot="1" noChangeAspect="1" noChangeArrowheads="1" noTextEdit="1"/>
          </p:cNvSpPr>
          <p:nvPr>
            <p:ph type="sldImg"/>
          </p:nvPr>
        </p:nvSpPr>
        <p:spPr>
          <a:xfrm>
            <a:off x="1168400" y="776288"/>
            <a:ext cx="4768850" cy="3576637"/>
          </a:xfrm>
          <a:ln/>
        </p:spPr>
      </p:sp>
      <p:sp>
        <p:nvSpPr>
          <p:cNvPr id="29700"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fr-FR" dirty="0" smtClean="0">
              <a:latin typeface="Arial" pitchFamily="34" charset="0"/>
              <a:ea typeface="ＭＳ Ｐゴシック" pitchFamily="34" charset="-128"/>
              <a:cs typeface="ＭＳ Ｐゴシック"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My presentation today</a:t>
            </a:r>
            <a:r>
              <a:rPr lang="en-US" baseline="0" dirty="0" smtClean="0"/>
              <a:t> introduces the way </a:t>
            </a:r>
            <a:r>
              <a:rPr lang="en-US" dirty="0" smtClean="0"/>
              <a:t>to execute the distributed query over the secure hardware. </a:t>
            </a:r>
          </a:p>
          <a:p>
            <a:endParaRPr lang="en-US" dirty="0"/>
          </a:p>
        </p:txBody>
      </p:sp>
      <p:sp>
        <p:nvSpPr>
          <p:cNvPr id="4" name="Slide Number Placeholder 3"/>
          <p:cNvSpPr>
            <a:spLocks noGrp="1"/>
          </p:cNvSpPr>
          <p:nvPr>
            <p:ph type="sldNum" sz="quarter" idx="10"/>
          </p:nvPr>
        </p:nvSpPr>
        <p:spPr/>
        <p:txBody>
          <a:bodyPr/>
          <a:lstStyle/>
          <a:p>
            <a:pPr>
              <a:defRPr/>
            </a:pPr>
            <a:fld id="{7647886E-4F2E-4624-B0AC-159CBF0E05AF}"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8350"/>
            <a:ext cx="5118100" cy="3838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47886E-4F2E-4624-B0AC-159CBF0E05AF}"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8350"/>
            <a:ext cx="5118100" cy="3838575"/>
          </a:xfrm>
        </p:spPr>
      </p:sp>
      <p:sp>
        <p:nvSpPr>
          <p:cNvPr id="3" name="Notes Placeholder 2"/>
          <p:cNvSpPr>
            <a:spLocks noGrp="1"/>
          </p:cNvSpPr>
          <p:nvPr>
            <p:ph type="body" idx="1"/>
          </p:nvPr>
        </p:nvSpPr>
        <p:spPr/>
        <p:txBody>
          <a:bodyPr>
            <a:normAutofit/>
          </a:bodyPr>
          <a:lstStyle/>
          <a:p>
            <a:r>
              <a:rPr lang="en-US" baseline="0" dirty="0" smtClean="0"/>
              <a:t>As you can see, in our daily life, we have a lot of secure devices and they can be at many form such as: GPS tracker installed in a car to store locations or trajectory of the car, or the Smart Meter installed in each house to keep a record about electricity usage, or other device such as the Smart USB token to keep medical records of a person, etc.</a:t>
            </a:r>
          </a:p>
          <a:p>
            <a:r>
              <a:rPr lang="en-US" baseline="0" dirty="0" smtClean="0"/>
              <a:t>But the question is where these data are stored? </a:t>
            </a:r>
            <a:r>
              <a:rPr lang="en-US" sz="1200" dirty="0" smtClean="0"/>
              <a:t>all of them end</a:t>
            </a:r>
            <a:r>
              <a:rPr lang="en-US" sz="1200" baseline="0" dirty="0" smtClean="0"/>
              <a:t> up in the central server.</a:t>
            </a:r>
          </a:p>
          <a:p>
            <a:r>
              <a:rPr lang="en-US" sz="1200" baseline="0" dirty="0" smtClean="0"/>
              <a:t>Even the data is produced by secure hardware in distributed way, but we still centralize these data in a central server. Is it a problem?</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647886E-4F2E-4624-B0AC-159CBF0E05AF}"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8350"/>
            <a:ext cx="5118100" cy="3838575"/>
          </a:xfrm>
        </p:spPr>
      </p:sp>
      <p:sp>
        <p:nvSpPr>
          <p:cNvPr id="3" name="Notes Placeholder 2"/>
          <p:cNvSpPr>
            <a:spLocks noGrp="1"/>
          </p:cNvSpPr>
          <p:nvPr>
            <p:ph type="body" idx="1"/>
          </p:nvPr>
        </p:nvSpPr>
        <p:spPr/>
        <p:txBody>
          <a:bodyPr>
            <a:normAutofit/>
          </a:bodyPr>
          <a:lstStyle/>
          <a:p>
            <a:r>
              <a:rPr lang="en-US" sz="1300" dirty="0" smtClean="0"/>
              <a:t>The main motivation of this work is to get rid of the necessity of having a trusted central server.</a:t>
            </a:r>
            <a:endParaRPr lang="en-US" dirty="0"/>
          </a:p>
        </p:txBody>
      </p:sp>
      <p:sp>
        <p:nvSpPr>
          <p:cNvPr id="4" name="Slide Number Placeholder 3"/>
          <p:cNvSpPr>
            <a:spLocks noGrp="1"/>
          </p:cNvSpPr>
          <p:nvPr>
            <p:ph type="sldNum" sz="quarter" idx="10"/>
          </p:nvPr>
        </p:nvSpPr>
        <p:spPr/>
        <p:txBody>
          <a:bodyPr/>
          <a:lstStyle/>
          <a:p>
            <a:fld id="{1FF2845E-D68F-4741-BBC6-3B8794751EDB}"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8350"/>
            <a:ext cx="5118100" cy="3838575"/>
          </a:xfrm>
        </p:spPr>
      </p:sp>
      <p:sp>
        <p:nvSpPr>
          <p:cNvPr id="3" name="Notes Placeholder 2"/>
          <p:cNvSpPr>
            <a:spLocks noGrp="1"/>
          </p:cNvSpPr>
          <p:nvPr>
            <p:ph type="body" idx="1"/>
          </p:nvPr>
        </p:nvSpPr>
        <p:spPr/>
        <p:txBody>
          <a:bodyPr>
            <a:normAutofit/>
          </a:bodyPr>
          <a:lstStyle/>
          <a:p>
            <a:r>
              <a:rPr lang="en-US" baseline="0" dirty="0" smtClean="0"/>
              <a:t>The central element of this architecture is the secure device. </a:t>
            </a:r>
          </a:p>
          <a:p>
            <a:r>
              <a:rPr lang="en-US" baseline="0" dirty="0" smtClean="0"/>
              <a:t>Although there are various forms of secure devices, they have 2 components in common: the Trusted Execution Environment and the mass storage area. </a:t>
            </a:r>
          </a:p>
          <a:p>
            <a:r>
              <a:rPr lang="en-US" baseline="0" dirty="0" smtClean="0"/>
              <a:t>Here we show these two components of a Trusted Data Server in more detail. The TEE can be provided by a tamper resistant micro-controller, and the TDS code in this environment cannot be tampered. So, all the computation happened in this area is considered to be safe. </a:t>
            </a:r>
          </a:p>
          <a:p>
            <a:r>
              <a:rPr lang="en-US" baseline="0" dirty="0" smtClean="0"/>
              <a:t>The mass storage area can be provided by a FLASH memory. All the content in this storage is also protected by the encryption. </a:t>
            </a:r>
          </a:p>
          <a:p>
            <a:r>
              <a:rPr lang="en-US" baseline="0" dirty="0" smtClean="0"/>
              <a:t>Because of these secure components, a secure device exhibits high security. But with its small size of memory and low-power CPU, its computing resource is limited. Finally, since these secure devices are controlled by their owners, they has low availability because they can be connected or disconnected at anytime. </a:t>
            </a:r>
          </a:p>
          <a:p>
            <a:r>
              <a:rPr lang="en-US" baseline="0" dirty="0" smtClean="0"/>
              <a:t>So, with this property, an external infrastructure, called SSI, is required to manage the communication between these secure devices and to run the distributed protocol. </a:t>
            </a:r>
          </a:p>
          <a:p>
            <a:r>
              <a:rPr lang="en-US" baseline="0" dirty="0" smtClean="0"/>
              <a:t>The SS is implemented on regular Cloud server , so it has the same low level of trust.</a:t>
            </a:r>
          </a:p>
          <a:p>
            <a:r>
              <a:rPr lang="en-US" baseline="0" dirty="0" smtClean="0"/>
              <a:t>As you see, this architecture is composed by a very large number of low-power, weakly connected, but highly secure TDSs and a powerful, highly available but </a:t>
            </a:r>
            <a:r>
              <a:rPr lang="en-US" baseline="0" dirty="0" err="1" smtClean="0"/>
              <a:t>untrusted</a:t>
            </a:r>
            <a:r>
              <a:rPr lang="en-US" baseline="0" dirty="0" smtClean="0"/>
              <a:t> SS. We call it the asymmetric architecture.</a:t>
            </a:r>
          </a:p>
          <a:p>
            <a:r>
              <a:rPr lang="en-US" baseline="0" dirty="0" smtClean="0"/>
              <a:t>With this architecture, we allow the </a:t>
            </a:r>
            <a:r>
              <a:rPr lang="en-US" baseline="0" dirty="0" err="1" smtClean="0"/>
              <a:t>Querier</a:t>
            </a:r>
            <a:r>
              <a:rPr lang="en-US" baseline="0" dirty="0" smtClean="0"/>
              <a:t> to query this decentralized database where data is stored distributed in Trusted Data Server like this.</a:t>
            </a:r>
          </a:p>
          <a:p>
            <a:r>
              <a:rPr lang="en-US" baseline="0" dirty="0" smtClean="0"/>
              <a:t> Our objective is to implement a querying protocol that conform to traditional AC model where only the authorized </a:t>
            </a:r>
            <a:r>
              <a:rPr lang="en-US" baseline="0" dirty="0" err="1" smtClean="0"/>
              <a:t>Querier</a:t>
            </a:r>
            <a:r>
              <a:rPr lang="en-US" baseline="0" dirty="0" smtClean="0"/>
              <a:t> can gain access to the final aggregation result (but not raw data) and the unauthorized one is not allowed. Also, the data and intermediate result stored in SS must be encrypted to protect the user’s privacy.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47886E-4F2E-4624-B0AC-159CBF0E05AF}"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is </a:t>
            </a:r>
            <a:r>
              <a:rPr lang="en-US" dirty="0" smtClean="0"/>
              <a:t>an overview of our solutions.</a:t>
            </a:r>
          </a:p>
          <a:p>
            <a:r>
              <a:rPr lang="en-US" dirty="0" smtClean="0"/>
              <a:t>In the first step,</a:t>
            </a:r>
            <a:r>
              <a:rPr lang="en-US" baseline="0" dirty="0" smtClean="0"/>
              <a:t> </a:t>
            </a:r>
            <a:r>
              <a:rPr lang="en-US" baseline="0" dirty="0" err="1" smtClean="0"/>
              <a:t>Querier</a:t>
            </a:r>
            <a:r>
              <a:rPr lang="en-US" baseline="0" dirty="0" smtClean="0"/>
              <a:t> posts his query to SS. This SQL query is similar to the traditional SQL query, except the SIZE clause that we borrow from the definition of windows in the </a:t>
            </a:r>
            <a:r>
              <a:rPr lang="en-US" baseline="0" dirty="0" err="1" smtClean="0"/>
              <a:t>StreamSQL</a:t>
            </a:r>
            <a:r>
              <a:rPr lang="en-US" baseline="0" dirty="0" smtClean="0"/>
              <a:t>. This clause is used to indicate the maximum number of </a:t>
            </a:r>
            <a:r>
              <a:rPr lang="en-US" baseline="0" dirty="0" err="1" smtClean="0"/>
              <a:t>tuples</a:t>
            </a:r>
            <a:r>
              <a:rPr lang="en-US" baseline="0" dirty="0" smtClean="0"/>
              <a:t> to be collected or collection duration. </a:t>
            </a:r>
          </a:p>
          <a:p>
            <a:r>
              <a:rPr lang="en-US" baseline="0" dirty="0" smtClean="0"/>
              <a:t>When TDS connect, it will download this query. Then in the collection phase, these TDS  send encrypted data to SS. Then a number of communication between TDSs and SS takes place to produce the final aggregation result of this query. Finally, this result is sent to </a:t>
            </a:r>
            <a:r>
              <a:rPr lang="en-US" baseline="0" dirty="0" err="1" smtClean="0"/>
              <a:t>Querier</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47886E-4F2E-4624-B0AC-159CBF0E05AF}"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6" rIns="91432" bIns="45716" anchor="ctr"/>
          <a:lstStyle/>
          <a:p>
            <a:pPr algn="ctr">
              <a:defRPr/>
            </a:pPr>
            <a:endParaRPr lang="en-US"/>
          </a:p>
        </p:txBody>
      </p:sp>
      <p:sp>
        <p:nvSpPr>
          <p:cNvPr id="5" name="Rectangle 4"/>
          <p:cNvSpPr/>
          <p:nvPr/>
        </p:nvSpPr>
        <p:spPr bwMode="auto">
          <a:xfrm>
            <a:off x="276226"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6" rIns="91432" bIns="45716"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6" rIns="91432" bIns="45716" anchor="ctr"/>
          <a:lstStyle/>
          <a:p>
            <a:pPr algn="ctr">
              <a:defRPr/>
            </a:pPr>
            <a:endParaRPr lang="en-US"/>
          </a:p>
        </p:txBody>
      </p:sp>
      <p:sp>
        <p:nvSpPr>
          <p:cNvPr id="7" name="Rectangle 6"/>
          <p:cNvSpPr/>
          <p:nvPr/>
        </p:nvSpPr>
        <p:spPr bwMode="auto">
          <a:xfrm>
            <a:off x="1141414"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6" rIns="91432" bIns="45716"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lIns="91432" tIns="45716" rIns="91432" bIns="45716"/>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lIns="91432" tIns="45716" rIns="91432" bIns="45716"/>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lIns="91432" tIns="45716" rIns="91432" bIns="45716"/>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lIns="91432" tIns="45716" rIns="91432" bIns="45716"/>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lIns="91432" tIns="45716" rIns="91432" bIns="45716"/>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lIns="91432" tIns="45716" rIns="91432" bIns="45716"/>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6" rIns="91432" bIns="45716"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6" rIns="91432" bIns="45716" anchor="ctr"/>
          <a:lstStyle/>
          <a:p>
            <a:pPr algn="ctr">
              <a:defRPr/>
            </a:pPr>
            <a:endParaRPr lang="en-US" dirty="0"/>
          </a:p>
        </p:txBody>
      </p:sp>
      <p:sp>
        <p:nvSpPr>
          <p:cNvPr id="18" name="Oval 17"/>
          <p:cNvSpPr/>
          <p:nvPr/>
        </p:nvSpPr>
        <p:spPr bwMode="auto">
          <a:xfrm>
            <a:off x="1309688" y="4867276"/>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6" rIns="91432" bIns="45716"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6" rIns="91432" bIns="45716"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6" rIns="91432" bIns="45716"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6" rIns="91432" bIns="45716" anchor="ctr"/>
          <a:lstStyle/>
          <a:p>
            <a:pPr algn="ctr">
              <a:defRPr/>
            </a:pPr>
            <a:endParaRPr lang="en-US" dirty="0"/>
          </a:p>
        </p:txBody>
      </p:sp>
      <p:sp>
        <p:nvSpPr>
          <p:cNvPr id="8" name="Title 7"/>
          <p:cNvSpPr>
            <a:spLocks noGrp="1"/>
          </p:cNvSpPr>
          <p:nvPr>
            <p:ph type="ctrTitle"/>
          </p:nvPr>
        </p:nvSpPr>
        <p:spPr>
          <a:xfrm>
            <a:off x="2286001"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1" y="5003322"/>
            <a:ext cx="6172200" cy="1371600"/>
          </a:xfrm>
        </p:spPr>
        <p:txBody>
          <a:bodyPr/>
          <a:lstStyle>
            <a:lvl1pPr marL="0" indent="0" algn="l">
              <a:buNone/>
              <a:defRPr sz="1800" b="1">
                <a:solidFill>
                  <a:schemeClr val="tx2"/>
                </a:solidFill>
              </a:defRPr>
            </a:lvl1pPr>
            <a:lvl2pPr marL="457158" indent="0" algn="ctr">
              <a:buNone/>
            </a:lvl2pPr>
            <a:lvl3pPr marL="914316" indent="0" algn="ctr">
              <a:buNone/>
            </a:lvl3pPr>
            <a:lvl4pPr marL="1371475" indent="0" algn="ctr">
              <a:buNone/>
            </a:lvl4pPr>
            <a:lvl5pPr marL="1828633" indent="0" algn="ctr">
              <a:buNone/>
            </a:lvl5pPr>
            <a:lvl6pPr marL="2285791" indent="0" algn="ctr">
              <a:buNone/>
            </a:lvl6pPr>
            <a:lvl7pPr marL="2742949" indent="0" algn="ctr">
              <a:buNone/>
            </a:lvl7pPr>
            <a:lvl8pPr marL="3200108" indent="0" algn="ctr">
              <a:buNone/>
            </a:lvl8pPr>
            <a:lvl9pPr marL="3657266"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8234223A-9618-410F-ABCA-9DBC3C3BEFBE}" type="datetime1">
              <a:rPr lang="en-US"/>
              <a:pPr>
                <a:defRPr/>
              </a:pPr>
              <a:t>19-May-14</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r>
              <a:rPr lang="en-US"/>
              <a:t>Dr. Dang Tran Khanh, Faculty of CSE, HCMUT (khanh@cse.hcmut.edu.vn) 17</a:t>
            </a: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035AD8F3-4B75-4DFD-AC56-588FB1EC4CD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E320F47-847B-4F9F-ADD1-411468B3B685}" type="datetime1">
              <a:rPr lang="en-US"/>
              <a:pPr>
                <a:defRPr/>
              </a:pPr>
              <a:t>19-May-14</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Dr. Dang Tran Khanh, Faculty of CSE, HCMUT (khanh@cse.hcmut.edu.vn) 17</a:t>
            </a:r>
          </a:p>
        </p:txBody>
      </p:sp>
      <p:sp>
        <p:nvSpPr>
          <p:cNvPr id="6" name="Slide Number Placeholder 22"/>
          <p:cNvSpPr>
            <a:spLocks noGrp="1"/>
          </p:cNvSpPr>
          <p:nvPr>
            <p:ph type="sldNum" sz="quarter" idx="12"/>
          </p:nvPr>
        </p:nvSpPr>
        <p:spPr/>
        <p:txBody>
          <a:bodyPr/>
          <a:lstStyle>
            <a:lvl1pPr>
              <a:defRPr/>
            </a:lvl1pPr>
          </a:lstStyle>
          <a:p>
            <a:pPr>
              <a:defRPr/>
            </a:pPr>
            <a:fld id="{A3E41E8F-9B92-4F34-B8E3-455A262C9A2F}"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91510C9-0DCC-4007-89EA-D4C0CE684360}" type="datetime1">
              <a:rPr lang="en-US"/>
              <a:pPr>
                <a:defRPr/>
              </a:pPr>
              <a:t>19-May-14</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Dr. Dang Tran Khanh, Faculty of CSE, HCMUT (khanh@cse.hcmut.edu.vn) 17</a:t>
            </a:r>
          </a:p>
        </p:txBody>
      </p:sp>
      <p:sp>
        <p:nvSpPr>
          <p:cNvPr id="6" name="Slide Number Placeholder 22"/>
          <p:cNvSpPr>
            <a:spLocks noGrp="1"/>
          </p:cNvSpPr>
          <p:nvPr>
            <p:ph type="sldNum" sz="quarter" idx="12"/>
          </p:nvPr>
        </p:nvSpPr>
        <p:spPr/>
        <p:txBody>
          <a:bodyPr/>
          <a:lstStyle>
            <a:lvl1pPr>
              <a:defRPr/>
            </a:lvl1pPr>
          </a:lstStyle>
          <a:p>
            <a:pPr>
              <a:defRPr/>
            </a:pPr>
            <a:fld id="{C5BE600E-CCEE-49F4-819D-A10F812823BB}"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5" descr="Image4_scien_UK"/>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Image 10"/>
          <p:cNvPicPr>
            <a:picLocks noChangeAspect="1"/>
          </p:cNvPicPr>
          <p:nvPr/>
        </p:nvPicPr>
        <p:blipFill>
          <a:blip r:embed="rId3" cstate="print"/>
          <a:srcRect/>
          <a:stretch>
            <a:fillRect/>
          </a:stretch>
        </p:blipFill>
        <p:spPr bwMode="auto">
          <a:xfrm>
            <a:off x="1214757" y="881786"/>
            <a:ext cx="1071924" cy="861579"/>
          </a:xfrm>
          <a:prstGeom prst="rect">
            <a:avLst/>
          </a:prstGeom>
          <a:noFill/>
          <a:ln w="9525">
            <a:noFill/>
            <a:miter lim="800000"/>
            <a:headEnd/>
            <a:tailEnd/>
          </a:ln>
        </p:spPr>
      </p:pic>
      <p:pic>
        <p:nvPicPr>
          <p:cNvPr id="6" name="Picture 19"/>
          <p:cNvPicPr>
            <a:picLocks noChangeAspect="1" noChangeArrowheads="1"/>
          </p:cNvPicPr>
          <p:nvPr userDrawn="1"/>
        </p:nvPicPr>
        <p:blipFill>
          <a:blip r:embed="rId4"/>
          <a:srcRect/>
          <a:stretch>
            <a:fillRect/>
          </a:stretch>
        </p:blipFill>
        <p:spPr bwMode="auto">
          <a:xfrm>
            <a:off x="2602273" y="923636"/>
            <a:ext cx="869237" cy="803853"/>
          </a:xfrm>
          <a:prstGeom prst="rect">
            <a:avLst/>
          </a:prstGeom>
          <a:noFill/>
          <a:ln w="12700">
            <a:noFill/>
            <a:miter lim="800000"/>
            <a:headEnd/>
            <a:tailEnd/>
          </a:ln>
        </p:spPr>
      </p:pic>
      <p:grpSp>
        <p:nvGrpSpPr>
          <p:cNvPr id="2" name="Grouper 21"/>
          <p:cNvGrpSpPr>
            <a:grpSpLocks/>
          </p:cNvGrpSpPr>
          <p:nvPr userDrawn="1"/>
        </p:nvGrpSpPr>
        <p:grpSpPr bwMode="auto">
          <a:xfrm>
            <a:off x="1564356" y="103910"/>
            <a:ext cx="1693586" cy="766330"/>
            <a:chOff x="1187195" y="5884321"/>
            <a:chExt cx="2129233" cy="949929"/>
          </a:xfrm>
        </p:grpSpPr>
        <p:sp>
          <p:nvSpPr>
            <p:cNvPr id="8" name="Rectangle 14"/>
            <p:cNvSpPr>
              <a:spLocks noChangeAspect="1" noChangeArrowheads="1"/>
            </p:cNvSpPr>
            <p:nvPr userDrawn="1"/>
          </p:nvSpPr>
          <p:spPr bwMode="auto">
            <a:xfrm>
              <a:off x="1375320" y="6000602"/>
              <a:ext cx="1776926" cy="495969"/>
            </a:xfrm>
            <a:prstGeom prst="rect">
              <a:avLst/>
            </a:prstGeom>
            <a:noFill/>
            <a:ln w="9525">
              <a:noFill/>
              <a:miter lim="800000"/>
              <a:headEnd/>
              <a:tailEnd/>
            </a:ln>
          </p:spPr>
          <p:txBody>
            <a:bodyPr lIns="0" tIns="0" rIns="0" bIns="0">
              <a:spAutoFit/>
            </a:bodyPr>
            <a:lstStyle/>
            <a:p>
              <a:pPr defTabSz="994183">
                <a:spcBef>
                  <a:spcPct val="10000"/>
                </a:spcBef>
                <a:defRPr/>
              </a:pPr>
              <a:r>
                <a:rPr lang="en-US" sz="2600" b="1" dirty="0">
                  <a:solidFill>
                    <a:srgbClr val="808080"/>
                  </a:solidFill>
                  <a:latin typeface="Helvetica"/>
                </a:rPr>
                <a:t>PR   SM</a:t>
              </a:r>
              <a:endParaRPr lang="en-US" sz="2600" b="1" dirty="0">
                <a:solidFill>
                  <a:srgbClr val="000000"/>
                </a:solidFill>
              </a:endParaRPr>
            </a:p>
          </p:txBody>
        </p:sp>
        <p:pic>
          <p:nvPicPr>
            <p:cNvPr id="9" name="Image 6"/>
            <p:cNvPicPr>
              <a:picLocks noChangeAspect="1"/>
            </p:cNvPicPr>
            <p:nvPr userDrawn="1"/>
          </p:nvPicPr>
          <p:blipFill>
            <a:blip r:embed="rId5" cstate="print"/>
            <a:srcRect/>
            <a:stretch>
              <a:fillRect/>
            </a:stretch>
          </p:blipFill>
          <p:spPr bwMode="auto">
            <a:xfrm>
              <a:off x="1983225" y="5884321"/>
              <a:ext cx="273878" cy="725276"/>
            </a:xfrm>
            <a:prstGeom prst="rect">
              <a:avLst/>
            </a:prstGeom>
            <a:noFill/>
            <a:ln w="9525">
              <a:noFill/>
              <a:miter lim="800000"/>
              <a:headEnd/>
              <a:tailEnd/>
            </a:ln>
          </p:spPr>
        </p:pic>
        <p:sp>
          <p:nvSpPr>
            <p:cNvPr id="10" name="Rectangle 20"/>
            <p:cNvSpPr>
              <a:spLocks noChangeArrowheads="1"/>
            </p:cNvSpPr>
            <p:nvPr userDrawn="1"/>
          </p:nvSpPr>
          <p:spPr bwMode="auto">
            <a:xfrm>
              <a:off x="1187195" y="6528340"/>
              <a:ext cx="2129233" cy="305910"/>
            </a:xfrm>
            <a:prstGeom prst="rect">
              <a:avLst/>
            </a:prstGeom>
            <a:noFill/>
            <a:ln w="9525">
              <a:noFill/>
              <a:miter lim="800000"/>
              <a:headEnd/>
              <a:tailEnd/>
            </a:ln>
          </p:spPr>
          <p:txBody>
            <a:bodyPr>
              <a:spAutoFit/>
            </a:bodyPr>
            <a:lstStyle/>
            <a:p>
              <a:pPr>
                <a:defRPr/>
              </a:pPr>
              <a:r>
                <a:rPr lang="fr-FR" sz="1000" dirty="0">
                  <a:solidFill>
                    <a:srgbClr val="595959"/>
                  </a:solidFill>
                </a:rPr>
                <a:t>PRiSM Lab. - UMR 8144 </a:t>
              </a:r>
              <a:endParaRPr lang="en-US" sz="1000" dirty="0">
                <a:solidFill>
                  <a:srgbClr val="595959"/>
                </a:solidFill>
              </a:endParaRPr>
            </a:p>
          </p:txBody>
        </p:sp>
      </p:grpSp>
      <p:sp>
        <p:nvSpPr>
          <p:cNvPr id="294915" name="Rectangle 3"/>
          <p:cNvSpPr>
            <a:spLocks noGrp="1" noChangeArrowheads="1"/>
          </p:cNvSpPr>
          <p:nvPr>
            <p:ph type="ctrTitle"/>
          </p:nvPr>
        </p:nvSpPr>
        <p:spPr bwMode="white">
          <a:xfrm>
            <a:off x="1006475" y="2924175"/>
            <a:ext cx="7626350" cy="1976438"/>
          </a:xfrm>
        </p:spPr>
        <p:txBody>
          <a:bodyPr anchor="ctr"/>
          <a:lstStyle>
            <a:lvl1pPr algn="l">
              <a:lnSpc>
                <a:spcPct val="90000"/>
              </a:lnSpc>
              <a:defRPr sz="3600"/>
            </a:lvl1pPr>
          </a:lstStyle>
          <a:p>
            <a:pPr lvl="0"/>
            <a:r>
              <a:rPr lang="fr-FR" noProof="0" smtClean="0"/>
              <a:t>Cliquez pour modifier le style du titre</a:t>
            </a:r>
          </a:p>
        </p:txBody>
      </p:sp>
      <p:sp>
        <p:nvSpPr>
          <p:cNvPr id="294916" name="Rectangle 4"/>
          <p:cNvSpPr>
            <a:spLocks noGrp="1" noChangeArrowheads="1"/>
          </p:cNvSpPr>
          <p:nvPr>
            <p:ph type="subTitle" idx="1"/>
          </p:nvPr>
        </p:nvSpPr>
        <p:spPr bwMode="white">
          <a:xfrm>
            <a:off x="1006477" y="4965700"/>
            <a:ext cx="8022815" cy="844550"/>
          </a:xfrm>
        </p:spPr>
        <p:txBody>
          <a:bodyPr anchor="t"/>
          <a:lstStyle>
            <a:lvl1pPr>
              <a:lnSpc>
                <a:spcPct val="100000"/>
              </a:lnSpc>
              <a:defRPr sz="2200"/>
            </a:lvl1pPr>
          </a:lstStyle>
          <a:p>
            <a:pPr lvl="0"/>
            <a:r>
              <a:rPr lang="fr-FR" noProof="0" smtClean="0"/>
              <a:t>Cliquez pour modifier le style des sous-titres du masque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79919" y="3330255"/>
            <a:ext cx="8636000" cy="1143000"/>
          </a:xfrm>
        </p:spPr>
        <p:txBody>
          <a:bodyPr/>
          <a:lstStyle/>
          <a:p>
            <a:r>
              <a:rPr lang="fr-FR" smtClean="0"/>
              <a:t>Cliquez et modifiez le titre</a:t>
            </a:r>
            <a:endParaRPr lang="fr-FR"/>
          </a:p>
        </p:txBody>
      </p:sp>
      <p:sp>
        <p:nvSpPr>
          <p:cNvPr id="3" name="Espace réservé du contenu 2"/>
          <p:cNvSpPr>
            <a:spLocks noGrp="1"/>
          </p:cNvSpPr>
          <p:nvPr>
            <p:ph idx="1"/>
          </p:nvPr>
        </p:nvSpPr>
        <p:spPr>
          <a:xfrm>
            <a:off x="4572000" y="4507508"/>
            <a:ext cx="4318000" cy="21558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54001" y="3459855"/>
            <a:ext cx="8636000" cy="1143000"/>
          </a:xfrm>
        </p:spPr>
        <p:txBody>
          <a:bodyPr/>
          <a:lstStyle/>
          <a:p>
            <a:r>
              <a:rPr lang="fr-FR" smtClean="0"/>
              <a:t>Cliquez et modifiez le titre</a:t>
            </a:r>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24"/>
          <p:cNvSpPr>
            <a:spLocks noGrp="1"/>
          </p:cNvSpPr>
          <p:nvPr>
            <p:ph type="ftr" sz="quarter" idx="10"/>
          </p:nvPr>
        </p:nvSpPr>
        <p:spPr>
          <a:xfrm>
            <a:off x="4401961" y="6492878"/>
            <a:ext cx="2932827" cy="365125"/>
          </a:xfrm>
          <a:prstGeom prst="rect">
            <a:avLst/>
          </a:prstGeom>
        </p:spPr>
        <p:txBody>
          <a:bodyPr lIns="80309" tIns="40154" rIns="80309" bIns="40154"/>
          <a:lstStyle>
            <a:lvl1pPr>
              <a:defRPr>
                <a:latin typeface="Arial" charset="0"/>
                <a:ea typeface="ＭＳ Ｐゴシック" charset="0"/>
              </a:defRPr>
            </a:lvl1pPr>
          </a:lstStyle>
          <a:p>
            <a:pPr>
              <a:defRPr/>
            </a:pPr>
            <a:r>
              <a:rPr lang="en-US"/>
              <a:t>SMIS Project Team</a:t>
            </a:r>
          </a:p>
        </p:txBody>
      </p:sp>
      <p:sp>
        <p:nvSpPr>
          <p:cNvPr id="5" name="Espace réservé du numéro de diapositive 28"/>
          <p:cNvSpPr>
            <a:spLocks noGrp="1"/>
          </p:cNvSpPr>
          <p:nvPr>
            <p:ph type="sldNum" sz="quarter" idx="11"/>
          </p:nvPr>
        </p:nvSpPr>
        <p:spPr>
          <a:xfrm>
            <a:off x="8648850" y="6492878"/>
            <a:ext cx="384968" cy="365125"/>
          </a:xfrm>
          <a:prstGeom prst="rect">
            <a:avLst/>
          </a:prstGeom>
        </p:spPr>
        <p:txBody>
          <a:bodyPr vert="horz" wrap="square" lIns="80309" tIns="40154" rIns="80309" bIns="40154" numCol="1" anchor="t" anchorCtr="0" compatLnSpc="1">
            <a:prstTxWarp prst="textNoShape">
              <a:avLst/>
            </a:prstTxWarp>
          </a:bodyPr>
          <a:lstStyle>
            <a:lvl1pPr>
              <a:defRPr/>
            </a:lvl1pPr>
          </a:lstStyle>
          <a:p>
            <a:pPr>
              <a:defRPr/>
            </a:pPr>
            <a:fld id="{D77846FF-0ECE-4C39-BC4B-AC0AC5CD7F3A}" type="slidenum">
              <a:rPr lang="en-US"/>
              <a:pPr>
                <a:defRPr/>
              </a:pPr>
              <a:t>‹#›</a:t>
            </a:fld>
            <a:endParaRPr lang="en-US"/>
          </a:p>
        </p:txBody>
      </p:sp>
      <p:sp>
        <p:nvSpPr>
          <p:cNvPr id="6" name="Espace réservé de la date 29"/>
          <p:cNvSpPr>
            <a:spLocks noGrp="1"/>
          </p:cNvSpPr>
          <p:nvPr>
            <p:ph type="dt" sz="half" idx="12"/>
          </p:nvPr>
        </p:nvSpPr>
        <p:spPr>
          <a:xfrm>
            <a:off x="7396005" y="6492878"/>
            <a:ext cx="1216117" cy="365125"/>
          </a:xfrm>
          <a:prstGeom prst="rect">
            <a:avLst/>
          </a:prstGeom>
        </p:spPr>
        <p:txBody>
          <a:bodyPr lIns="80309" tIns="40154" rIns="80309" bIns="40154"/>
          <a:lstStyle>
            <a:lvl1pPr>
              <a:defRPr>
                <a:latin typeface="Arial" charset="0"/>
                <a:ea typeface="ＭＳ Ｐゴシック" charset="0"/>
              </a:defRPr>
            </a:lvl1pPr>
          </a:lstStyle>
          <a:p>
            <a:pPr>
              <a:defRPr/>
            </a:pPr>
            <a:r>
              <a:rPr lang="fr-FR"/>
              <a:t>12/7/2012</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US"/>
          </a:p>
        </p:txBody>
      </p:sp>
      <p:sp>
        <p:nvSpPr>
          <p:cNvPr id="3" name="Espace réservé du pied de page 24"/>
          <p:cNvSpPr>
            <a:spLocks noGrp="1"/>
          </p:cNvSpPr>
          <p:nvPr>
            <p:ph type="ftr" sz="quarter" idx="10"/>
          </p:nvPr>
        </p:nvSpPr>
        <p:spPr>
          <a:xfrm>
            <a:off x="4401962" y="6492878"/>
            <a:ext cx="3123270" cy="365125"/>
          </a:xfrm>
          <a:prstGeom prst="rect">
            <a:avLst/>
          </a:prstGeom>
        </p:spPr>
        <p:txBody>
          <a:bodyPr lIns="80309" tIns="40154" rIns="80309" bIns="40154"/>
          <a:lstStyle>
            <a:lvl1pPr>
              <a:defRPr>
                <a:latin typeface="Arial" charset="0"/>
                <a:ea typeface="ＭＳ Ｐゴシック" charset="0"/>
              </a:defRPr>
            </a:lvl1pPr>
          </a:lstStyle>
          <a:p>
            <a:pPr>
              <a:defRPr/>
            </a:pPr>
            <a:r>
              <a:rPr lang="en-US"/>
              <a:t>SMIS Project Team</a:t>
            </a:r>
          </a:p>
        </p:txBody>
      </p:sp>
      <p:sp>
        <p:nvSpPr>
          <p:cNvPr id="4" name="Espace réservé du numéro de diapositive 28"/>
          <p:cNvSpPr>
            <a:spLocks noGrp="1"/>
          </p:cNvSpPr>
          <p:nvPr>
            <p:ph type="sldNum" sz="quarter" idx="11"/>
          </p:nvPr>
        </p:nvSpPr>
        <p:spPr>
          <a:xfrm>
            <a:off x="8648850" y="6492878"/>
            <a:ext cx="384968" cy="365125"/>
          </a:xfrm>
          <a:prstGeom prst="rect">
            <a:avLst/>
          </a:prstGeom>
        </p:spPr>
        <p:txBody>
          <a:bodyPr vert="horz" wrap="square" lIns="80309" tIns="40154" rIns="80309" bIns="40154" numCol="1" anchor="t" anchorCtr="0" compatLnSpc="1">
            <a:prstTxWarp prst="textNoShape">
              <a:avLst/>
            </a:prstTxWarp>
          </a:bodyPr>
          <a:lstStyle>
            <a:lvl1pPr>
              <a:defRPr/>
            </a:lvl1pPr>
          </a:lstStyle>
          <a:p>
            <a:pPr>
              <a:defRPr/>
            </a:pPr>
            <a:fld id="{3F965637-6364-44B5-ABEB-C360A82C49DB}" type="slidenum">
              <a:rPr lang="en-US"/>
              <a:pPr>
                <a:defRPr/>
              </a:pPr>
              <a:t>‹#›</a:t>
            </a:fld>
            <a:endParaRPr lang="en-US"/>
          </a:p>
        </p:txBody>
      </p:sp>
      <p:sp>
        <p:nvSpPr>
          <p:cNvPr id="5" name="Espace réservé de la date 29"/>
          <p:cNvSpPr>
            <a:spLocks noGrp="1"/>
          </p:cNvSpPr>
          <p:nvPr>
            <p:ph type="dt" sz="half" idx="12"/>
          </p:nvPr>
        </p:nvSpPr>
        <p:spPr>
          <a:xfrm>
            <a:off x="7620453" y="6492878"/>
            <a:ext cx="991666" cy="365125"/>
          </a:xfrm>
          <a:prstGeom prst="rect">
            <a:avLst/>
          </a:prstGeom>
        </p:spPr>
        <p:txBody>
          <a:bodyPr lIns="80309" tIns="40154" rIns="80309" bIns="40154"/>
          <a:lstStyle>
            <a:lvl1pPr>
              <a:defRPr>
                <a:latin typeface="Arial" charset="0"/>
                <a:ea typeface="ＭＳ Ｐゴシック" charset="0"/>
              </a:defRPr>
            </a:lvl1pPr>
          </a:lstStyle>
          <a:p>
            <a:pPr>
              <a:defRPr/>
            </a:pPr>
            <a:r>
              <a:rPr lang="fr-FR"/>
              <a:t>12/7/2012</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a:t>Cliquez et modifiez le titre</a:t>
            </a:r>
            <a:endParaRPr lang="en-US"/>
          </a:p>
        </p:txBody>
      </p:sp>
      <p:sp>
        <p:nvSpPr>
          <p:cNvPr id="11" name="Espace réservé du texte 10"/>
          <p:cNvSpPr>
            <a:spLocks noGrp="1"/>
          </p:cNvSpPr>
          <p:nvPr>
            <p:ph type="body" sz="quarter" idx="13"/>
          </p:nvPr>
        </p:nvSpPr>
        <p:spPr>
          <a:xfrm>
            <a:off x="440624" y="975638"/>
            <a:ext cx="4172955" cy="508964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texte 12"/>
          <p:cNvSpPr>
            <a:spLocks noGrp="1"/>
          </p:cNvSpPr>
          <p:nvPr>
            <p:ph type="body" sz="quarter" idx="14"/>
          </p:nvPr>
        </p:nvSpPr>
        <p:spPr>
          <a:xfrm>
            <a:off x="4751389" y="976317"/>
            <a:ext cx="4259262" cy="51069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pied de page 24"/>
          <p:cNvSpPr>
            <a:spLocks noGrp="1"/>
          </p:cNvSpPr>
          <p:nvPr>
            <p:ph type="ftr" sz="quarter" idx="15"/>
          </p:nvPr>
        </p:nvSpPr>
        <p:spPr>
          <a:xfrm>
            <a:off x="4401962" y="6492878"/>
            <a:ext cx="3123270" cy="365125"/>
          </a:xfrm>
          <a:prstGeom prst="rect">
            <a:avLst/>
          </a:prstGeom>
        </p:spPr>
        <p:txBody>
          <a:bodyPr lIns="80309" tIns="40154" rIns="80309" bIns="40154"/>
          <a:lstStyle>
            <a:lvl1pPr>
              <a:defRPr>
                <a:latin typeface="Arial" charset="0"/>
                <a:ea typeface="ＭＳ Ｐゴシック" charset="0"/>
              </a:defRPr>
            </a:lvl1pPr>
          </a:lstStyle>
          <a:p>
            <a:pPr>
              <a:defRPr/>
            </a:pPr>
            <a:r>
              <a:rPr lang="en-US"/>
              <a:t>SMIS Project Team</a:t>
            </a:r>
          </a:p>
        </p:txBody>
      </p:sp>
      <p:sp>
        <p:nvSpPr>
          <p:cNvPr id="7" name="Espace réservé du numéro de diapositive 28"/>
          <p:cNvSpPr>
            <a:spLocks noGrp="1"/>
          </p:cNvSpPr>
          <p:nvPr>
            <p:ph type="sldNum" sz="quarter" idx="16"/>
          </p:nvPr>
        </p:nvSpPr>
        <p:spPr>
          <a:xfrm>
            <a:off x="8648850" y="6492878"/>
            <a:ext cx="384968" cy="365125"/>
          </a:xfrm>
          <a:prstGeom prst="rect">
            <a:avLst/>
          </a:prstGeom>
        </p:spPr>
        <p:txBody>
          <a:bodyPr vert="horz" wrap="square" lIns="80309" tIns="40154" rIns="80309" bIns="40154" numCol="1" anchor="t" anchorCtr="0" compatLnSpc="1">
            <a:prstTxWarp prst="textNoShape">
              <a:avLst/>
            </a:prstTxWarp>
          </a:bodyPr>
          <a:lstStyle>
            <a:lvl1pPr>
              <a:defRPr/>
            </a:lvl1pPr>
          </a:lstStyle>
          <a:p>
            <a:pPr>
              <a:defRPr/>
            </a:pPr>
            <a:fld id="{DD7A2A09-6910-4B15-9119-B4FCE112B890}" type="slidenum">
              <a:rPr lang="en-US"/>
              <a:pPr>
                <a:defRPr/>
              </a:pPr>
              <a:t>‹#›</a:t>
            </a:fld>
            <a:endParaRPr lang="en-US"/>
          </a:p>
        </p:txBody>
      </p:sp>
      <p:sp>
        <p:nvSpPr>
          <p:cNvPr id="8" name="Espace réservé de la date 29"/>
          <p:cNvSpPr>
            <a:spLocks noGrp="1"/>
          </p:cNvSpPr>
          <p:nvPr>
            <p:ph type="dt" sz="half" idx="17"/>
          </p:nvPr>
        </p:nvSpPr>
        <p:spPr>
          <a:xfrm>
            <a:off x="7620453" y="6492878"/>
            <a:ext cx="991666" cy="365125"/>
          </a:xfrm>
          <a:prstGeom prst="rect">
            <a:avLst/>
          </a:prstGeom>
        </p:spPr>
        <p:txBody>
          <a:bodyPr lIns="80309" tIns="40154" rIns="80309" bIns="40154"/>
          <a:lstStyle>
            <a:lvl1pPr>
              <a:defRPr>
                <a:latin typeface="Arial" charset="0"/>
                <a:ea typeface="ＭＳ Ｐゴシック" charset="0"/>
              </a:defRPr>
            </a:lvl1pPr>
          </a:lstStyle>
          <a:p>
            <a:pPr>
              <a:defRPr/>
            </a:pPr>
            <a:r>
              <a:rPr lang="fr-FR"/>
              <a:t>12/7/2012</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24"/>
          <p:cNvSpPr>
            <a:spLocks noGrp="1"/>
          </p:cNvSpPr>
          <p:nvPr>
            <p:ph type="ftr" sz="quarter" idx="10"/>
          </p:nvPr>
        </p:nvSpPr>
        <p:spPr>
          <a:xfrm>
            <a:off x="4401964" y="6492878"/>
            <a:ext cx="2994041" cy="365125"/>
          </a:xfrm>
          <a:prstGeom prst="rect">
            <a:avLst/>
          </a:prstGeom>
        </p:spPr>
        <p:txBody>
          <a:bodyPr lIns="80309" tIns="40154" rIns="80309" bIns="40154"/>
          <a:lstStyle>
            <a:lvl1pPr>
              <a:defRPr>
                <a:latin typeface="Arial" charset="0"/>
                <a:ea typeface="ＭＳ Ｐゴシック" charset="0"/>
              </a:defRPr>
            </a:lvl1pPr>
          </a:lstStyle>
          <a:p>
            <a:pPr>
              <a:defRPr/>
            </a:pPr>
            <a:r>
              <a:rPr lang="en-US"/>
              <a:t>SMIS Project Team</a:t>
            </a:r>
          </a:p>
        </p:txBody>
      </p:sp>
      <p:sp>
        <p:nvSpPr>
          <p:cNvPr id="3" name="Espace réservé du numéro de diapositive 28"/>
          <p:cNvSpPr>
            <a:spLocks noGrp="1"/>
          </p:cNvSpPr>
          <p:nvPr>
            <p:ph type="sldNum" sz="quarter" idx="11"/>
          </p:nvPr>
        </p:nvSpPr>
        <p:spPr>
          <a:xfrm>
            <a:off x="8648850" y="6492878"/>
            <a:ext cx="384968" cy="365125"/>
          </a:xfrm>
          <a:prstGeom prst="rect">
            <a:avLst/>
          </a:prstGeom>
        </p:spPr>
        <p:txBody>
          <a:bodyPr vert="horz" wrap="square" lIns="80309" tIns="40154" rIns="80309" bIns="40154" numCol="1" anchor="t" anchorCtr="0" compatLnSpc="1">
            <a:prstTxWarp prst="textNoShape">
              <a:avLst/>
            </a:prstTxWarp>
          </a:bodyPr>
          <a:lstStyle>
            <a:lvl1pPr>
              <a:defRPr/>
            </a:lvl1pPr>
          </a:lstStyle>
          <a:p>
            <a:pPr>
              <a:defRPr/>
            </a:pPr>
            <a:fld id="{9385045E-86A2-4D17-B977-9A99E3408171}" type="slidenum">
              <a:rPr lang="en-US"/>
              <a:pPr>
                <a:defRPr/>
              </a:pPr>
              <a:t>‹#›</a:t>
            </a:fld>
            <a:endParaRPr lang="en-US"/>
          </a:p>
        </p:txBody>
      </p:sp>
      <p:sp>
        <p:nvSpPr>
          <p:cNvPr id="4" name="Espace réservé de la date 29"/>
          <p:cNvSpPr>
            <a:spLocks noGrp="1"/>
          </p:cNvSpPr>
          <p:nvPr>
            <p:ph type="dt" sz="half" idx="12"/>
          </p:nvPr>
        </p:nvSpPr>
        <p:spPr>
          <a:xfrm>
            <a:off x="7434094" y="6492878"/>
            <a:ext cx="1178028" cy="365125"/>
          </a:xfrm>
          <a:prstGeom prst="rect">
            <a:avLst/>
          </a:prstGeom>
        </p:spPr>
        <p:txBody>
          <a:bodyPr lIns="80309" tIns="40154" rIns="80309" bIns="40154"/>
          <a:lstStyle>
            <a:lvl1pPr>
              <a:defRPr>
                <a:latin typeface="Arial" charset="0"/>
                <a:ea typeface="ＭＳ Ｐゴシック" charset="0"/>
              </a:defRPr>
            </a:lvl1pPr>
          </a:lstStyle>
          <a:p>
            <a:pPr>
              <a:defRPr/>
            </a:pPr>
            <a:r>
              <a:rPr lang="fr-FR"/>
              <a:t>12/7/2012</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1"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CADF9C8A-53BE-4821-8589-02C7500FF2F1}" type="datetime1">
              <a:rPr lang="en-US"/>
              <a:pPr>
                <a:defRPr/>
              </a:pPr>
              <a:t>19-May-14</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790E2273-B457-42E0-A7A4-6D7C015EC721}"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r>
              <a:rPr lang="en-US"/>
              <a:t>Dr. Dang Tran Khanh, Faculty of CSE, HCMUT (khanh@cse.hcmut.edu.vn) 17</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596" y="2130140"/>
            <a:ext cx="7772808" cy="1470603"/>
          </a:xfrm>
        </p:spPr>
        <p:txBody>
          <a:bodyPr/>
          <a:lstStyle/>
          <a:p>
            <a:r>
              <a:rPr lang="fr-FR" smtClean="0"/>
              <a:t>Cliquez et modifiez le titre</a:t>
            </a:r>
            <a:endParaRPr lang="en-US"/>
          </a:p>
        </p:txBody>
      </p:sp>
      <p:sp>
        <p:nvSpPr>
          <p:cNvPr id="3" name="Sous-titre 2"/>
          <p:cNvSpPr>
            <a:spLocks noGrp="1"/>
          </p:cNvSpPr>
          <p:nvPr>
            <p:ph type="subTitle" idx="1"/>
          </p:nvPr>
        </p:nvSpPr>
        <p:spPr>
          <a:xfrm>
            <a:off x="1371192" y="3886492"/>
            <a:ext cx="6401616" cy="1752023"/>
          </a:xfrm>
        </p:spPr>
        <p:txBody>
          <a:bodyPr/>
          <a:lstStyle>
            <a:lvl1pPr marL="0" indent="0" algn="ctr">
              <a:buNone/>
              <a:defRPr/>
            </a:lvl1pPr>
            <a:lvl2pPr marL="401540" indent="0" algn="ctr">
              <a:buNone/>
              <a:defRPr/>
            </a:lvl2pPr>
            <a:lvl3pPr marL="803081" indent="0" algn="ctr">
              <a:buNone/>
              <a:defRPr/>
            </a:lvl3pPr>
            <a:lvl4pPr marL="1204621" indent="0" algn="ctr">
              <a:buNone/>
              <a:defRPr/>
            </a:lvl4pPr>
            <a:lvl5pPr marL="1606161" indent="0" algn="ctr">
              <a:buNone/>
              <a:defRPr/>
            </a:lvl5pPr>
            <a:lvl6pPr marL="2007701" indent="0" algn="ctr">
              <a:buNone/>
              <a:defRPr/>
            </a:lvl6pPr>
            <a:lvl7pPr marL="2409241" indent="0" algn="ctr">
              <a:buNone/>
              <a:defRPr/>
            </a:lvl7pPr>
            <a:lvl8pPr marL="2810780" indent="0" algn="ctr">
              <a:buNone/>
              <a:defRPr/>
            </a:lvl8pPr>
            <a:lvl9pPr marL="3212323" indent="0" algn="ctr">
              <a:buNone/>
              <a:defRPr/>
            </a:lvl9pPr>
          </a:lstStyle>
          <a:p>
            <a:r>
              <a:rPr lang="fr-FR" smtClean="0"/>
              <a:t>Cliquez pour modifier le style des sous-titres du masque</a:t>
            </a:r>
            <a:endParaRPr lang="en-US"/>
          </a:p>
        </p:txBody>
      </p:sp>
      <p:sp>
        <p:nvSpPr>
          <p:cNvPr id="4" name="Espace réservé du numéro de diapositive 4"/>
          <p:cNvSpPr>
            <a:spLocks noGrp="1"/>
          </p:cNvSpPr>
          <p:nvPr>
            <p:ph type="sldNum" sz="quarter" idx="10"/>
          </p:nvPr>
        </p:nvSpPr>
        <p:spPr>
          <a:xfrm>
            <a:off x="8648850" y="6492878"/>
            <a:ext cx="384968" cy="365125"/>
          </a:xfrm>
          <a:prstGeom prst="rect">
            <a:avLst/>
          </a:prstGeom>
        </p:spPr>
        <p:txBody>
          <a:bodyPr vert="horz" wrap="square" lIns="80309" tIns="40154" rIns="80309" bIns="40154" numCol="1" anchor="t" anchorCtr="0" compatLnSpc="1">
            <a:prstTxWarp prst="textNoShape">
              <a:avLst/>
            </a:prstTxWarp>
          </a:bodyPr>
          <a:lstStyle>
            <a:lvl1pPr>
              <a:defRPr/>
            </a:lvl1pPr>
          </a:lstStyle>
          <a:p>
            <a:pPr>
              <a:defRPr/>
            </a:pPr>
            <a:fld id="{349060FF-D538-48EF-A58C-3F17C3C9456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24"/>
          <p:cNvSpPr>
            <a:spLocks noGrp="1"/>
          </p:cNvSpPr>
          <p:nvPr>
            <p:ph type="ftr" sz="quarter" idx="10"/>
          </p:nvPr>
        </p:nvSpPr>
        <p:spPr>
          <a:xfrm>
            <a:off x="4401961" y="6492878"/>
            <a:ext cx="2932827" cy="365125"/>
          </a:xfrm>
          <a:prstGeom prst="rect">
            <a:avLst/>
          </a:prstGeom>
        </p:spPr>
        <p:txBody>
          <a:bodyPr lIns="80281" tIns="40140" rIns="80281" bIns="40140"/>
          <a:lstStyle>
            <a:lvl1pPr algn="l" eaLnBrk="1" hangingPunct="1">
              <a:defRPr sz="1800">
                <a:solidFill>
                  <a:srgbClr val="000000"/>
                </a:solidFill>
                <a:latin typeface="Arial" charset="0"/>
                <a:ea typeface="ＭＳ Ｐゴシック" charset="0"/>
                <a:cs typeface="+mn-cs"/>
              </a:defRPr>
            </a:lvl1pPr>
          </a:lstStyle>
          <a:p>
            <a:pPr>
              <a:defRPr/>
            </a:pPr>
            <a:r>
              <a:rPr lang="en-US"/>
              <a:t>SMIS Project Team</a:t>
            </a:r>
          </a:p>
        </p:txBody>
      </p:sp>
      <p:sp>
        <p:nvSpPr>
          <p:cNvPr id="5" name="Espace réservé du numéro de diapositive 28"/>
          <p:cNvSpPr>
            <a:spLocks noGrp="1"/>
          </p:cNvSpPr>
          <p:nvPr>
            <p:ph type="sldNum" sz="quarter" idx="11"/>
          </p:nvPr>
        </p:nvSpPr>
        <p:spPr>
          <a:xfrm>
            <a:off x="8648850" y="6492878"/>
            <a:ext cx="384968" cy="365125"/>
          </a:xfrm>
          <a:prstGeom prst="rect">
            <a:avLst/>
          </a:prstGeom>
        </p:spPr>
        <p:txBody>
          <a:bodyPr vert="horz" wrap="square" lIns="80281" tIns="40140" rIns="80281" bIns="40140" numCol="1" anchor="t" anchorCtr="0" compatLnSpc="1">
            <a:prstTxWarp prst="textNoShape">
              <a:avLst/>
            </a:prstTxWarp>
          </a:bodyPr>
          <a:lstStyle>
            <a:lvl1pPr algn="l" eaLnBrk="1" hangingPunct="1">
              <a:defRPr sz="1800">
                <a:solidFill>
                  <a:srgbClr val="000000"/>
                </a:solidFill>
                <a:latin typeface="Arial" pitchFamily="34" charset="0"/>
                <a:ea typeface="ＭＳ Ｐゴシック" pitchFamily="34" charset="-128"/>
              </a:defRPr>
            </a:lvl1pPr>
          </a:lstStyle>
          <a:p>
            <a:pPr>
              <a:defRPr/>
            </a:pPr>
            <a:fld id="{79F7F5E1-1BC1-4500-A4B9-38B6FE74B9D9}" type="slidenum">
              <a:rPr lang="en-US"/>
              <a:pPr>
                <a:defRPr/>
              </a:pPr>
              <a:t>‹#›</a:t>
            </a:fld>
            <a:endParaRPr lang="en-US" dirty="0"/>
          </a:p>
        </p:txBody>
      </p:sp>
      <p:sp>
        <p:nvSpPr>
          <p:cNvPr id="6" name="Espace réservé de la date 29"/>
          <p:cNvSpPr>
            <a:spLocks noGrp="1"/>
          </p:cNvSpPr>
          <p:nvPr>
            <p:ph type="dt" sz="half" idx="12"/>
          </p:nvPr>
        </p:nvSpPr>
        <p:spPr>
          <a:xfrm>
            <a:off x="7396005" y="6492878"/>
            <a:ext cx="1216117" cy="365125"/>
          </a:xfrm>
          <a:prstGeom prst="rect">
            <a:avLst/>
          </a:prstGeom>
        </p:spPr>
        <p:txBody>
          <a:bodyPr lIns="80281" tIns="40140" rIns="80281" bIns="40140"/>
          <a:lstStyle>
            <a:lvl1pPr algn="l" eaLnBrk="1" hangingPunct="1">
              <a:defRPr sz="1800">
                <a:solidFill>
                  <a:srgbClr val="000000"/>
                </a:solidFill>
                <a:latin typeface="Arial" charset="0"/>
                <a:ea typeface="ＭＳ Ｐゴシック" charset="0"/>
                <a:cs typeface="+mn-cs"/>
              </a:defRPr>
            </a:lvl1pPr>
          </a:lstStyle>
          <a:p>
            <a:pPr>
              <a:defRPr/>
            </a:pPr>
            <a:r>
              <a:rPr lang="fr-FR"/>
              <a:t>12/7/2012</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US"/>
          </a:p>
        </p:txBody>
      </p:sp>
      <p:sp>
        <p:nvSpPr>
          <p:cNvPr id="3" name="Espace réservé du pied de page 24"/>
          <p:cNvSpPr>
            <a:spLocks noGrp="1"/>
          </p:cNvSpPr>
          <p:nvPr>
            <p:ph type="ftr" sz="quarter" idx="10"/>
          </p:nvPr>
        </p:nvSpPr>
        <p:spPr>
          <a:xfrm>
            <a:off x="4401962" y="6492878"/>
            <a:ext cx="3123270" cy="365125"/>
          </a:xfrm>
          <a:prstGeom prst="rect">
            <a:avLst/>
          </a:prstGeom>
        </p:spPr>
        <p:txBody>
          <a:bodyPr lIns="80281" tIns="40140" rIns="80281" bIns="40140"/>
          <a:lstStyle>
            <a:lvl1pPr algn="l" eaLnBrk="1" hangingPunct="1">
              <a:defRPr sz="1800">
                <a:solidFill>
                  <a:srgbClr val="000000"/>
                </a:solidFill>
                <a:latin typeface="Arial" charset="0"/>
                <a:ea typeface="ＭＳ Ｐゴシック" charset="0"/>
                <a:cs typeface="+mn-cs"/>
              </a:defRPr>
            </a:lvl1pPr>
          </a:lstStyle>
          <a:p>
            <a:pPr>
              <a:defRPr/>
            </a:pPr>
            <a:r>
              <a:rPr lang="en-US"/>
              <a:t>SMIS Project Team</a:t>
            </a:r>
          </a:p>
        </p:txBody>
      </p:sp>
      <p:sp>
        <p:nvSpPr>
          <p:cNvPr id="4" name="Espace réservé du numéro de diapositive 28"/>
          <p:cNvSpPr>
            <a:spLocks noGrp="1"/>
          </p:cNvSpPr>
          <p:nvPr>
            <p:ph type="sldNum" sz="quarter" idx="11"/>
          </p:nvPr>
        </p:nvSpPr>
        <p:spPr>
          <a:xfrm>
            <a:off x="8648850" y="6492878"/>
            <a:ext cx="384968" cy="365125"/>
          </a:xfrm>
          <a:prstGeom prst="rect">
            <a:avLst/>
          </a:prstGeom>
        </p:spPr>
        <p:txBody>
          <a:bodyPr vert="horz" wrap="square" lIns="80281" tIns="40140" rIns="80281" bIns="40140" numCol="1" anchor="t" anchorCtr="0" compatLnSpc="1">
            <a:prstTxWarp prst="textNoShape">
              <a:avLst/>
            </a:prstTxWarp>
          </a:bodyPr>
          <a:lstStyle>
            <a:lvl1pPr algn="l" eaLnBrk="1" hangingPunct="1">
              <a:defRPr sz="1800">
                <a:solidFill>
                  <a:srgbClr val="000000"/>
                </a:solidFill>
                <a:latin typeface="Arial" pitchFamily="34" charset="0"/>
                <a:ea typeface="ＭＳ Ｐゴシック" pitchFamily="34" charset="-128"/>
              </a:defRPr>
            </a:lvl1pPr>
          </a:lstStyle>
          <a:p>
            <a:pPr>
              <a:defRPr/>
            </a:pPr>
            <a:fld id="{7A6174D5-C97A-43E0-A721-9B99DFBF4514}" type="slidenum">
              <a:rPr lang="en-US"/>
              <a:pPr>
                <a:defRPr/>
              </a:pPr>
              <a:t>‹#›</a:t>
            </a:fld>
            <a:endParaRPr lang="en-US" dirty="0"/>
          </a:p>
        </p:txBody>
      </p:sp>
      <p:sp>
        <p:nvSpPr>
          <p:cNvPr id="5" name="Espace réservé de la date 29"/>
          <p:cNvSpPr>
            <a:spLocks noGrp="1"/>
          </p:cNvSpPr>
          <p:nvPr>
            <p:ph type="dt" sz="half" idx="12"/>
          </p:nvPr>
        </p:nvSpPr>
        <p:spPr>
          <a:xfrm>
            <a:off x="7620453" y="6492878"/>
            <a:ext cx="991666" cy="365125"/>
          </a:xfrm>
          <a:prstGeom prst="rect">
            <a:avLst/>
          </a:prstGeom>
        </p:spPr>
        <p:txBody>
          <a:bodyPr lIns="80281" tIns="40140" rIns="80281" bIns="40140"/>
          <a:lstStyle>
            <a:lvl1pPr algn="l" eaLnBrk="1" hangingPunct="1">
              <a:defRPr sz="1800">
                <a:solidFill>
                  <a:srgbClr val="000000"/>
                </a:solidFill>
                <a:latin typeface="Arial" charset="0"/>
                <a:ea typeface="ＭＳ Ｐゴシック" charset="0"/>
                <a:cs typeface="+mn-cs"/>
              </a:defRPr>
            </a:lvl1pPr>
          </a:lstStyle>
          <a:p>
            <a:pPr>
              <a:defRPr/>
            </a:pPr>
            <a:r>
              <a:rPr lang="fr-FR"/>
              <a:t>12/7/2012</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a:t>Cliquez et modifiez le titre</a:t>
            </a:r>
            <a:endParaRPr lang="en-US"/>
          </a:p>
        </p:txBody>
      </p:sp>
      <p:sp>
        <p:nvSpPr>
          <p:cNvPr id="11" name="Espace réservé du texte 10"/>
          <p:cNvSpPr>
            <a:spLocks noGrp="1"/>
          </p:cNvSpPr>
          <p:nvPr>
            <p:ph type="body" sz="quarter" idx="13"/>
          </p:nvPr>
        </p:nvSpPr>
        <p:spPr>
          <a:xfrm>
            <a:off x="440624" y="975638"/>
            <a:ext cx="4172955" cy="508964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texte 12"/>
          <p:cNvSpPr>
            <a:spLocks noGrp="1"/>
          </p:cNvSpPr>
          <p:nvPr>
            <p:ph type="body" sz="quarter" idx="14"/>
          </p:nvPr>
        </p:nvSpPr>
        <p:spPr>
          <a:xfrm>
            <a:off x="4751389" y="976317"/>
            <a:ext cx="4259262" cy="51069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pied de page 24"/>
          <p:cNvSpPr>
            <a:spLocks noGrp="1"/>
          </p:cNvSpPr>
          <p:nvPr>
            <p:ph type="ftr" sz="quarter" idx="15"/>
          </p:nvPr>
        </p:nvSpPr>
        <p:spPr>
          <a:xfrm>
            <a:off x="4401962" y="6492878"/>
            <a:ext cx="3123270" cy="365125"/>
          </a:xfrm>
          <a:prstGeom prst="rect">
            <a:avLst/>
          </a:prstGeom>
        </p:spPr>
        <p:txBody>
          <a:bodyPr lIns="80281" tIns="40140" rIns="80281" bIns="40140"/>
          <a:lstStyle>
            <a:lvl1pPr algn="l" eaLnBrk="1" hangingPunct="1">
              <a:defRPr sz="1800">
                <a:solidFill>
                  <a:srgbClr val="000000"/>
                </a:solidFill>
                <a:latin typeface="Arial" charset="0"/>
                <a:ea typeface="ＭＳ Ｐゴシック" charset="0"/>
                <a:cs typeface="+mn-cs"/>
              </a:defRPr>
            </a:lvl1pPr>
          </a:lstStyle>
          <a:p>
            <a:pPr>
              <a:defRPr/>
            </a:pPr>
            <a:r>
              <a:rPr lang="en-US"/>
              <a:t>SMIS Project Team</a:t>
            </a:r>
          </a:p>
        </p:txBody>
      </p:sp>
      <p:sp>
        <p:nvSpPr>
          <p:cNvPr id="7" name="Espace réservé du numéro de diapositive 28"/>
          <p:cNvSpPr>
            <a:spLocks noGrp="1"/>
          </p:cNvSpPr>
          <p:nvPr>
            <p:ph type="sldNum" sz="quarter" idx="16"/>
          </p:nvPr>
        </p:nvSpPr>
        <p:spPr>
          <a:xfrm>
            <a:off x="8648850" y="6492878"/>
            <a:ext cx="384968" cy="365125"/>
          </a:xfrm>
          <a:prstGeom prst="rect">
            <a:avLst/>
          </a:prstGeom>
        </p:spPr>
        <p:txBody>
          <a:bodyPr vert="horz" wrap="square" lIns="80281" tIns="40140" rIns="80281" bIns="40140" numCol="1" anchor="t" anchorCtr="0" compatLnSpc="1">
            <a:prstTxWarp prst="textNoShape">
              <a:avLst/>
            </a:prstTxWarp>
          </a:bodyPr>
          <a:lstStyle>
            <a:lvl1pPr algn="l" eaLnBrk="1" hangingPunct="1">
              <a:defRPr sz="1800">
                <a:solidFill>
                  <a:srgbClr val="000000"/>
                </a:solidFill>
                <a:latin typeface="Arial" pitchFamily="34" charset="0"/>
                <a:ea typeface="ＭＳ Ｐゴシック" pitchFamily="34" charset="-128"/>
              </a:defRPr>
            </a:lvl1pPr>
          </a:lstStyle>
          <a:p>
            <a:pPr>
              <a:defRPr/>
            </a:pPr>
            <a:fld id="{2BD40E7E-C75C-4CB3-9536-4646C18427EE}" type="slidenum">
              <a:rPr lang="en-US"/>
              <a:pPr>
                <a:defRPr/>
              </a:pPr>
              <a:t>‹#›</a:t>
            </a:fld>
            <a:endParaRPr lang="en-US" dirty="0"/>
          </a:p>
        </p:txBody>
      </p:sp>
      <p:sp>
        <p:nvSpPr>
          <p:cNvPr id="8" name="Espace réservé de la date 29"/>
          <p:cNvSpPr>
            <a:spLocks noGrp="1"/>
          </p:cNvSpPr>
          <p:nvPr>
            <p:ph type="dt" sz="half" idx="17"/>
          </p:nvPr>
        </p:nvSpPr>
        <p:spPr>
          <a:xfrm>
            <a:off x="7620453" y="6492878"/>
            <a:ext cx="991666" cy="365125"/>
          </a:xfrm>
          <a:prstGeom prst="rect">
            <a:avLst/>
          </a:prstGeom>
        </p:spPr>
        <p:txBody>
          <a:bodyPr lIns="80281" tIns="40140" rIns="80281" bIns="40140"/>
          <a:lstStyle>
            <a:lvl1pPr algn="l" eaLnBrk="1" hangingPunct="1">
              <a:defRPr sz="1800">
                <a:solidFill>
                  <a:srgbClr val="000000"/>
                </a:solidFill>
                <a:latin typeface="Arial" charset="0"/>
                <a:ea typeface="ＭＳ Ｐゴシック" charset="0"/>
                <a:cs typeface="+mn-cs"/>
              </a:defRPr>
            </a:lvl1pPr>
          </a:lstStyle>
          <a:p>
            <a:pPr>
              <a:defRPr/>
            </a:pPr>
            <a:r>
              <a:rPr lang="fr-FR"/>
              <a:t>12/7/2012</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24"/>
          <p:cNvSpPr>
            <a:spLocks noGrp="1"/>
          </p:cNvSpPr>
          <p:nvPr>
            <p:ph type="ftr" sz="quarter" idx="10"/>
          </p:nvPr>
        </p:nvSpPr>
        <p:spPr>
          <a:xfrm>
            <a:off x="4401964" y="6492878"/>
            <a:ext cx="2994041" cy="365125"/>
          </a:xfrm>
          <a:prstGeom prst="rect">
            <a:avLst/>
          </a:prstGeom>
        </p:spPr>
        <p:txBody>
          <a:bodyPr lIns="80281" tIns="40140" rIns="80281" bIns="40140"/>
          <a:lstStyle>
            <a:lvl1pPr algn="l" eaLnBrk="1" hangingPunct="1">
              <a:defRPr sz="1800">
                <a:solidFill>
                  <a:srgbClr val="000000"/>
                </a:solidFill>
                <a:latin typeface="Arial" charset="0"/>
                <a:ea typeface="ＭＳ Ｐゴシック" charset="0"/>
                <a:cs typeface="+mn-cs"/>
              </a:defRPr>
            </a:lvl1pPr>
          </a:lstStyle>
          <a:p>
            <a:pPr>
              <a:defRPr/>
            </a:pPr>
            <a:r>
              <a:rPr lang="en-US"/>
              <a:t>SMIS Project Team</a:t>
            </a:r>
          </a:p>
        </p:txBody>
      </p:sp>
      <p:sp>
        <p:nvSpPr>
          <p:cNvPr id="3" name="Espace réservé du numéro de diapositive 28"/>
          <p:cNvSpPr>
            <a:spLocks noGrp="1"/>
          </p:cNvSpPr>
          <p:nvPr>
            <p:ph type="sldNum" sz="quarter" idx="11"/>
          </p:nvPr>
        </p:nvSpPr>
        <p:spPr>
          <a:xfrm>
            <a:off x="8648850" y="6492878"/>
            <a:ext cx="384968" cy="365125"/>
          </a:xfrm>
          <a:prstGeom prst="rect">
            <a:avLst/>
          </a:prstGeom>
        </p:spPr>
        <p:txBody>
          <a:bodyPr vert="horz" wrap="square" lIns="80281" tIns="40140" rIns="80281" bIns="40140" numCol="1" anchor="t" anchorCtr="0" compatLnSpc="1">
            <a:prstTxWarp prst="textNoShape">
              <a:avLst/>
            </a:prstTxWarp>
          </a:bodyPr>
          <a:lstStyle>
            <a:lvl1pPr algn="l" eaLnBrk="1" hangingPunct="1">
              <a:defRPr sz="1800">
                <a:solidFill>
                  <a:srgbClr val="000000"/>
                </a:solidFill>
                <a:latin typeface="Arial" pitchFamily="34" charset="0"/>
                <a:ea typeface="ＭＳ Ｐゴシック" pitchFamily="34" charset="-128"/>
              </a:defRPr>
            </a:lvl1pPr>
          </a:lstStyle>
          <a:p>
            <a:pPr>
              <a:defRPr/>
            </a:pPr>
            <a:fld id="{9D87DCD0-035D-48EA-B51A-9F76C68A0111}" type="slidenum">
              <a:rPr lang="en-US"/>
              <a:pPr>
                <a:defRPr/>
              </a:pPr>
              <a:t>‹#›</a:t>
            </a:fld>
            <a:endParaRPr lang="en-US" dirty="0"/>
          </a:p>
        </p:txBody>
      </p:sp>
      <p:sp>
        <p:nvSpPr>
          <p:cNvPr id="4" name="Espace réservé de la date 29"/>
          <p:cNvSpPr>
            <a:spLocks noGrp="1"/>
          </p:cNvSpPr>
          <p:nvPr>
            <p:ph type="dt" sz="half" idx="12"/>
          </p:nvPr>
        </p:nvSpPr>
        <p:spPr>
          <a:xfrm>
            <a:off x="7434094" y="6492878"/>
            <a:ext cx="1178028" cy="365125"/>
          </a:xfrm>
          <a:prstGeom prst="rect">
            <a:avLst/>
          </a:prstGeom>
        </p:spPr>
        <p:txBody>
          <a:bodyPr lIns="80281" tIns="40140" rIns="80281" bIns="40140"/>
          <a:lstStyle>
            <a:lvl1pPr algn="l" eaLnBrk="1" hangingPunct="1">
              <a:defRPr sz="1800">
                <a:solidFill>
                  <a:srgbClr val="000000"/>
                </a:solidFill>
                <a:latin typeface="Arial" charset="0"/>
                <a:ea typeface="ＭＳ Ｐゴシック" charset="0"/>
                <a:cs typeface="+mn-cs"/>
              </a:defRPr>
            </a:lvl1pPr>
          </a:lstStyle>
          <a:p>
            <a:pPr>
              <a:defRPr/>
            </a:pPr>
            <a:r>
              <a:rPr lang="fr-FR"/>
              <a:t>12/7/2012</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596" y="2130144"/>
            <a:ext cx="7772808" cy="1470603"/>
          </a:xfrm>
        </p:spPr>
        <p:txBody>
          <a:bodyPr/>
          <a:lstStyle/>
          <a:p>
            <a:r>
              <a:rPr lang="fr-FR" smtClean="0"/>
              <a:t>Cliquez et modifiez le titre</a:t>
            </a:r>
            <a:endParaRPr lang="en-US"/>
          </a:p>
        </p:txBody>
      </p:sp>
      <p:sp>
        <p:nvSpPr>
          <p:cNvPr id="3" name="Sous-titre 2"/>
          <p:cNvSpPr>
            <a:spLocks noGrp="1"/>
          </p:cNvSpPr>
          <p:nvPr>
            <p:ph type="subTitle" idx="1"/>
          </p:nvPr>
        </p:nvSpPr>
        <p:spPr>
          <a:xfrm>
            <a:off x="1371192" y="3886496"/>
            <a:ext cx="6401616" cy="1752023"/>
          </a:xfrm>
        </p:spPr>
        <p:txBody>
          <a:bodyPr/>
          <a:lstStyle>
            <a:lvl1pPr marL="0" indent="0" algn="ctr">
              <a:buNone/>
              <a:defRPr/>
            </a:lvl1pPr>
            <a:lvl2pPr marL="401395" indent="0" algn="ctr">
              <a:buNone/>
              <a:defRPr/>
            </a:lvl2pPr>
            <a:lvl3pPr marL="802789" indent="0" algn="ctr">
              <a:buNone/>
              <a:defRPr/>
            </a:lvl3pPr>
            <a:lvl4pPr marL="1204181" indent="0" algn="ctr">
              <a:buNone/>
              <a:defRPr/>
            </a:lvl4pPr>
            <a:lvl5pPr marL="1605575" indent="0" algn="ctr">
              <a:buNone/>
              <a:defRPr/>
            </a:lvl5pPr>
            <a:lvl6pPr marL="2006968" indent="0" algn="ctr">
              <a:buNone/>
              <a:defRPr/>
            </a:lvl6pPr>
            <a:lvl7pPr marL="2408361" indent="0" algn="ctr">
              <a:buNone/>
              <a:defRPr/>
            </a:lvl7pPr>
            <a:lvl8pPr marL="2809755" indent="0" algn="ctr">
              <a:buNone/>
              <a:defRPr/>
            </a:lvl8pPr>
            <a:lvl9pPr marL="3211151" indent="0" algn="ctr">
              <a:buNone/>
              <a:defRPr/>
            </a:lvl9pPr>
          </a:lstStyle>
          <a:p>
            <a:r>
              <a:rPr lang="fr-FR" smtClean="0"/>
              <a:t>Cliquez pour modifier le style des sous-titres du masque</a:t>
            </a:r>
            <a:endParaRPr lang="en-US"/>
          </a:p>
        </p:txBody>
      </p:sp>
      <p:sp>
        <p:nvSpPr>
          <p:cNvPr id="4" name="Espace réservé du numéro de diapositive 4"/>
          <p:cNvSpPr>
            <a:spLocks noGrp="1"/>
          </p:cNvSpPr>
          <p:nvPr>
            <p:ph type="sldNum" sz="quarter" idx="10"/>
          </p:nvPr>
        </p:nvSpPr>
        <p:spPr>
          <a:xfrm>
            <a:off x="8648850" y="6492878"/>
            <a:ext cx="384968" cy="365125"/>
          </a:xfrm>
          <a:prstGeom prst="rect">
            <a:avLst/>
          </a:prstGeom>
        </p:spPr>
        <p:txBody>
          <a:bodyPr vert="horz" wrap="square" lIns="80281" tIns="40140" rIns="80281" bIns="40140" numCol="1" anchor="t" anchorCtr="0" compatLnSpc="1">
            <a:prstTxWarp prst="textNoShape">
              <a:avLst/>
            </a:prstTxWarp>
          </a:bodyPr>
          <a:lstStyle>
            <a:lvl1pPr algn="l" eaLnBrk="1" hangingPunct="1">
              <a:defRPr sz="1800">
                <a:solidFill>
                  <a:srgbClr val="000000"/>
                </a:solidFill>
                <a:latin typeface="Arial" pitchFamily="34" charset="0"/>
                <a:ea typeface="ＭＳ Ｐゴシック" pitchFamily="34" charset="-128"/>
              </a:defRPr>
            </a:lvl1pPr>
          </a:lstStyle>
          <a:p>
            <a:pPr>
              <a:defRPr/>
            </a:pPr>
            <a:fld id="{E95E979E-96B4-4BAB-9003-599961277B24}"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01638" y="4"/>
            <a:ext cx="8299450" cy="760413"/>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30213" y="1125538"/>
            <a:ext cx="4076700" cy="48942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59313" y="1125538"/>
            <a:ext cx="4076700" cy="48942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6" rIns="91432" bIns="45716" anchor="ctr"/>
          <a:lstStyle/>
          <a:p>
            <a:pPr algn="ctr">
              <a:defRPr/>
            </a:pPr>
            <a:endParaRPr lang="en-US"/>
          </a:p>
        </p:txBody>
      </p:sp>
      <p:sp>
        <p:nvSpPr>
          <p:cNvPr id="5" name="Rectangle 4"/>
          <p:cNvSpPr/>
          <p:nvPr/>
        </p:nvSpPr>
        <p:spPr bwMode="auto">
          <a:xfrm>
            <a:off x="276226"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6" rIns="91432" bIns="45716"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6" rIns="91432" bIns="45716" anchor="ctr"/>
          <a:lstStyle/>
          <a:p>
            <a:pPr algn="ctr">
              <a:defRPr/>
            </a:pPr>
            <a:endParaRPr lang="en-US"/>
          </a:p>
        </p:txBody>
      </p:sp>
      <p:sp>
        <p:nvSpPr>
          <p:cNvPr id="7" name="Rectangle 6"/>
          <p:cNvSpPr/>
          <p:nvPr/>
        </p:nvSpPr>
        <p:spPr bwMode="auto">
          <a:xfrm>
            <a:off x="1141414"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6" rIns="91432" bIns="45716"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lIns="91432" tIns="45716" rIns="91432" bIns="45716"/>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lIns="91432" tIns="45716" rIns="91432" bIns="45716"/>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lIns="91432" tIns="45716" rIns="91432" bIns="45716"/>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lIns="91432" tIns="45716" rIns="91432" bIns="45716"/>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lIns="91432" tIns="45716" rIns="91432" bIns="45716"/>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6" rIns="91432" bIns="45716"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6" rIns="91432" bIns="45716" anchor="ctr"/>
          <a:lstStyle/>
          <a:p>
            <a:pPr algn="ctr">
              <a:defRPr/>
            </a:pPr>
            <a:endParaRPr lang="en-US" dirty="0"/>
          </a:p>
        </p:txBody>
      </p:sp>
      <p:sp>
        <p:nvSpPr>
          <p:cNvPr id="15" name="Oval 14"/>
          <p:cNvSpPr/>
          <p:nvPr/>
        </p:nvSpPr>
        <p:spPr bwMode="auto">
          <a:xfrm>
            <a:off x="1323975" y="4867276"/>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6" rIns="91432" bIns="45716"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6" rIns="91432" bIns="45716"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6" rIns="91432" bIns="45716" anchor="ctr"/>
          <a:lstStyle/>
          <a:p>
            <a:pPr algn="ctr">
              <a:defRPr/>
            </a:pPr>
            <a:endParaRPr lang="en-US" dirty="0"/>
          </a:p>
        </p:txBody>
      </p:sp>
      <p:sp>
        <p:nvSpPr>
          <p:cNvPr id="18" name="Oval 17"/>
          <p:cNvSpPr/>
          <p:nvPr/>
        </p:nvSpPr>
        <p:spPr bwMode="auto">
          <a:xfrm>
            <a:off x="1879601" y="4479926"/>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6" rIns="91432" bIns="45716"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lIns="91432" tIns="45716" rIns="91432" bIns="45716"/>
          <a:lstStyle/>
          <a:p>
            <a:pPr>
              <a:defRPr/>
            </a:pPr>
            <a:endParaRPr lang="en-US"/>
          </a:p>
        </p:txBody>
      </p:sp>
      <p:sp>
        <p:nvSpPr>
          <p:cNvPr id="2" name="Title 1"/>
          <p:cNvSpPr>
            <a:spLocks noGrp="1"/>
          </p:cNvSpPr>
          <p:nvPr>
            <p:ph type="title"/>
          </p:nvPr>
        </p:nvSpPr>
        <p:spPr>
          <a:xfrm>
            <a:off x="2286001"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1"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ED3E5FC4-8751-47AE-B5AC-A65F49D2DCE1}" type="datetime1">
              <a:rPr lang="en-US"/>
              <a:pPr>
                <a:defRPr/>
              </a:pPr>
              <a:t>19-May-14</a:t>
            </a:fld>
            <a:endParaRPr lang="en-US"/>
          </a:p>
        </p:txBody>
      </p:sp>
      <p:sp>
        <p:nvSpPr>
          <p:cNvPr id="21" name="Footer Placeholder 4"/>
          <p:cNvSpPr>
            <a:spLocks noGrp="1"/>
          </p:cNvSpPr>
          <p:nvPr>
            <p:ph type="ftr" sz="quarter" idx="11"/>
          </p:nvPr>
        </p:nvSpPr>
        <p:spPr bwMode="auto">
          <a:xfrm rot="5400000">
            <a:off x="7077076" y="4178301"/>
            <a:ext cx="3657600" cy="384175"/>
          </a:xfrm>
        </p:spPr>
        <p:txBody>
          <a:bodyPr/>
          <a:lstStyle>
            <a:lvl1pPr>
              <a:defRPr/>
            </a:lvl1pPr>
          </a:lstStyle>
          <a:p>
            <a:pPr>
              <a:defRPr/>
            </a:pPr>
            <a:r>
              <a:rPr lang="en-US"/>
              <a:t>Dr. Dang Tran Khanh, Faculty of CSE, HCMUT (khanh@cse.hcmut.edu.vn) 17</a:t>
            </a: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908BB504-E764-4BB1-A979-AE7959A105C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9A0A6D9-113A-41BF-B6AF-BB17E9AF310D}" type="datetime1">
              <a:rPr lang="en-US"/>
              <a:pPr>
                <a:defRPr/>
              </a:pPr>
              <a:t>19-May-14</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Dr. Dang Tran Khanh, Faculty of CSE, HCMUT (khanh@cse.hcmut.edu.vn) 17</a:t>
            </a:r>
          </a:p>
        </p:txBody>
      </p:sp>
      <p:sp>
        <p:nvSpPr>
          <p:cNvPr id="7" name="Slide Number Placeholder 22"/>
          <p:cNvSpPr>
            <a:spLocks noGrp="1"/>
          </p:cNvSpPr>
          <p:nvPr>
            <p:ph type="sldNum" sz="quarter" idx="12"/>
          </p:nvPr>
        </p:nvSpPr>
        <p:spPr/>
        <p:txBody>
          <a:bodyPr/>
          <a:lstStyle>
            <a:lvl1pPr>
              <a:defRPr/>
            </a:lvl1pPr>
          </a:lstStyle>
          <a:p>
            <a:pPr>
              <a:defRPr/>
            </a:pPr>
            <a:fld id="{3935AA33-F9A7-453B-901B-274346E91488}"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1"/>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1"/>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F828DB24-A7E2-49C9-A8AC-A4DA2B22C1B6}" type="datetime1">
              <a:rPr lang="en-US"/>
              <a:pPr>
                <a:defRPr/>
              </a:pPr>
              <a:t>19-May-14</a:t>
            </a:fld>
            <a:endParaRPr lang="en-US"/>
          </a:p>
        </p:txBody>
      </p:sp>
      <p:sp>
        <p:nvSpPr>
          <p:cNvPr id="8" name="Footer Placeholder 2"/>
          <p:cNvSpPr>
            <a:spLocks noGrp="1"/>
          </p:cNvSpPr>
          <p:nvPr>
            <p:ph type="ftr" sz="quarter" idx="11"/>
          </p:nvPr>
        </p:nvSpPr>
        <p:spPr/>
        <p:txBody>
          <a:bodyPr/>
          <a:lstStyle>
            <a:lvl1pPr>
              <a:defRPr/>
            </a:lvl1pPr>
          </a:lstStyle>
          <a:p>
            <a:pPr>
              <a:defRPr/>
            </a:pPr>
            <a:r>
              <a:rPr lang="en-US"/>
              <a:t>Dr. Dang Tran Khanh, Faculty of CSE, HCMUT (khanh@cse.hcmut.edu.vn) 17</a:t>
            </a:r>
          </a:p>
        </p:txBody>
      </p:sp>
      <p:sp>
        <p:nvSpPr>
          <p:cNvPr id="9" name="Slide Number Placeholder 22"/>
          <p:cNvSpPr>
            <a:spLocks noGrp="1"/>
          </p:cNvSpPr>
          <p:nvPr>
            <p:ph type="sldNum" sz="quarter" idx="12"/>
          </p:nvPr>
        </p:nvSpPr>
        <p:spPr/>
        <p:txBody>
          <a:bodyPr/>
          <a:lstStyle>
            <a:lvl1pPr>
              <a:defRPr/>
            </a:lvl1pPr>
          </a:lstStyle>
          <a:p>
            <a:pPr>
              <a:defRPr/>
            </a:pPr>
            <a:fld id="{7D16E740-F233-4BD2-9AD5-AF7F7590988A}"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07E93939-A522-4C04-93C5-019CE6FCC905}" type="datetime1">
              <a:rPr lang="en-US"/>
              <a:pPr>
                <a:defRPr/>
              </a:pPr>
              <a:t>19-May-14</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D6A0F2CB-EE60-4866-A991-755626802238}"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r>
              <a:rPr lang="en-US"/>
              <a:t>Dr. Dang Tran Khanh, Faculty of CSE, HCMUT (khanh@cse.hcmut.edu.vn) 17</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493AF10-8CBD-4F5E-9FB4-BCD288BBAF19}" type="datetime1">
              <a:rPr lang="en-US"/>
              <a:pPr>
                <a:defRPr/>
              </a:pPr>
              <a:t>19-May-14</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Dr. Dang Tran Khanh, Faculty of CSE, HCMUT (khanh@cse.hcmut.edu.vn) 17</a:t>
            </a:r>
          </a:p>
        </p:txBody>
      </p:sp>
      <p:sp>
        <p:nvSpPr>
          <p:cNvPr id="4" name="Slide Number Placeholder 22"/>
          <p:cNvSpPr>
            <a:spLocks noGrp="1"/>
          </p:cNvSpPr>
          <p:nvPr>
            <p:ph type="sldNum" sz="quarter" idx="12"/>
          </p:nvPr>
        </p:nvSpPr>
        <p:spPr/>
        <p:txBody>
          <a:bodyPr/>
          <a:lstStyle>
            <a:lvl1pPr>
              <a:defRPr/>
            </a:lvl1pPr>
          </a:lstStyle>
          <a:p>
            <a:pPr>
              <a:defRPr/>
            </a:pPr>
            <a:fld id="{1B4BBF23-201B-43AB-B71E-B4F156FD709E}"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lIns="91432" tIns="45716" rIns="91432" bIns="45716"/>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lIns="91432" tIns="45716" rIns="91432" bIns="45716"/>
          <a:lstStyle/>
          <a:p>
            <a:pPr>
              <a:defRPr/>
            </a:pPr>
            <a:endParaRPr lang="en-US" dirty="0"/>
          </a:p>
        </p:txBody>
      </p:sp>
      <p:sp>
        <p:nvSpPr>
          <p:cNvPr id="7" name="Straight Connector 6"/>
          <p:cNvSpPr>
            <a:spLocks noChangeShapeType="1"/>
          </p:cNvSpPr>
          <p:nvPr/>
        </p:nvSpPr>
        <p:spPr bwMode="auto">
          <a:xfrm>
            <a:off x="6192838" y="0"/>
            <a:ext cx="0" cy="6858000"/>
          </a:xfrm>
          <a:prstGeom prst="line">
            <a:avLst/>
          </a:prstGeom>
          <a:noFill/>
          <a:ln w="12700" algn="ctr">
            <a:solidFill>
              <a:schemeClr val="accent1"/>
            </a:solidFill>
            <a:round/>
            <a:headEnd/>
            <a:tailEnd/>
          </a:ln>
        </p:spPr>
        <p:txBody>
          <a:bodyPr lIns="91432" tIns="45716" rIns="91432" bIns="45716"/>
          <a:lstStyle/>
          <a:p>
            <a:pPr>
              <a:defRPr/>
            </a:pPr>
            <a:endParaRPr lang="en-US">
              <a:latin typeface="Arial" pitchFamily="34" charset="0"/>
              <a:cs typeface="Arial" pitchFamily="34" charset="0"/>
            </a:endParaRPr>
          </a:p>
        </p:txBody>
      </p:sp>
      <p:sp>
        <p:nvSpPr>
          <p:cNvPr id="8" name="Straight Connector 7"/>
          <p:cNvSpPr>
            <a:spLocks noChangeShapeType="1"/>
          </p:cNvSpPr>
          <p:nvPr/>
        </p:nvSpPr>
        <p:spPr bwMode="auto">
          <a:xfrm>
            <a:off x="8991600" y="0"/>
            <a:ext cx="0" cy="6858000"/>
          </a:xfrm>
          <a:prstGeom prst="line">
            <a:avLst/>
          </a:prstGeom>
          <a:noFill/>
          <a:ln w="19050" algn="ctr">
            <a:solidFill>
              <a:schemeClr val="accent1"/>
            </a:solidFill>
            <a:round/>
            <a:headEnd/>
            <a:tailEnd/>
          </a:ln>
        </p:spPr>
        <p:txBody>
          <a:bodyPr lIns="91432" tIns="45716" rIns="91432" bIns="45716"/>
          <a:lstStyle/>
          <a:p>
            <a:pPr>
              <a:defRPr/>
            </a:pPr>
            <a:endParaRPr lang="en-US">
              <a:latin typeface="Arial" pitchFamily="34" charset="0"/>
              <a:cs typeface="Arial" pitchFamily="34" charset="0"/>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6" rIns="91432" bIns="45716" anchor="ctr"/>
          <a:lstStyle/>
          <a:p>
            <a:pPr algn="ctr">
              <a:defRPr/>
            </a:pPr>
            <a:endParaRPr lang="en-US"/>
          </a:p>
        </p:txBody>
      </p:sp>
      <p:sp>
        <p:nvSpPr>
          <p:cNvPr id="10" name="Straight Connector 9"/>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lIns="91432" tIns="45716" rIns="91432" bIns="45716"/>
          <a:lstStyle/>
          <a:p>
            <a:pPr>
              <a:defRPr/>
            </a:pPr>
            <a:endParaRPr lang="en-US">
              <a:latin typeface="Arial" pitchFamily="34" charset="0"/>
              <a:cs typeface="Arial" pitchFamily="34" charset="0"/>
            </a:endParaRPr>
          </a:p>
        </p:txBody>
      </p:sp>
      <p:sp>
        <p:nvSpPr>
          <p:cNvPr id="11" name="Oval 10"/>
          <p:cNvSpPr/>
          <p:nvPr/>
        </p:nvSpPr>
        <p:spPr>
          <a:xfrm>
            <a:off x="8156576" y="5715001"/>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6" rIns="91432" bIns="45716" anchor="ctr"/>
          <a:lstStyle/>
          <a:p>
            <a:pPr algn="ctr">
              <a:defRPr/>
            </a:pPr>
            <a:endParaRPr lang="en-US" dirty="0"/>
          </a:p>
        </p:txBody>
      </p:sp>
      <p:sp>
        <p:nvSpPr>
          <p:cNvPr id="2" name="Title 1"/>
          <p:cNvSpPr>
            <a:spLocks noGrp="1"/>
          </p:cNvSpPr>
          <p:nvPr>
            <p:ph type="title"/>
          </p:nvPr>
        </p:nvSpPr>
        <p:spPr>
          <a:xfrm rot="5400000">
            <a:off x="3371850" y="3200401"/>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1"/>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4FEB7C6A-3C50-4403-8015-160D8B9E16D1}" type="datetime1">
              <a:rPr lang="en-US"/>
              <a:pPr>
                <a:defRPr/>
              </a:pPr>
              <a:t>19-May-14</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D2B2C078-8D68-4988-B36D-8C0F1BDE80B2}"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r>
              <a:rPr lang="en-US"/>
              <a:t>Dr. Dang Tran Khanh, Faculty of CSE, HCMUT (khanh@cse.hcmut.edu.vn) 17</a:t>
            </a: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lIns="91432" tIns="45716" rIns="91432" bIns="45716"/>
          <a:lstStyle/>
          <a:p>
            <a:pPr>
              <a:defRPr/>
            </a:pPr>
            <a:endParaRPr lang="en-US"/>
          </a:p>
        </p:txBody>
      </p:sp>
      <p:sp>
        <p:nvSpPr>
          <p:cNvPr id="6" name="Oval 5"/>
          <p:cNvSpPr/>
          <p:nvPr/>
        </p:nvSpPr>
        <p:spPr>
          <a:xfrm>
            <a:off x="8156576" y="5715001"/>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6" rIns="91432" bIns="45716" anchor="ctr"/>
          <a:lstStyle/>
          <a:p>
            <a:pPr algn="ctr">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algn="ctr">
            <a:solidFill>
              <a:schemeClr val="tx1"/>
            </a:solidFill>
            <a:round/>
            <a:headEnd/>
            <a:tailEnd/>
          </a:ln>
        </p:spPr>
        <p:txBody>
          <a:bodyPr lIns="91432" tIns="45716" rIns="91432" bIns="45716"/>
          <a:lstStyle/>
          <a:p>
            <a:pPr>
              <a:defRPr/>
            </a:pPr>
            <a:endParaRPr lang="en-US">
              <a:latin typeface="Arial" pitchFamily="34" charset="0"/>
              <a:cs typeface="Arial" pitchFamily="34" charset="0"/>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6" rIns="91432" bIns="45716" anchor="ctr"/>
          <a:lstStyle/>
          <a:p>
            <a:pPr algn="ctr">
              <a:defRPr/>
            </a:pPr>
            <a:endParaRPr lang="en-US"/>
          </a:p>
        </p:txBody>
      </p:sp>
      <p:sp>
        <p:nvSpPr>
          <p:cNvPr id="9" name="Straight Connector 8"/>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lIns="91432" tIns="45716" rIns="91432" bIns="45716"/>
          <a:lstStyle/>
          <a:p>
            <a:pPr>
              <a:defRPr/>
            </a:pPr>
            <a:endParaRPr lang="en-US">
              <a:latin typeface="Arial" pitchFamily="34" charset="0"/>
              <a:cs typeface="Arial" pitchFamily="34" charset="0"/>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lIns="91432" tIns="45716" rIns="91432" bIns="45716"/>
          <a:lstStyle/>
          <a:p>
            <a:pPr>
              <a:defRPr/>
            </a:pPr>
            <a:endParaRPr lang="en-US" dirty="0"/>
          </a:p>
        </p:txBody>
      </p:sp>
      <p:sp>
        <p:nvSpPr>
          <p:cNvPr id="11" name="Straight Connector 10"/>
          <p:cNvSpPr>
            <a:spLocks noChangeShapeType="1"/>
          </p:cNvSpPr>
          <p:nvPr/>
        </p:nvSpPr>
        <p:spPr bwMode="auto">
          <a:xfrm>
            <a:off x="6192838" y="0"/>
            <a:ext cx="0" cy="6858000"/>
          </a:xfrm>
          <a:prstGeom prst="line">
            <a:avLst/>
          </a:prstGeom>
          <a:noFill/>
          <a:ln w="12700" algn="ctr">
            <a:solidFill>
              <a:schemeClr val="accent1"/>
            </a:solidFill>
            <a:round/>
            <a:headEnd/>
            <a:tailEnd/>
          </a:ln>
        </p:spPr>
        <p:txBody>
          <a:bodyPr lIns="91432" tIns="45716" rIns="91432" bIns="45716"/>
          <a:lstStyle/>
          <a:p>
            <a:pPr>
              <a:defRPr/>
            </a:pPr>
            <a:endParaRPr lang="en-US">
              <a:latin typeface="Arial" pitchFamily="34" charset="0"/>
              <a:cs typeface="Arial" pitchFamily="34" charset="0"/>
            </a:endParaRPr>
          </a:p>
        </p:txBody>
      </p:sp>
      <p:sp>
        <p:nvSpPr>
          <p:cNvPr id="2" name="Title 1"/>
          <p:cNvSpPr>
            <a:spLocks noGrp="1"/>
          </p:cNvSpPr>
          <p:nvPr>
            <p:ph type="title"/>
          </p:nvPr>
        </p:nvSpPr>
        <p:spPr>
          <a:xfrm rot="5400000">
            <a:off x="3350133" y="3200401"/>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295"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1F2C9EEE-587F-41AF-B16B-A37C32638525}" type="datetime1">
              <a:rPr lang="en-US"/>
              <a:pPr>
                <a:defRPr/>
              </a:pPr>
              <a:t>19-May-14</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5F7C41DE-F324-4A55-9A06-1E64E04EFBCF}"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r>
              <a:rPr lang="en-US"/>
              <a:t>Dr. Dang Tran Khanh, Faculty of CSE, HCMUT (khanh@cse.hcmut.edu.vn) 17</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8.xml"/><Relationship Id="rId7" Type="http://schemas.openxmlformats.org/officeDocument/2006/relationships/image" Target="../media/image7.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11" Type="http://schemas.openxmlformats.org/officeDocument/2006/relationships/image" Target="../media/image11.png"/><Relationship Id="rId5" Type="http://schemas.openxmlformats.org/officeDocument/2006/relationships/slideLayout" Target="../slideLayouts/slideLayout20.xml"/><Relationship Id="rId10" Type="http://schemas.openxmlformats.org/officeDocument/2006/relationships/image" Target="../media/image10.jpeg"/><Relationship Id="rId4" Type="http://schemas.openxmlformats.org/officeDocument/2006/relationships/slideLayout" Target="../slideLayouts/slideLayout19.xml"/><Relationship Id="rId9"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3.xml"/><Relationship Id="rId7" Type="http://schemas.openxmlformats.org/officeDocument/2006/relationships/theme" Target="../theme/theme4.xml"/><Relationship Id="rId12" Type="http://schemas.openxmlformats.org/officeDocument/2006/relationships/image" Target="../media/image1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2.jpeg"/><Relationship Id="rId5" Type="http://schemas.openxmlformats.org/officeDocument/2006/relationships/slideLayout" Target="../slideLayouts/slideLayout25.xml"/><Relationship Id="rId10" Type="http://schemas.openxmlformats.org/officeDocument/2006/relationships/image" Target="../media/image9.png"/><Relationship Id="rId4" Type="http://schemas.openxmlformats.org/officeDocument/2006/relationships/slideLayout" Target="../slideLayouts/slideLayout24.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lIns="91432" tIns="45716" rIns="91432" bIns="45716"/>
          <a:lstStyle/>
          <a:p>
            <a:pPr>
              <a:defRPr/>
            </a:pPr>
            <a:endParaRPr lang="en-US" dirty="0"/>
          </a:p>
        </p:txBody>
      </p:sp>
      <p:sp>
        <p:nvSpPr>
          <p:cNvPr id="22" name="Title Placeholder 21"/>
          <p:cNvSpPr>
            <a:spLocks noGrp="1"/>
          </p:cNvSpPr>
          <p:nvPr>
            <p:ph type="title"/>
          </p:nvPr>
        </p:nvSpPr>
        <p:spPr>
          <a:xfrm>
            <a:off x="457201" y="274638"/>
            <a:ext cx="7467600" cy="1143000"/>
          </a:xfrm>
          <a:prstGeom prst="rect">
            <a:avLst/>
          </a:prstGeom>
        </p:spPr>
        <p:txBody>
          <a:bodyPr vert="horz" lIns="91432" tIns="45716" rIns="91432" bIns="45716"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1" y="1600200"/>
            <a:ext cx="7467600" cy="4873625"/>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2"/>
            <a:ext cx="2011362" cy="384175"/>
          </a:xfrm>
          <a:prstGeom prst="rect">
            <a:avLst/>
          </a:prstGeom>
        </p:spPr>
        <p:txBody>
          <a:bodyPr vert="horz" lIns="91432" tIns="45716" rIns="91432" bIns="45716" anchor="ctr" anchorCtr="0"/>
          <a:lstStyle>
            <a:lvl1pPr algn="r" eaLnBrk="1" latinLnBrk="0" hangingPunct="1">
              <a:defRPr kumimoji="0" sz="1200">
                <a:solidFill>
                  <a:schemeClr val="tx2"/>
                </a:solidFill>
                <a:latin typeface="Arial" charset="0"/>
                <a:cs typeface="Arial" charset="0"/>
              </a:defRPr>
            </a:lvl1pPr>
          </a:lstStyle>
          <a:p>
            <a:pPr>
              <a:defRPr/>
            </a:pPr>
            <a:fld id="{8F0F5FE5-B873-40C5-AC9F-0421438C0C22}" type="datetime1">
              <a:rPr lang="en-US"/>
              <a:pPr>
                <a:defRPr/>
              </a:pPr>
              <a:t>19-May-14</a:t>
            </a:fld>
            <a:endParaRPr lang="en-US"/>
          </a:p>
        </p:txBody>
      </p:sp>
      <p:sp>
        <p:nvSpPr>
          <p:cNvPr id="3" name="Footer Placeholder 2"/>
          <p:cNvSpPr>
            <a:spLocks noGrp="1"/>
          </p:cNvSpPr>
          <p:nvPr>
            <p:ph type="ftr" sz="quarter" idx="3"/>
          </p:nvPr>
        </p:nvSpPr>
        <p:spPr>
          <a:xfrm rot="5400000">
            <a:off x="6989763" y="3736976"/>
            <a:ext cx="3200400" cy="365125"/>
          </a:xfrm>
          <a:prstGeom prst="rect">
            <a:avLst/>
          </a:prstGeom>
        </p:spPr>
        <p:txBody>
          <a:bodyPr vert="horz" lIns="91432" tIns="45716" rIns="91432" bIns="45716" anchor="ctr" anchorCtr="0"/>
          <a:lstStyle>
            <a:lvl1pPr algn="l" eaLnBrk="1" latinLnBrk="0" hangingPunct="1">
              <a:defRPr kumimoji="0" sz="1200">
                <a:solidFill>
                  <a:schemeClr val="tx2"/>
                </a:solidFill>
                <a:latin typeface="Arial" charset="0"/>
                <a:cs typeface="Arial" charset="0"/>
              </a:defRPr>
            </a:lvl1pPr>
          </a:lstStyle>
          <a:p>
            <a:pPr>
              <a:defRPr/>
            </a:pPr>
            <a:r>
              <a:rPr lang="en-US"/>
              <a:t>Dr. Dang Tran Khanh, Faculty of CSE, HCMUT (khanh@cse.hcmut.edu.vn) 17</a:t>
            </a: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lIns="91432" tIns="45716" rIns="91432" bIns="45716"/>
          <a:lstStyle/>
          <a:p>
            <a:pPr>
              <a:defRPr/>
            </a:pPr>
            <a:endParaRPr lang="en-US"/>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p:spPr>
        <p:txBody>
          <a:bodyPr lIns="91432" tIns="45716" rIns="91432" bIns="45716"/>
          <a:lstStyle/>
          <a:p>
            <a:pPr>
              <a:defRPr/>
            </a:pPr>
            <a:endParaRPr lang="en-US">
              <a:latin typeface="Arial" pitchFamily="34" charset="0"/>
              <a:cs typeface="Arial" pitchFamily="34"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6" rIns="91432" bIns="45716" anchor="ctr"/>
          <a:lstStyle/>
          <a:p>
            <a:pPr algn="ctr">
              <a:defRPr/>
            </a:pPr>
            <a:endParaRPr lang="en-US"/>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lIns="91432" tIns="45716" rIns="91432" bIns="45716"/>
          <a:lstStyle/>
          <a:p>
            <a:pPr>
              <a:defRPr/>
            </a:pPr>
            <a:endParaRPr lang="en-US">
              <a:latin typeface="Arial" pitchFamily="34" charset="0"/>
              <a:cs typeface="Arial" pitchFamily="34" charset="0"/>
            </a:endParaRPr>
          </a:p>
        </p:txBody>
      </p:sp>
      <p:sp>
        <p:nvSpPr>
          <p:cNvPr id="12" name="Oval 11"/>
          <p:cNvSpPr/>
          <p:nvPr/>
        </p:nvSpPr>
        <p:spPr>
          <a:xfrm>
            <a:off x="8156576" y="5715001"/>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6" rIns="91432" bIns="45716"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lIns="91432" tIns="45716" rIns="91432" bIns="45716" anchor="ctr"/>
          <a:lstStyle>
            <a:lvl1pPr algn="ctr" eaLnBrk="1" latinLnBrk="0" hangingPunct="1">
              <a:defRPr kumimoji="0" sz="1400" b="1">
                <a:solidFill>
                  <a:srgbClr val="FFFFFF"/>
                </a:solidFill>
                <a:latin typeface="Arial" charset="0"/>
                <a:cs typeface="Arial" charset="0"/>
              </a:defRPr>
            </a:lvl1pPr>
          </a:lstStyle>
          <a:p>
            <a:pPr>
              <a:defRPr/>
            </a:pPr>
            <a:fld id="{3A0E6E9E-A8E1-45EA-AA16-087E9FCC62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37" r:id="rId4"/>
    <p:sldLayoutId id="2147484138" r:id="rId5"/>
    <p:sldLayoutId id="2147484145" r:id="rId6"/>
    <p:sldLayoutId id="2147484139" r:id="rId7"/>
    <p:sldLayoutId id="2147484146" r:id="rId8"/>
    <p:sldLayoutId id="2147484147" r:id="rId9"/>
    <p:sldLayoutId id="2147484140" r:id="rId10"/>
    <p:sldLayoutId id="2147484141" r:id="rId11"/>
  </p:sldLayoutIdLst>
  <p:transition/>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158" algn="l" rtl="0" fontAlgn="base">
        <a:spcBef>
          <a:spcPct val="0"/>
        </a:spcBef>
        <a:spcAft>
          <a:spcPct val="0"/>
        </a:spcAft>
        <a:defRPr sz="3000">
          <a:solidFill>
            <a:schemeClr val="tx2"/>
          </a:solidFill>
          <a:latin typeface="Century Schoolbook" pitchFamily="18" charset="0"/>
        </a:defRPr>
      </a:lvl6pPr>
      <a:lvl7pPr marL="914316" algn="l" rtl="0" fontAlgn="base">
        <a:spcBef>
          <a:spcPct val="0"/>
        </a:spcBef>
        <a:spcAft>
          <a:spcPct val="0"/>
        </a:spcAft>
        <a:defRPr sz="3000">
          <a:solidFill>
            <a:schemeClr val="tx2"/>
          </a:solidFill>
          <a:latin typeface="Century Schoolbook" pitchFamily="18" charset="0"/>
        </a:defRPr>
      </a:lvl7pPr>
      <a:lvl8pPr marL="1371475" algn="l" rtl="0" fontAlgn="base">
        <a:spcBef>
          <a:spcPct val="0"/>
        </a:spcBef>
        <a:spcAft>
          <a:spcPct val="0"/>
        </a:spcAft>
        <a:defRPr sz="3000">
          <a:solidFill>
            <a:schemeClr val="tx2"/>
          </a:solidFill>
          <a:latin typeface="Century Schoolbook" pitchFamily="18" charset="0"/>
        </a:defRPr>
      </a:lvl8pPr>
      <a:lvl9pPr marL="1828633" algn="l" rtl="0" fontAlgn="base">
        <a:spcBef>
          <a:spcPct val="0"/>
        </a:spcBef>
        <a:spcAft>
          <a:spcPct val="0"/>
        </a:spcAft>
        <a:defRPr sz="3000">
          <a:solidFill>
            <a:schemeClr val="tx2"/>
          </a:solidFill>
          <a:latin typeface="Century Schoolbook" pitchFamily="18" charset="0"/>
        </a:defRPr>
      </a:lvl9pPr>
    </p:titleStyle>
    <p:bodyStyle>
      <a:lvl1pPr marL="273026" indent="-273026"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04" indent="-273026"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316" indent="-182546"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342" indent="-182546"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1955" indent="-182546"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201" indent="-182863"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496" indent="-182863"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5791" indent="-182863"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086" indent="-182863"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58" algn="l" rtl="0" eaLnBrk="1" latinLnBrk="0" hangingPunct="1">
        <a:defRPr kumimoji="0" kern="1200">
          <a:solidFill>
            <a:schemeClr val="tx1"/>
          </a:solidFill>
          <a:latin typeface="+mn-lt"/>
          <a:ea typeface="+mn-ea"/>
          <a:cs typeface="+mn-cs"/>
        </a:defRPr>
      </a:lvl2pPr>
      <a:lvl3pPr marL="914316" algn="l" rtl="0" eaLnBrk="1" latinLnBrk="0" hangingPunct="1">
        <a:defRPr kumimoji="0" kern="1200">
          <a:solidFill>
            <a:schemeClr val="tx1"/>
          </a:solidFill>
          <a:latin typeface="+mn-lt"/>
          <a:ea typeface="+mn-ea"/>
          <a:cs typeface="+mn-cs"/>
        </a:defRPr>
      </a:lvl3pPr>
      <a:lvl4pPr marL="1371475" algn="l" rtl="0" eaLnBrk="1" latinLnBrk="0" hangingPunct="1">
        <a:defRPr kumimoji="0" kern="1200">
          <a:solidFill>
            <a:schemeClr val="tx1"/>
          </a:solidFill>
          <a:latin typeface="+mn-lt"/>
          <a:ea typeface="+mn-ea"/>
          <a:cs typeface="+mn-cs"/>
        </a:defRPr>
      </a:lvl4pPr>
      <a:lvl5pPr marL="1828633" algn="l" rtl="0" eaLnBrk="1" latinLnBrk="0" hangingPunct="1">
        <a:defRPr kumimoji="0" kern="1200">
          <a:solidFill>
            <a:schemeClr val="tx1"/>
          </a:solidFill>
          <a:latin typeface="+mn-lt"/>
          <a:ea typeface="+mn-ea"/>
          <a:cs typeface="+mn-cs"/>
        </a:defRPr>
      </a:lvl5pPr>
      <a:lvl6pPr marL="2285791" algn="l" rtl="0" eaLnBrk="1" latinLnBrk="0" hangingPunct="1">
        <a:defRPr kumimoji="0" kern="1200">
          <a:solidFill>
            <a:schemeClr val="tx1"/>
          </a:solidFill>
          <a:latin typeface="+mn-lt"/>
          <a:ea typeface="+mn-ea"/>
          <a:cs typeface="+mn-cs"/>
        </a:defRPr>
      </a:lvl6pPr>
      <a:lvl7pPr marL="2742949" algn="l" rtl="0" eaLnBrk="1" latinLnBrk="0" hangingPunct="1">
        <a:defRPr kumimoji="0" kern="1200">
          <a:solidFill>
            <a:schemeClr val="tx1"/>
          </a:solidFill>
          <a:latin typeface="+mn-lt"/>
          <a:ea typeface="+mn-ea"/>
          <a:cs typeface="+mn-cs"/>
        </a:defRPr>
      </a:lvl7pPr>
      <a:lvl8pPr marL="3200108" algn="l" rtl="0" eaLnBrk="1" latinLnBrk="0" hangingPunct="1">
        <a:defRPr kumimoji="0" kern="1200">
          <a:solidFill>
            <a:schemeClr val="tx1"/>
          </a:solidFill>
          <a:latin typeface="+mn-lt"/>
          <a:ea typeface="+mn-ea"/>
          <a:cs typeface="+mn-cs"/>
        </a:defRPr>
      </a:lvl8pPr>
      <a:lvl9pPr marL="3657266"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gray">
          <a:xfrm>
            <a:off x="254378" y="2923886"/>
            <a:ext cx="8635244"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smtClean="0"/>
              <a:t>Cliquez pour modifier le style du titre</a:t>
            </a:r>
          </a:p>
        </p:txBody>
      </p:sp>
      <p:sp>
        <p:nvSpPr>
          <p:cNvPr id="2051" name="Rectangle 4"/>
          <p:cNvSpPr>
            <a:spLocks noGrp="1" noChangeArrowheads="1"/>
          </p:cNvSpPr>
          <p:nvPr>
            <p:ph type="body" idx="1"/>
          </p:nvPr>
        </p:nvSpPr>
        <p:spPr bwMode="gray">
          <a:xfrm>
            <a:off x="4572002" y="4188115"/>
            <a:ext cx="4317622" cy="2156114"/>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2052" name="Picture 5" descr="Image4_scien_UK"/>
          <p:cNvPicPr>
            <a:picLocks noChangeAspect="1" noChangeArrowheads="1"/>
          </p:cNvPicPr>
          <p:nvPr userDrawn="1"/>
        </p:nvPicPr>
        <p:blipFill>
          <a:blip r:embed="rId6"/>
          <a:srcRect/>
          <a:stretch>
            <a:fillRect/>
          </a:stretch>
        </p:blipFill>
        <p:spPr bwMode="auto">
          <a:xfrm>
            <a:off x="0" y="0"/>
            <a:ext cx="9144000" cy="6858000"/>
          </a:xfrm>
          <a:prstGeom prst="rect">
            <a:avLst/>
          </a:prstGeom>
          <a:noFill/>
          <a:ln w="9525">
            <a:noFill/>
            <a:miter lim="800000"/>
            <a:headEnd/>
            <a:tailEnd/>
          </a:ln>
        </p:spPr>
      </p:pic>
      <p:pic>
        <p:nvPicPr>
          <p:cNvPr id="2053" name="Image 5"/>
          <p:cNvPicPr>
            <a:picLocks noChangeAspect="1"/>
          </p:cNvPicPr>
          <p:nvPr userDrawn="1"/>
        </p:nvPicPr>
        <p:blipFill>
          <a:blip r:embed="rId7" cstate="print"/>
          <a:srcRect/>
          <a:stretch>
            <a:fillRect/>
          </a:stretch>
        </p:blipFill>
        <p:spPr bwMode="auto">
          <a:xfrm>
            <a:off x="1214757" y="881786"/>
            <a:ext cx="1071924" cy="861579"/>
          </a:xfrm>
          <a:prstGeom prst="rect">
            <a:avLst/>
          </a:prstGeom>
          <a:noFill/>
          <a:ln w="9525">
            <a:noFill/>
            <a:miter lim="800000"/>
            <a:headEnd/>
            <a:tailEnd/>
          </a:ln>
        </p:spPr>
      </p:pic>
      <p:pic>
        <p:nvPicPr>
          <p:cNvPr id="2054" name="Picture 19"/>
          <p:cNvPicPr>
            <a:picLocks noChangeAspect="1" noChangeArrowheads="1"/>
          </p:cNvPicPr>
          <p:nvPr userDrawn="1"/>
        </p:nvPicPr>
        <p:blipFill>
          <a:blip r:embed="rId8"/>
          <a:srcRect/>
          <a:stretch>
            <a:fillRect/>
          </a:stretch>
        </p:blipFill>
        <p:spPr bwMode="auto">
          <a:xfrm>
            <a:off x="2602273" y="923636"/>
            <a:ext cx="869237" cy="803853"/>
          </a:xfrm>
          <a:prstGeom prst="rect">
            <a:avLst/>
          </a:prstGeom>
          <a:noFill/>
          <a:ln w="12700">
            <a:noFill/>
            <a:miter lim="800000"/>
            <a:headEnd/>
            <a:tailEnd/>
          </a:ln>
        </p:spPr>
      </p:pic>
      <p:sp>
        <p:nvSpPr>
          <p:cNvPr id="1031" name="Rectangle 15"/>
          <p:cNvSpPr>
            <a:spLocks noChangeAspect="1" noChangeArrowheads="1"/>
          </p:cNvSpPr>
          <p:nvPr userDrawn="1"/>
        </p:nvSpPr>
        <p:spPr bwMode="auto">
          <a:xfrm>
            <a:off x="1712630" y="196273"/>
            <a:ext cx="1416082" cy="492443"/>
          </a:xfrm>
          <a:prstGeom prst="rect">
            <a:avLst/>
          </a:prstGeom>
          <a:noFill/>
          <a:ln w="9525">
            <a:noFill/>
            <a:miter lim="800000"/>
            <a:headEnd/>
            <a:tailEnd/>
          </a:ln>
        </p:spPr>
        <p:txBody>
          <a:bodyPr lIns="0" tIns="0" rIns="0" bIns="0">
            <a:spAutoFit/>
          </a:bodyPr>
          <a:lstStyle/>
          <a:p>
            <a:pPr defTabSz="994183">
              <a:spcBef>
                <a:spcPct val="10000"/>
              </a:spcBef>
              <a:defRPr/>
            </a:pPr>
            <a:r>
              <a:rPr lang="en-US" sz="2600" b="1" dirty="0">
                <a:solidFill>
                  <a:srgbClr val="808080"/>
                </a:solidFill>
                <a:latin typeface="Helvetica"/>
              </a:rPr>
              <a:t>PR</a:t>
            </a:r>
            <a:r>
              <a:rPr lang="en-US" sz="3200" b="1" dirty="0">
                <a:solidFill>
                  <a:srgbClr val="808080"/>
                </a:solidFill>
                <a:latin typeface="Helvetica"/>
              </a:rPr>
              <a:t> </a:t>
            </a:r>
            <a:r>
              <a:rPr lang="en-US" sz="2600" b="1" dirty="0">
                <a:solidFill>
                  <a:srgbClr val="808080"/>
                </a:solidFill>
                <a:latin typeface="Helvetica"/>
              </a:rPr>
              <a:t>  SM</a:t>
            </a:r>
            <a:endParaRPr lang="en-US" sz="2600" b="1" dirty="0">
              <a:solidFill>
                <a:srgbClr val="000000"/>
              </a:solidFill>
            </a:endParaRPr>
          </a:p>
        </p:txBody>
      </p:sp>
      <p:pic>
        <p:nvPicPr>
          <p:cNvPr id="2056" name="Image 9"/>
          <p:cNvPicPr>
            <a:picLocks noChangeAspect="1"/>
          </p:cNvPicPr>
          <p:nvPr userDrawn="1"/>
        </p:nvPicPr>
        <p:blipFill>
          <a:blip r:embed="rId9" cstate="print"/>
          <a:srcRect/>
          <a:stretch>
            <a:fillRect/>
          </a:stretch>
        </p:blipFill>
        <p:spPr bwMode="auto">
          <a:xfrm>
            <a:off x="2205064" y="83706"/>
            <a:ext cx="219009" cy="585932"/>
          </a:xfrm>
          <a:prstGeom prst="rect">
            <a:avLst/>
          </a:prstGeom>
          <a:noFill/>
          <a:ln w="9525">
            <a:noFill/>
            <a:miter lim="800000"/>
            <a:headEnd/>
            <a:tailEnd/>
          </a:ln>
        </p:spPr>
      </p:pic>
      <p:sp>
        <p:nvSpPr>
          <p:cNvPr id="1033" name="Rectangle 10"/>
          <p:cNvSpPr>
            <a:spLocks noChangeArrowheads="1"/>
          </p:cNvSpPr>
          <p:nvPr userDrawn="1"/>
        </p:nvSpPr>
        <p:spPr bwMode="auto">
          <a:xfrm>
            <a:off x="1564356" y="623456"/>
            <a:ext cx="1693586" cy="245341"/>
          </a:xfrm>
          <a:prstGeom prst="rect">
            <a:avLst/>
          </a:prstGeom>
          <a:noFill/>
          <a:ln w="9525">
            <a:noFill/>
            <a:miter lim="800000"/>
            <a:headEnd/>
            <a:tailEnd/>
          </a:ln>
        </p:spPr>
        <p:txBody>
          <a:bodyPr lIns="87263" tIns="43631" rIns="87263" bIns="43631">
            <a:spAutoFit/>
          </a:bodyPr>
          <a:lstStyle/>
          <a:p>
            <a:pPr>
              <a:defRPr/>
            </a:pPr>
            <a:r>
              <a:rPr lang="fr-FR" sz="1000" dirty="0">
                <a:solidFill>
                  <a:srgbClr val="595959"/>
                </a:solidFill>
              </a:rPr>
              <a:t>PRiSM Lab. - UMR 8144 </a:t>
            </a:r>
            <a:endParaRPr lang="en-US" sz="1000" dirty="0">
              <a:solidFill>
                <a:srgbClr val="595959"/>
              </a:solidFill>
            </a:endParaRPr>
          </a:p>
        </p:txBody>
      </p:sp>
    </p:spTree>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Lst>
  <p:hf hdr="0"/>
  <p:txStyles>
    <p:titleStyle>
      <a:lvl1pPr algn="ctr" rtl="0" eaLnBrk="0" fontAlgn="base" hangingPunct="0">
        <a:spcBef>
          <a:spcPct val="0"/>
        </a:spcBef>
        <a:spcAft>
          <a:spcPct val="0"/>
        </a:spcAft>
        <a:defRPr sz="4000" b="1">
          <a:solidFill>
            <a:schemeClr val="bg1"/>
          </a:solidFill>
          <a:latin typeface="+mj-lt"/>
          <a:ea typeface="+mj-ea"/>
          <a:cs typeface="ＭＳ Ｐゴシック" charset="0"/>
        </a:defRPr>
      </a:lvl1pPr>
      <a:lvl2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5pPr>
      <a:lvl6pPr marL="436314" algn="ctr" rtl="0" fontAlgn="base">
        <a:spcBef>
          <a:spcPct val="0"/>
        </a:spcBef>
        <a:spcAft>
          <a:spcPct val="0"/>
        </a:spcAft>
        <a:defRPr sz="4000" b="1">
          <a:solidFill>
            <a:schemeClr val="bg1"/>
          </a:solidFill>
          <a:latin typeface="Arial" charset="0"/>
          <a:ea typeface="ＭＳ Ｐゴシック" charset="0"/>
          <a:cs typeface="Arial" charset="0"/>
        </a:defRPr>
      </a:lvl6pPr>
      <a:lvl7pPr marL="872626" algn="ctr" rtl="0" fontAlgn="base">
        <a:spcBef>
          <a:spcPct val="0"/>
        </a:spcBef>
        <a:spcAft>
          <a:spcPct val="0"/>
        </a:spcAft>
        <a:defRPr sz="4000" b="1">
          <a:solidFill>
            <a:schemeClr val="bg1"/>
          </a:solidFill>
          <a:latin typeface="Arial" charset="0"/>
          <a:ea typeface="ＭＳ Ｐゴシック" charset="0"/>
          <a:cs typeface="Arial" charset="0"/>
        </a:defRPr>
      </a:lvl7pPr>
      <a:lvl8pPr marL="1308939" algn="ctr" rtl="0" fontAlgn="base">
        <a:spcBef>
          <a:spcPct val="0"/>
        </a:spcBef>
        <a:spcAft>
          <a:spcPct val="0"/>
        </a:spcAft>
        <a:defRPr sz="4000" b="1">
          <a:solidFill>
            <a:schemeClr val="bg1"/>
          </a:solidFill>
          <a:latin typeface="Arial" charset="0"/>
          <a:ea typeface="ＭＳ Ｐゴシック" charset="0"/>
          <a:cs typeface="Arial" charset="0"/>
        </a:defRPr>
      </a:lvl8pPr>
      <a:lvl9pPr marL="1745254" algn="ctr" rtl="0" fontAlgn="base">
        <a:spcBef>
          <a:spcPct val="0"/>
        </a:spcBef>
        <a:spcAft>
          <a:spcPct val="0"/>
        </a:spcAft>
        <a:defRPr sz="4000" b="1">
          <a:solidFill>
            <a:schemeClr val="bg1"/>
          </a:solidFill>
          <a:latin typeface="Arial" charset="0"/>
          <a:ea typeface="ＭＳ Ｐゴシック" charset="0"/>
          <a:cs typeface="Arial" charset="0"/>
        </a:defRPr>
      </a:lvl9pPr>
    </p:titleStyle>
    <p:bodyStyle>
      <a:lvl1pPr marL="324918" indent="-324918" algn="l" rtl="0" eaLnBrk="0" fontAlgn="base" hangingPunct="0">
        <a:lnSpc>
          <a:spcPct val="115000"/>
        </a:lnSpc>
        <a:spcBef>
          <a:spcPct val="0"/>
        </a:spcBef>
        <a:spcAft>
          <a:spcPct val="0"/>
        </a:spcAft>
        <a:buChar char="•"/>
        <a:defRPr sz="2300" b="1">
          <a:solidFill>
            <a:schemeClr val="bg1"/>
          </a:solidFill>
          <a:latin typeface="+mn-lt"/>
          <a:ea typeface="+mn-ea"/>
          <a:cs typeface="ＭＳ Ｐゴシック" charset="0"/>
        </a:defRPr>
      </a:lvl1pPr>
      <a:lvl2pPr marL="1395" indent="432292" algn="l" rtl="0" eaLnBrk="0" fontAlgn="base" hangingPunct="0">
        <a:spcBef>
          <a:spcPct val="0"/>
        </a:spcBef>
        <a:spcAft>
          <a:spcPct val="0"/>
        </a:spcAft>
        <a:buClr>
          <a:schemeClr val="bg1"/>
        </a:buClr>
        <a:buChar char="–"/>
        <a:defRPr sz="1300" b="1">
          <a:solidFill>
            <a:schemeClr val="bg1"/>
          </a:solidFill>
          <a:latin typeface="+mn-lt"/>
          <a:ea typeface="ＭＳ Ｐゴシック" charset="0"/>
          <a:cs typeface="+mn-cs"/>
        </a:defRPr>
      </a:lvl2pPr>
      <a:lvl3pPr marL="1395" indent="867374" algn="l" rtl="0" eaLnBrk="0" fontAlgn="base" hangingPunct="0">
        <a:spcBef>
          <a:spcPct val="0"/>
        </a:spcBef>
        <a:spcAft>
          <a:spcPct val="0"/>
        </a:spcAft>
        <a:buFont typeface="Arial" pitchFamily="34" charset="0"/>
        <a:buChar char="•"/>
        <a:defRPr sz="1300" b="1">
          <a:solidFill>
            <a:schemeClr val="bg1"/>
          </a:solidFill>
          <a:latin typeface="+mn-lt"/>
          <a:ea typeface="ＭＳ Ｐゴシック" charset="0"/>
          <a:cs typeface="+mn-cs"/>
        </a:defRPr>
      </a:lvl3pPr>
      <a:lvl4pPr marL="2788" indent="1302455" algn="l" rtl="0" eaLnBrk="0" fontAlgn="base" hangingPunct="0">
        <a:spcBef>
          <a:spcPct val="0"/>
        </a:spcBef>
        <a:spcAft>
          <a:spcPct val="0"/>
        </a:spcAft>
        <a:buChar char="–"/>
        <a:defRPr sz="1300" b="1">
          <a:solidFill>
            <a:schemeClr val="bg1"/>
          </a:solidFill>
          <a:latin typeface="+mn-lt"/>
          <a:ea typeface="ＭＳ Ｐゴシック" charset="0"/>
          <a:cs typeface="+mn-cs"/>
        </a:defRPr>
      </a:lvl4pPr>
      <a:lvl5pPr marL="4183" indent="1737536" algn="l" rtl="0" eaLnBrk="0" fontAlgn="base" hangingPunct="0">
        <a:spcBef>
          <a:spcPct val="0"/>
        </a:spcBef>
        <a:spcAft>
          <a:spcPct val="0"/>
        </a:spcAft>
        <a:buChar char="»"/>
        <a:defRPr sz="1300" b="1">
          <a:solidFill>
            <a:schemeClr val="bg1"/>
          </a:solidFill>
          <a:latin typeface="+mn-lt"/>
          <a:ea typeface="ＭＳ Ｐゴシック" charset="0"/>
          <a:cs typeface="+mn-cs"/>
        </a:defRPr>
      </a:lvl5pPr>
      <a:lvl6pPr marL="442372" algn="l" rtl="0" fontAlgn="base">
        <a:spcBef>
          <a:spcPct val="0"/>
        </a:spcBef>
        <a:spcAft>
          <a:spcPct val="0"/>
        </a:spcAft>
        <a:defRPr sz="1300" b="1">
          <a:solidFill>
            <a:schemeClr val="bg1"/>
          </a:solidFill>
          <a:latin typeface="+mn-lt"/>
          <a:ea typeface="Arial" charset="0"/>
          <a:cs typeface="+mn-cs"/>
        </a:defRPr>
      </a:lvl6pPr>
      <a:lvl7pPr marL="878687" algn="l" rtl="0" fontAlgn="base">
        <a:spcBef>
          <a:spcPct val="0"/>
        </a:spcBef>
        <a:spcAft>
          <a:spcPct val="0"/>
        </a:spcAft>
        <a:defRPr sz="1300" b="1">
          <a:solidFill>
            <a:schemeClr val="bg1"/>
          </a:solidFill>
          <a:latin typeface="+mn-lt"/>
          <a:ea typeface="Arial" charset="0"/>
          <a:cs typeface="+mn-cs"/>
        </a:defRPr>
      </a:lvl7pPr>
      <a:lvl8pPr marL="1315000" algn="l" rtl="0" fontAlgn="base">
        <a:spcBef>
          <a:spcPct val="0"/>
        </a:spcBef>
        <a:spcAft>
          <a:spcPct val="0"/>
        </a:spcAft>
        <a:defRPr sz="1300" b="1">
          <a:solidFill>
            <a:schemeClr val="bg1"/>
          </a:solidFill>
          <a:latin typeface="+mn-lt"/>
          <a:ea typeface="Arial" charset="0"/>
          <a:cs typeface="+mn-cs"/>
        </a:defRPr>
      </a:lvl8pPr>
      <a:lvl9pPr marL="1751312" algn="l" rtl="0" fontAlgn="base">
        <a:spcBef>
          <a:spcPct val="0"/>
        </a:spcBef>
        <a:spcAft>
          <a:spcPct val="0"/>
        </a:spcAft>
        <a:defRPr sz="1300" b="1">
          <a:solidFill>
            <a:schemeClr val="bg1"/>
          </a:solidFill>
          <a:latin typeface="+mn-lt"/>
          <a:ea typeface="Arial" charset="0"/>
          <a:cs typeface="+mn-cs"/>
        </a:defRPr>
      </a:lvl9pPr>
    </p:bodyStyle>
    <p:otherStyle>
      <a:defPPr>
        <a:defRPr lang="fr-FR"/>
      </a:defPPr>
      <a:lvl1pPr marL="0" algn="l" defTabSz="436314" rtl="0" eaLnBrk="1" latinLnBrk="0" hangingPunct="1">
        <a:defRPr sz="1800" kern="1200">
          <a:solidFill>
            <a:schemeClr val="tx1"/>
          </a:solidFill>
          <a:latin typeface="+mn-lt"/>
          <a:ea typeface="+mn-ea"/>
          <a:cs typeface="+mn-cs"/>
        </a:defRPr>
      </a:lvl1pPr>
      <a:lvl2pPr marL="436314" algn="l" defTabSz="436314" rtl="0" eaLnBrk="1" latinLnBrk="0" hangingPunct="1">
        <a:defRPr sz="1800" kern="1200">
          <a:solidFill>
            <a:schemeClr val="tx1"/>
          </a:solidFill>
          <a:latin typeface="+mn-lt"/>
          <a:ea typeface="+mn-ea"/>
          <a:cs typeface="+mn-cs"/>
        </a:defRPr>
      </a:lvl2pPr>
      <a:lvl3pPr marL="872626" algn="l" defTabSz="436314" rtl="0" eaLnBrk="1" latinLnBrk="0" hangingPunct="1">
        <a:defRPr sz="1800" kern="1200">
          <a:solidFill>
            <a:schemeClr val="tx1"/>
          </a:solidFill>
          <a:latin typeface="+mn-lt"/>
          <a:ea typeface="+mn-ea"/>
          <a:cs typeface="+mn-cs"/>
        </a:defRPr>
      </a:lvl3pPr>
      <a:lvl4pPr marL="1308939" algn="l" defTabSz="436314" rtl="0" eaLnBrk="1" latinLnBrk="0" hangingPunct="1">
        <a:defRPr sz="1800" kern="1200">
          <a:solidFill>
            <a:schemeClr val="tx1"/>
          </a:solidFill>
          <a:latin typeface="+mn-lt"/>
          <a:ea typeface="+mn-ea"/>
          <a:cs typeface="+mn-cs"/>
        </a:defRPr>
      </a:lvl4pPr>
      <a:lvl5pPr marL="1745254" algn="l" defTabSz="436314" rtl="0" eaLnBrk="1" latinLnBrk="0" hangingPunct="1">
        <a:defRPr sz="1800" kern="1200">
          <a:solidFill>
            <a:schemeClr val="tx1"/>
          </a:solidFill>
          <a:latin typeface="+mn-lt"/>
          <a:ea typeface="+mn-ea"/>
          <a:cs typeface="+mn-cs"/>
        </a:defRPr>
      </a:lvl5pPr>
      <a:lvl6pPr marL="2181567" algn="l" defTabSz="436314" rtl="0" eaLnBrk="1" latinLnBrk="0" hangingPunct="1">
        <a:defRPr sz="1800" kern="1200">
          <a:solidFill>
            <a:schemeClr val="tx1"/>
          </a:solidFill>
          <a:latin typeface="+mn-lt"/>
          <a:ea typeface="+mn-ea"/>
          <a:cs typeface="+mn-cs"/>
        </a:defRPr>
      </a:lvl6pPr>
      <a:lvl7pPr marL="2617880" algn="l" defTabSz="436314" rtl="0" eaLnBrk="1" latinLnBrk="0" hangingPunct="1">
        <a:defRPr sz="1800" kern="1200">
          <a:solidFill>
            <a:schemeClr val="tx1"/>
          </a:solidFill>
          <a:latin typeface="+mn-lt"/>
          <a:ea typeface="+mn-ea"/>
          <a:cs typeface="+mn-cs"/>
        </a:defRPr>
      </a:lvl7pPr>
      <a:lvl8pPr marL="3054193" algn="l" defTabSz="436314" rtl="0" eaLnBrk="1" latinLnBrk="0" hangingPunct="1">
        <a:defRPr sz="1800" kern="1200">
          <a:solidFill>
            <a:schemeClr val="tx1"/>
          </a:solidFill>
          <a:latin typeface="+mn-lt"/>
          <a:ea typeface="+mn-ea"/>
          <a:cs typeface="+mn-cs"/>
        </a:defRPr>
      </a:lvl8pPr>
      <a:lvl9pPr marL="3490505" algn="l" defTabSz="43631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er 31"/>
          <p:cNvGrpSpPr>
            <a:grpSpLocks/>
          </p:cNvGrpSpPr>
          <p:nvPr userDrawn="1"/>
        </p:nvGrpSpPr>
        <p:grpSpPr bwMode="auto">
          <a:xfrm>
            <a:off x="0" y="5778500"/>
            <a:ext cx="9144000" cy="1079500"/>
            <a:chOff x="0" y="5778500"/>
            <a:chExt cx="9144000" cy="1079500"/>
          </a:xfrm>
        </p:grpSpPr>
        <p:grpSp>
          <p:nvGrpSpPr>
            <p:cNvPr id="3" name="Grouper 7"/>
            <p:cNvGrpSpPr>
              <a:grpSpLocks/>
            </p:cNvGrpSpPr>
            <p:nvPr userDrawn="1"/>
          </p:nvGrpSpPr>
          <p:grpSpPr bwMode="auto">
            <a:xfrm>
              <a:off x="0" y="5778500"/>
              <a:ext cx="9144000" cy="1079500"/>
              <a:chOff x="0" y="5778500"/>
              <a:chExt cx="9144000" cy="1079500"/>
            </a:xfrm>
          </p:grpSpPr>
          <p:pic>
            <p:nvPicPr>
              <p:cNvPr id="3079" name="Picture 2" descr="bandeau_texte_rouge"/>
              <p:cNvPicPr>
                <a:picLocks noChangeAspect="1" noChangeArrowheads="1"/>
              </p:cNvPicPr>
              <p:nvPr userDrawn="1"/>
            </p:nvPicPr>
            <p:blipFill>
              <a:blip r:embed="rId7"/>
              <a:srcRect/>
              <a:stretch>
                <a:fillRect/>
              </a:stretch>
            </p:blipFill>
            <p:spPr bwMode="auto">
              <a:xfrm>
                <a:off x="0" y="5778500"/>
                <a:ext cx="9144000" cy="1079500"/>
              </a:xfrm>
              <a:prstGeom prst="rect">
                <a:avLst/>
              </a:prstGeom>
              <a:noFill/>
              <a:ln w="9525">
                <a:noFill/>
                <a:miter lim="800000"/>
                <a:headEnd/>
                <a:tailEnd/>
              </a:ln>
            </p:spPr>
          </p:pic>
          <p:grpSp>
            <p:nvGrpSpPr>
              <p:cNvPr id="4" name="Grouper 26"/>
              <p:cNvGrpSpPr>
                <a:grpSpLocks/>
              </p:cNvGrpSpPr>
              <p:nvPr userDrawn="1"/>
            </p:nvGrpSpPr>
            <p:grpSpPr bwMode="auto">
              <a:xfrm>
                <a:off x="1252572" y="6292850"/>
                <a:ext cx="3118715" cy="565150"/>
                <a:chOff x="1252572" y="6292850"/>
                <a:chExt cx="3118715" cy="565150"/>
              </a:xfrm>
            </p:grpSpPr>
            <p:pic>
              <p:nvPicPr>
                <p:cNvPr id="3088" name="Image 18"/>
                <p:cNvPicPr>
                  <a:picLocks noChangeAspect="1"/>
                </p:cNvPicPr>
                <p:nvPr userDrawn="1"/>
              </p:nvPicPr>
              <p:blipFill>
                <a:blip r:embed="rId8"/>
                <a:srcRect/>
                <a:stretch>
                  <a:fillRect/>
                </a:stretch>
              </p:blipFill>
              <p:spPr bwMode="auto">
                <a:xfrm>
                  <a:off x="3360772" y="6292850"/>
                  <a:ext cx="1010515" cy="565150"/>
                </a:xfrm>
                <a:prstGeom prst="rect">
                  <a:avLst/>
                </a:prstGeom>
                <a:noFill/>
                <a:ln w="9525">
                  <a:noFill/>
                  <a:miter lim="800000"/>
                  <a:headEnd/>
                  <a:tailEnd/>
                </a:ln>
              </p:spPr>
            </p:pic>
            <p:pic>
              <p:nvPicPr>
                <p:cNvPr id="3089" name="Image 19"/>
                <p:cNvPicPr>
                  <a:picLocks noChangeAspect="1"/>
                </p:cNvPicPr>
                <p:nvPr/>
              </p:nvPicPr>
              <p:blipFill>
                <a:blip r:embed="rId8"/>
                <a:srcRect/>
                <a:stretch>
                  <a:fillRect/>
                </a:stretch>
              </p:blipFill>
              <p:spPr bwMode="auto">
                <a:xfrm>
                  <a:off x="1252572" y="6292850"/>
                  <a:ext cx="1010515" cy="565150"/>
                </a:xfrm>
                <a:prstGeom prst="rect">
                  <a:avLst/>
                </a:prstGeom>
                <a:noFill/>
                <a:ln w="9525">
                  <a:noFill/>
                  <a:miter lim="800000"/>
                  <a:headEnd/>
                  <a:tailEnd/>
                </a:ln>
              </p:spPr>
            </p:pic>
            <p:pic>
              <p:nvPicPr>
                <p:cNvPr id="3090" name="Image 20"/>
                <p:cNvPicPr>
                  <a:picLocks noChangeAspect="1"/>
                </p:cNvPicPr>
                <p:nvPr userDrawn="1"/>
              </p:nvPicPr>
              <p:blipFill>
                <a:blip r:embed="rId8"/>
                <a:srcRect/>
                <a:stretch>
                  <a:fillRect/>
                </a:stretch>
              </p:blipFill>
              <p:spPr bwMode="auto">
                <a:xfrm>
                  <a:off x="2306672" y="6292850"/>
                  <a:ext cx="1010515" cy="565150"/>
                </a:xfrm>
                <a:prstGeom prst="rect">
                  <a:avLst/>
                </a:prstGeom>
                <a:noFill/>
                <a:ln w="9525">
                  <a:noFill/>
                  <a:miter lim="800000"/>
                  <a:headEnd/>
                  <a:tailEnd/>
                </a:ln>
              </p:spPr>
            </p:pic>
          </p:grpSp>
          <p:grpSp>
            <p:nvGrpSpPr>
              <p:cNvPr id="5" name="Grouper 25"/>
              <p:cNvGrpSpPr>
                <a:grpSpLocks/>
              </p:cNvGrpSpPr>
              <p:nvPr userDrawn="1"/>
            </p:nvGrpSpPr>
            <p:grpSpPr bwMode="auto">
              <a:xfrm>
                <a:off x="1314450" y="6394450"/>
                <a:ext cx="3013075" cy="387350"/>
                <a:chOff x="1314450" y="6394450"/>
                <a:chExt cx="3013075" cy="387350"/>
              </a:xfrm>
            </p:grpSpPr>
            <p:sp>
              <p:nvSpPr>
                <p:cNvPr id="16" name="Rectangle 15"/>
                <p:cNvSpPr/>
                <p:nvPr userDrawn="1"/>
              </p:nvSpPr>
              <p:spPr>
                <a:xfrm>
                  <a:off x="3403495" y="6394739"/>
                  <a:ext cx="923651" cy="32904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userDrawn="1"/>
              </p:nvSpPr>
              <p:spPr>
                <a:xfrm>
                  <a:off x="2349255" y="6397625"/>
                  <a:ext cx="923650" cy="3304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userDrawn="1"/>
              </p:nvSpPr>
              <p:spPr>
                <a:xfrm>
                  <a:off x="1314059" y="6452466"/>
                  <a:ext cx="923651" cy="32904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pic>
            <p:nvPicPr>
              <p:cNvPr id="3082" name="Image 11"/>
              <p:cNvPicPr>
                <a:picLocks noChangeAspect="1"/>
              </p:cNvPicPr>
              <p:nvPr/>
            </p:nvPicPr>
            <p:blipFill>
              <a:blip r:embed="rId9" cstate="print"/>
              <a:srcRect/>
              <a:stretch>
                <a:fillRect/>
              </a:stretch>
            </p:blipFill>
            <p:spPr bwMode="auto">
              <a:xfrm>
                <a:off x="1370654" y="6348666"/>
                <a:ext cx="750246" cy="455359"/>
              </a:xfrm>
              <a:prstGeom prst="rect">
                <a:avLst/>
              </a:prstGeom>
              <a:noFill/>
              <a:ln w="9525">
                <a:noFill/>
                <a:miter lim="800000"/>
                <a:headEnd/>
                <a:tailEnd/>
              </a:ln>
            </p:spPr>
          </p:pic>
          <p:pic>
            <p:nvPicPr>
              <p:cNvPr id="3083" name="Picture 19"/>
              <p:cNvPicPr>
                <a:picLocks noChangeAspect="1" noChangeArrowheads="1"/>
              </p:cNvPicPr>
              <p:nvPr userDrawn="1"/>
            </p:nvPicPr>
            <p:blipFill>
              <a:blip r:embed="rId10" cstate="print"/>
              <a:srcRect/>
              <a:stretch>
                <a:fillRect/>
              </a:stretch>
            </p:blipFill>
            <p:spPr bwMode="auto">
              <a:xfrm>
                <a:off x="2513460" y="6341760"/>
                <a:ext cx="550895" cy="507600"/>
              </a:xfrm>
              <a:prstGeom prst="rect">
                <a:avLst/>
              </a:prstGeom>
              <a:noFill/>
              <a:ln w="12700">
                <a:noFill/>
                <a:miter lim="800000"/>
                <a:headEnd/>
                <a:tailEnd/>
              </a:ln>
            </p:spPr>
          </p:pic>
          <p:sp>
            <p:nvSpPr>
              <p:cNvPr id="3084" name="Rectangle 15"/>
              <p:cNvSpPr>
                <a:spLocks noChangeAspect="1" noChangeArrowheads="1"/>
              </p:cNvSpPr>
              <p:nvPr userDrawn="1"/>
            </p:nvSpPr>
            <p:spPr bwMode="auto">
              <a:xfrm>
                <a:off x="3449745" y="6427932"/>
                <a:ext cx="972622" cy="276999"/>
              </a:xfrm>
              <a:prstGeom prst="rect">
                <a:avLst/>
              </a:prstGeom>
              <a:noFill/>
              <a:ln w="9525">
                <a:noFill/>
                <a:miter lim="800000"/>
                <a:headEnd/>
                <a:tailEnd/>
              </a:ln>
            </p:spPr>
            <p:txBody>
              <a:bodyPr lIns="0" tIns="0" rIns="0" bIns="0">
                <a:spAutoFit/>
              </a:bodyPr>
              <a:lstStyle/>
              <a:p>
                <a:pPr defTabSz="994092">
                  <a:spcBef>
                    <a:spcPct val="10000"/>
                  </a:spcBef>
                  <a:defRPr/>
                </a:pPr>
                <a:r>
                  <a:rPr lang="en-US" b="1" dirty="0">
                    <a:solidFill>
                      <a:srgbClr val="808080"/>
                    </a:solidFill>
                    <a:latin typeface="Helvetica"/>
                  </a:rPr>
                  <a:t>PR    SM</a:t>
                </a:r>
                <a:endParaRPr lang="en-US" b="1" dirty="0">
                  <a:solidFill>
                    <a:srgbClr val="000000"/>
                  </a:solidFill>
                </a:endParaRPr>
              </a:p>
            </p:txBody>
          </p:sp>
        </p:grpSp>
        <p:pic>
          <p:nvPicPr>
            <p:cNvPr id="3078" name="Image 30"/>
            <p:cNvPicPr>
              <a:picLocks noChangeAspect="1"/>
            </p:cNvPicPr>
            <p:nvPr/>
          </p:nvPicPr>
          <p:blipFill>
            <a:blip r:embed="rId11" cstate="print"/>
            <a:srcRect/>
            <a:stretch>
              <a:fillRect/>
            </a:stretch>
          </p:blipFill>
          <p:spPr bwMode="auto">
            <a:xfrm>
              <a:off x="3745952" y="6359524"/>
              <a:ext cx="149909" cy="375075"/>
            </a:xfrm>
            <a:prstGeom prst="rect">
              <a:avLst/>
            </a:prstGeom>
            <a:noFill/>
            <a:ln w="9525">
              <a:noFill/>
              <a:miter lim="800000"/>
              <a:headEnd/>
              <a:tailEnd/>
            </a:ln>
          </p:spPr>
        </p:pic>
      </p:grpSp>
      <p:sp>
        <p:nvSpPr>
          <p:cNvPr id="3075" name="Rectangle 2"/>
          <p:cNvSpPr>
            <a:spLocks noGrp="1" noChangeArrowheads="1"/>
          </p:cNvSpPr>
          <p:nvPr>
            <p:ph type="title"/>
          </p:nvPr>
        </p:nvSpPr>
        <p:spPr bwMode="gray">
          <a:xfrm>
            <a:off x="448905" y="129887"/>
            <a:ext cx="8427117" cy="7461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fr-FR" smtClean="0"/>
              <a:t>Cliquez pour modifier le style du titre</a:t>
            </a:r>
          </a:p>
        </p:txBody>
      </p:sp>
      <p:sp>
        <p:nvSpPr>
          <p:cNvPr id="3076" name="Rectangle 3"/>
          <p:cNvSpPr>
            <a:spLocks noGrp="1" noChangeArrowheads="1"/>
          </p:cNvSpPr>
          <p:nvPr>
            <p:ph type="body" idx="1"/>
          </p:nvPr>
        </p:nvSpPr>
        <p:spPr bwMode="gray">
          <a:xfrm>
            <a:off x="439382" y="1017444"/>
            <a:ext cx="8427117" cy="52416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Lst>
  <p:hf hdr="0"/>
  <p:txStyles>
    <p:titleStyle>
      <a:lvl1pPr algn="l" rtl="0" eaLnBrk="0" fontAlgn="base" hangingPunct="0">
        <a:spcBef>
          <a:spcPct val="0"/>
        </a:spcBef>
        <a:spcAft>
          <a:spcPct val="0"/>
        </a:spcAft>
        <a:defRPr sz="2600" b="1">
          <a:solidFill>
            <a:schemeClr val="bg2"/>
          </a:solidFill>
          <a:latin typeface="+mj-lt"/>
          <a:ea typeface="+mj-ea"/>
          <a:cs typeface="ＭＳ Ｐゴシック" charset="0"/>
        </a:defRPr>
      </a:lvl1pPr>
      <a:lvl2pPr algn="l" rtl="0" eaLnBrk="0" fontAlgn="base" hangingPunct="0">
        <a:spcBef>
          <a:spcPct val="0"/>
        </a:spcBef>
        <a:spcAft>
          <a:spcPct val="0"/>
        </a:spcAft>
        <a:defRPr sz="2600" b="1">
          <a:solidFill>
            <a:schemeClr val="bg2"/>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bg2"/>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bg2"/>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bg2"/>
          </a:solidFill>
          <a:latin typeface="Arial" charset="0"/>
          <a:ea typeface="ＭＳ Ｐゴシック" charset="0"/>
          <a:cs typeface="ＭＳ Ｐゴシック" charset="0"/>
        </a:defRPr>
      </a:lvl5pPr>
      <a:lvl6pPr marL="436275" algn="l" rtl="0" fontAlgn="base">
        <a:spcBef>
          <a:spcPct val="0"/>
        </a:spcBef>
        <a:spcAft>
          <a:spcPct val="0"/>
        </a:spcAft>
        <a:defRPr sz="2600" b="1">
          <a:solidFill>
            <a:schemeClr val="bg2"/>
          </a:solidFill>
          <a:latin typeface="Arial" charset="0"/>
          <a:ea typeface="ＭＳ Ｐゴシック" charset="0"/>
          <a:cs typeface="Arial" charset="0"/>
        </a:defRPr>
      </a:lvl6pPr>
      <a:lvl7pPr marL="872546" algn="l" rtl="0" fontAlgn="base">
        <a:spcBef>
          <a:spcPct val="0"/>
        </a:spcBef>
        <a:spcAft>
          <a:spcPct val="0"/>
        </a:spcAft>
        <a:defRPr sz="2600" b="1">
          <a:solidFill>
            <a:schemeClr val="bg2"/>
          </a:solidFill>
          <a:latin typeface="Arial" charset="0"/>
          <a:ea typeface="ＭＳ Ｐゴシック" charset="0"/>
          <a:cs typeface="Arial" charset="0"/>
        </a:defRPr>
      </a:lvl7pPr>
      <a:lvl8pPr marL="1308819" algn="l" rtl="0" fontAlgn="base">
        <a:spcBef>
          <a:spcPct val="0"/>
        </a:spcBef>
        <a:spcAft>
          <a:spcPct val="0"/>
        </a:spcAft>
        <a:defRPr sz="2600" b="1">
          <a:solidFill>
            <a:schemeClr val="bg2"/>
          </a:solidFill>
          <a:latin typeface="Arial" charset="0"/>
          <a:ea typeface="ＭＳ Ｐゴシック" charset="0"/>
          <a:cs typeface="Arial" charset="0"/>
        </a:defRPr>
      </a:lvl8pPr>
      <a:lvl9pPr marL="1745095" algn="l" rtl="0" fontAlgn="base">
        <a:spcBef>
          <a:spcPct val="0"/>
        </a:spcBef>
        <a:spcAft>
          <a:spcPct val="0"/>
        </a:spcAft>
        <a:defRPr sz="2600" b="1">
          <a:solidFill>
            <a:schemeClr val="bg2"/>
          </a:solidFill>
          <a:latin typeface="Arial" charset="0"/>
          <a:ea typeface="ＭＳ Ｐゴシック" charset="0"/>
          <a:cs typeface="Arial" charset="0"/>
        </a:defRPr>
      </a:lvl9pPr>
    </p:titleStyle>
    <p:bodyStyle>
      <a:lvl1pPr marL="299787" indent="-299787" algn="l" rtl="0" eaLnBrk="0" fontAlgn="base" hangingPunct="0">
        <a:lnSpc>
          <a:spcPct val="125000"/>
        </a:lnSpc>
        <a:spcBef>
          <a:spcPts val="1142"/>
        </a:spcBef>
        <a:spcAft>
          <a:spcPct val="0"/>
        </a:spcAft>
        <a:buChar char="•"/>
        <a:defRPr sz="2300" b="1">
          <a:solidFill>
            <a:srgbClr val="595959"/>
          </a:solidFill>
          <a:latin typeface="+mn-lt"/>
          <a:ea typeface="+mn-ea"/>
          <a:cs typeface="ＭＳ Ｐゴシック" charset="0"/>
        </a:defRPr>
      </a:lvl1pPr>
      <a:lvl2pPr marL="423886" indent="-167323" algn="l" rtl="0" eaLnBrk="0" fontAlgn="base" hangingPunct="0">
        <a:lnSpc>
          <a:spcPct val="125000"/>
        </a:lnSpc>
        <a:spcBef>
          <a:spcPct val="0"/>
        </a:spcBef>
        <a:spcAft>
          <a:spcPct val="0"/>
        </a:spcAft>
        <a:buClr>
          <a:schemeClr val="bg2"/>
        </a:buClr>
        <a:buSzPct val="131000"/>
        <a:buChar char="•"/>
        <a:defRPr sz="1900">
          <a:solidFill>
            <a:srgbClr val="595959"/>
          </a:solidFill>
          <a:latin typeface="+mn-lt"/>
          <a:ea typeface="ＭＳ Ｐゴシック" charset="0"/>
          <a:cs typeface="+mn-cs"/>
        </a:defRPr>
      </a:lvl2pPr>
      <a:lvl3pPr marL="599577" indent="-170113" algn="l" rtl="0" eaLnBrk="0" fontAlgn="base" hangingPunct="0">
        <a:lnSpc>
          <a:spcPct val="125000"/>
        </a:lnSpc>
        <a:spcBef>
          <a:spcPct val="0"/>
        </a:spcBef>
        <a:spcAft>
          <a:spcPct val="0"/>
        </a:spcAft>
        <a:buSzPct val="70000"/>
        <a:buFont typeface="Courier New" pitchFamily="49" charset="0"/>
        <a:buChar char="o"/>
        <a:defRPr>
          <a:solidFill>
            <a:srgbClr val="595959"/>
          </a:solidFill>
          <a:latin typeface="+mn-lt"/>
          <a:ea typeface="ＭＳ Ｐゴシック" charset="0"/>
          <a:cs typeface="+mn-cs"/>
        </a:defRPr>
      </a:lvl3pPr>
      <a:lvl4pPr marL="602365" indent="599577" algn="l" rtl="0" eaLnBrk="0" fontAlgn="base" hangingPunct="0">
        <a:lnSpc>
          <a:spcPct val="125000"/>
        </a:lnSpc>
        <a:spcBef>
          <a:spcPct val="0"/>
        </a:spcBef>
        <a:spcAft>
          <a:spcPct val="0"/>
        </a:spcAft>
        <a:buChar char="–"/>
        <a:defRPr sz="1500">
          <a:solidFill>
            <a:srgbClr val="595959"/>
          </a:solidFill>
          <a:latin typeface="+mn-lt"/>
          <a:ea typeface="ＭＳ Ｐゴシック" charset="0"/>
          <a:cs typeface="+mn-cs"/>
        </a:defRPr>
      </a:lvl4pPr>
      <a:lvl5pPr marL="602365" indent="1001154" algn="l" rtl="0" eaLnBrk="0" fontAlgn="base" hangingPunct="0">
        <a:lnSpc>
          <a:spcPct val="125000"/>
        </a:lnSpc>
        <a:spcBef>
          <a:spcPct val="0"/>
        </a:spcBef>
        <a:spcAft>
          <a:spcPct val="0"/>
        </a:spcAft>
        <a:buChar char="»"/>
        <a:defRPr sz="1300">
          <a:solidFill>
            <a:srgbClr val="595959"/>
          </a:solidFill>
          <a:latin typeface="+mn-lt"/>
          <a:ea typeface="ＭＳ Ｐゴシック" charset="0"/>
          <a:cs typeface="+mn-cs"/>
        </a:defRPr>
      </a:lvl5pPr>
      <a:lvl6pPr marL="967984" algn="l" rtl="0" fontAlgn="base">
        <a:lnSpc>
          <a:spcPct val="125000"/>
        </a:lnSpc>
        <a:spcBef>
          <a:spcPct val="0"/>
        </a:spcBef>
        <a:spcAft>
          <a:spcPct val="0"/>
        </a:spcAft>
        <a:defRPr sz="1100">
          <a:solidFill>
            <a:schemeClr val="tx2"/>
          </a:solidFill>
          <a:latin typeface="+mn-lt"/>
          <a:ea typeface="Arial" charset="0"/>
          <a:cs typeface="+mn-cs"/>
        </a:defRPr>
      </a:lvl6pPr>
      <a:lvl7pPr marL="1404256" algn="l" rtl="0" fontAlgn="base">
        <a:lnSpc>
          <a:spcPct val="125000"/>
        </a:lnSpc>
        <a:spcBef>
          <a:spcPct val="0"/>
        </a:spcBef>
        <a:spcAft>
          <a:spcPct val="0"/>
        </a:spcAft>
        <a:defRPr sz="1100">
          <a:solidFill>
            <a:schemeClr val="tx2"/>
          </a:solidFill>
          <a:latin typeface="+mn-lt"/>
          <a:ea typeface="Arial" charset="0"/>
          <a:cs typeface="+mn-cs"/>
        </a:defRPr>
      </a:lvl7pPr>
      <a:lvl8pPr marL="1840529" algn="l" rtl="0" fontAlgn="base">
        <a:lnSpc>
          <a:spcPct val="125000"/>
        </a:lnSpc>
        <a:spcBef>
          <a:spcPct val="0"/>
        </a:spcBef>
        <a:spcAft>
          <a:spcPct val="0"/>
        </a:spcAft>
        <a:defRPr sz="1100">
          <a:solidFill>
            <a:schemeClr val="tx2"/>
          </a:solidFill>
          <a:latin typeface="+mn-lt"/>
          <a:ea typeface="Arial" charset="0"/>
          <a:cs typeface="+mn-cs"/>
        </a:defRPr>
      </a:lvl8pPr>
      <a:lvl9pPr marL="2276803" algn="l" rtl="0" fontAlgn="base">
        <a:lnSpc>
          <a:spcPct val="125000"/>
        </a:lnSpc>
        <a:spcBef>
          <a:spcPct val="0"/>
        </a:spcBef>
        <a:spcAft>
          <a:spcPct val="0"/>
        </a:spcAft>
        <a:defRPr sz="1100">
          <a:solidFill>
            <a:schemeClr val="tx2"/>
          </a:solidFill>
          <a:latin typeface="+mn-lt"/>
          <a:ea typeface="Arial" charset="0"/>
          <a:cs typeface="+mn-cs"/>
        </a:defRPr>
      </a:lvl9pPr>
    </p:bodyStyle>
    <p:otherStyle>
      <a:defPPr>
        <a:defRPr lang="fr-FR"/>
      </a:defPPr>
      <a:lvl1pPr marL="0" algn="l" defTabSz="436275" rtl="0" eaLnBrk="1" latinLnBrk="0" hangingPunct="1">
        <a:defRPr sz="1800" kern="1200">
          <a:solidFill>
            <a:schemeClr val="tx1"/>
          </a:solidFill>
          <a:latin typeface="+mn-lt"/>
          <a:ea typeface="+mn-ea"/>
          <a:cs typeface="+mn-cs"/>
        </a:defRPr>
      </a:lvl1pPr>
      <a:lvl2pPr marL="436275" algn="l" defTabSz="436275" rtl="0" eaLnBrk="1" latinLnBrk="0" hangingPunct="1">
        <a:defRPr sz="1800" kern="1200">
          <a:solidFill>
            <a:schemeClr val="tx1"/>
          </a:solidFill>
          <a:latin typeface="+mn-lt"/>
          <a:ea typeface="+mn-ea"/>
          <a:cs typeface="+mn-cs"/>
        </a:defRPr>
      </a:lvl2pPr>
      <a:lvl3pPr marL="872546" algn="l" defTabSz="436275" rtl="0" eaLnBrk="1" latinLnBrk="0" hangingPunct="1">
        <a:defRPr sz="1800" kern="1200">
          <a:solidFill>
            <a:schemeClr val="tx1"/>
          </a:solidFill>
          <a:latin typeface="+mn-lt"/>
          <a:ea typeface="+mn-ea"/>
          <a:cs typeface="+mn-cs"/>
        </a:defRPr>
      </a:lvl3pPr>
      <a:lvl4pPr marL="1308819" algn="l" defTabSz="436275" rtl="0" eaLnBrk="1" latinLnBrk="0" hangingPunct="1">
        <a:defRPr sz="1800" kern="1200">
          <a:solidFill>
            <a:schemeClr val="tx1"/>
          </a:solidFill>
          <a:latin typeface="+mn-lt"/>
          <a:ea typeface="+mn-ea"/>
          <a:cs typeface="+mn-cs"/>
        </a:defRPr>
      </a:lvl4pPr>
      <a:lvl5pPr marL="1745095" algn="l" defTabSz="436275" rtl="0" eaLnBrk="1" latinLnBrk="0" hangingPunct="1">
        <a:defRPr sz="1800" kern="1200">
          <a:solidFill>
            <a:schemeClr val="tx1"/>
          </a:solidFill>
          <a:latin typeface="+mn-lt"/>
          <a:ea typeface="+mn-ea"/>
          <a:cs typeface="+mn-cs"/>
        </a:defRPr>
      </a:lvl5pPr>
      <a:lvl6pPr marL="2181368" algn="l" defTabSz="436275" rtl="0" eaLnBrk="1" latinLnBrk="0" hangingPunct="1">
        <a:defRPr sz="1800" kern="1200">
          <a:solidFill>
            <a:schemeClr val="tx1"/>
          </a:solidFill>
          <a:latin typeface="+mn-lt"/>
          <a:ea typeface="+mn-ea"/>
          <a:cs typeface="+mn-cs"/>
        </a:defRPr>
      </a:lvl6pPr>
      <a:lvl7pPr marL="2617641" algn="l" defTabSz="436275" rtl="0" eaLnBrk="1" latinLnBrk="0" hangingPunct="1">
        <a:defRPr sz="1800" kern="1200">
          <a:solidFill>
            <a:schemeClr val="tx1"/>
          </a:solidFill>
          <a:latin typeface="+mn-lt"/>
          <a:ea typeface="+mn-ea"/>
          <a:cs typeface="+mn-cs"/>
        </a:defRPr>
      </a:lvl7pPr>
      <a:lvl8pPr marL="3053914" algn="l" defTabSz="436275" rtl="0" eaLnBrk="1" latinLnBrk="0" hangingPunct="1">
        <a:defRPr sz="1800" kern="1200">
          <a:solidFill>
            <a:schemeClr val="tx1"/>
          </a:solidFill>
          <a:latin typeface="+mn-lt"/>
          <a:ea typeface="+mn-ea"/>
          <a:cs typeface="+mn-cs"/>
        </a:defRPr>
      </a:lvl8pPr>
      <a:lvl9pPr marL="3490187" algn="l" defTabSz="43627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er 31"/>
          <p:cNvGrpSpPr>
            <a:grpSpLocks/>
          </p:cNvGrpSpPr>
          <p:nvPr userDrawn="1"/>
        </p:nvGrpSpPr>
        <p:grpSpPr bwMode="auto">
          <a:xfrm>
            <a:off x="0" y="5778500"/>
            <a:ext cx="9144000" cy="1079500"/>
            <a:chOff x="0" y="5778500"/>
            <a:chExt cx="9144000" cy="1079500"/>
          </a:xfrm>
        </p:grpSpPr>
        <p:grpSp>
          <p:nvGrpSpPr>
            <p:cNvPr id="3" name="Grouper 7"/>
            <p:cNvGrpSpPr>
              <a:grpSpLocks/>
            </p:cNvGrpSpPr>
            <p:nvPr userDrawn="1"/>
          </p:nvGrpSpPr>
          <p:grpSpPr bwMode="auto">
            <a:xfrm>
              <a:off x="0" y="5778500"/>
              <a:ext cx="9144000" cy="1079500"/>
              <a:chOff x="0" y="5778500"/>
              <a:chExt cx="9144000" cy="1079500"/>
            </a:xfrm>
          </p:grpSpPr>
          <p:pic>
            <p:nvPicPr>
              <p:cNvPr id="4103" name="Picture 2" descr="bandeau_texte_rouge"/>
              <p:cNvPicPr>
                <a:picLocks noChangeAspect="1" noChangeArrowheads="1"/>
              </p:cNvPicPr>
              <p:nvPr userDrawn="1"/>
            </p:nvPicPr>
            <p:blipFill>
              <a:blip r:embed="rId8"/>
              <a:srcRect/>
              <a:stretch>
                <a:fillRect/>
              </a:stretch>
            </p:blipFill>
            <p:spPr bwMode="auto">
              <a:xfrm>
                <a:off x="0" y="5778500"/>
                <a:ext cx="9144000" cy="1079500"/>
              </a:xfrm>
              <a:prstGeom prst="rect">
                <a:avLst/>
              </a:prstGeom>
              <a:noFill/>
              <a:ln w="9525">
                <a:noFill/>
                <a:miter lim="800000"/>
                <a:headEnd/>
                <a:tailEnd/>
              </a:ln>
            </p:spPr>
          </p:pic>
          <p:grpSp>
            <p:nvGrpSpPr>
              <p:cNvPr id="4" name="Grouper 26"/>
              <p:cNvGrpSpPr>
                <a:grpSpLocks/>
              </p:cNvGrpSpPr>
              <p:nvPr userDrawn="1"/>
            </p:nvGrpSpPr>
            <p:grpSpPr bwMode="auto">
              <a:xfrm>
                <a:off x="1252572" y="6292850"/>
                <a:ext cx="3118715" cy="565150"/>
                <a:chOff x="1252572" y="6292850"/>
                <a:chExt cx="3118715" cy="565150"/>
              </a:xfrm>
            </p:grpSpPr>
            <p:pic>
              <p:nvPicPr>
                <p:cNvPr id="4112" name="Image 18"/>
                <p:cNvPicPr>
                  <a:picLocks noChangeAspect="1"/>
                </p:cNvPicPr>
                <p:nvPr userDrawn="1"/>
              </p:nvPicPr>
              <p:blipFill>
                <a:blip r:embed="rId9"/>
                <a:srcRect/>
                <a:stretch>
                  <a:fillRect/>
                </a:stretch>
              </p:blipFill>
              <p:spPr bwMode="auto">
                <a:xfrm>
                  <a:off x="3360772" y="6292850"/>
                  <a:ext cx="1010515" cy="565150"/>
                </a:xfrm>
                <a:prstGeom prst="rect">
                  <a:avLst/>
                </a:prstGeom>
                <a:noFill/>
                <a:ln w="9525">
                  <a:noFill/>
                  <a:miter lim="800000"/>
                  <a:headEnd/>
                  <a:tailEnd/>
                </a:ln>
              </p:spPr>
            </p:pic>
            <p:pic>
              <p:nvPicPr>
                <p:cNvPr id="4113" name="Image 19"/>
                <p:cNvPicPr>
                  <a:picLocks noChangeAspect="1"/>
                </p:cNvPicPr>
                <p:nvPr/>
              </p:nvPicPr>
              <p:blipFill>
                <a:blip r:embed="rId9"/>
                <a:srcRect/>
                <a:stretch>
                  <a:fillRect/>
                </a:stretch>
              </p:blipFill>
              <p:spPr bwMode="auto">
                <a:xfrm>
                  <a:off x="1252572" y="6292850"/>
                  <a:ext cx="1010515" cy="565150"/>
                </a:xfrm>
                <a:prstGeom prst="rect">
                  <a:avLst/>
                </a:prstGeom>
                <a:noFill/>
                <a:ln w="9525">
                  <a:noFill/>
                  <a:miter lim="800000"/>
                  <a:headEnd/>
                  <a:tailEnd/>
                </a:ln>
              </p:spPr>
            </p:pic>
            <p:pic>
              <p:nvPicPr>
                <p:cNvPr id="4114" name="Image 20"/>
                <p:cNvPicPr>
                  <a:picLocks noChangeAspect="1"/>
                </p:cNvPicPr>
                <p:nvPr userDrawn="1"/>
              </p:nvPicPr>
              <p:blipFill>
                <a:blip r:embed="rId9"/>
                <a:srcRect/>
                <a:stretch>
                  <a:fillRect/>
                </a:stretch>
              </p:blipFill>
              <p:spPr bwMode="auto">
                <a:xfrm>
                  <a:off x="2306672" y="6292850"/>
                  <a:ext cx="1010515" cy="565150"/>
                </a:xfrm>
                <a:prstGeom prst="rect">
                  <a:avLst/>
                </a:prstGeom>
                <a:noFill/>
                <a:ln w="9525">
                  <a:noFill/>
                  <a:miter lim="800000"/>
                  <a:headEnd/>
                  <a:tailEnd/>
                </a:ln>
              </p:spPr>
            </p:pic>
          </p:grpSp>
          <p:grpSp>
            <p:nvGrpSpPr>
              <p:cNvPr id="5" name="Grouper 25"/>
              <p:cNvGrpSpPr>
                <a:grpSpLocks/>
              </p:cNvGrpSpPr>
              <p:nvPr userDrawn="1"/>
            </p:nvGrpSpPr>
            <p:grpSpPr bwMode="auto">
              <a:xfrm>
                <a:off x="1314450" y="6394450"/>
                <a:ext cx="3013075" cy="387350"/>
                <a:chOff x="1314450" y="6394450"/>
                <a:chExt cx="3013075" cy="387350"/>
              </a:xfrm>
            </p:grpSpPr>
            <p:sp>
              <p:nvSpPr>
                <p:cNvPr id="16" name="Rectangle 15"/>
                <p:cNvSpPr/>
                <p:nvPr userDrawn="1"/>
              </p:nvSpPr>
              <p:spPr>
                <a:xfrm>
                  <a:off x="3403495" y="6394739"/>
                  <a:ext cx="923651" cy="32760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17" name="Rectangle 16"/>
                <p:cNvSpPr/>
                <p:nvPr userDrawn="1"/>
              </p:nvSpPr>
              <p:spPr>
                <a:xfrm>
                  <a:off x="2349255" y="6397625"/>
                  <a:ext cx="923650" cy="3304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18" name="Rectangle 17"/>
                <p:cNvSpPr/>
                <p:nvPr userDrawn="1"/>
              </p:nvSpPr>
              <p:spPr>
                <a:xfrm>
                  <a:off x="1314059" y="6453909"/>
                  <a:ext cx="923651" cy="3276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grpSp>
          <p:pic>
            <p:nvPicPr>
              <p:cNvPr id="4106" name="Image 11"/>
              <p:cNvPicPr>
                <a:picLocks noChangeAspect="1"/>
              </p:cNvPicPr>
              <p:nvPr/>
            </p:nvPicPr>
            <p:blipFill>
              <a:blip r:embed="rId10"/>
              <a:srcRect/>
              <a:stretch>
                <a:fillRect/>
              </a:stretch>
            </p:blipFill>
            <p:spPr bwMode="auto">
              <a:xfrm>
                <a:off x="1370654" y="6348666"/>
                <a:ext cx="750246" cy="455359"/>
              </a:xfrm>
              <a:prstGeom prst="rect">
                <a:avLst/>
              </a:prstGeom>
              <a:noFill/>
              <a:ln w="9525">
                <a:noFill/>
                <a:miter lim="800000"/>
                <a:headEnd/>
                <a:tailEnd/>
              </a:ln>
            </p:spPr>
          </p:pic>
          <p:pic>
            <p:nvPicPr>
              <p:cNvPr id="4107" name="Picture 19"/>
              <p:cNvPicPr>
                <a:picLocks noChangeAspect="1" noChangeArrowheads="1"/>
              </p:cNvPicPr>
              <p:nvPr userDrawn="1"/>
            </p:nvPicPr>
            <p:blipFill>
              <a:blip r:embed="rId11"/>
              <a:srcRect/>
              <a:stretch>
                <a:fillRect/>
              </a:stretch>
            </p:blipFill>
            <p:spPr bwMode="auto">
              <a:xfrm>
                <a:off x="2513460" y="6341760"/>
                <a:ext cx="550895" cy="507600"/>
              </a:xfrm>
              <a:prstGeom prst="rect">
                <a:avLst/>
              </a:prstGeom>
              <a:noFill/>
              <a:ln w="12700">
                <a:noFill/>
                <a:miter lim="800000"/>
                <a:headEnd/>
                <a:tailEnd/>
              </a:ln>
            </p:spPr>
          </p:pic>
          <p:sp>
            <p:nvSpPr>
              <p:cNvPr id="3084" name="Rectangle 15"/>
              <p:cNvSpPr>
                <a:spLocks noChangeAspect="1" noChangeArrowheads="1"/>
              </p:cNvSpPr>
              <p:nvPr userDrawn="1"/>
            </p:nvSpPr>
            <p:spPr bwMode="auto">
              <a:xfrm>
                <a:off x="3449745" y="6427932"/>
                <a:ext cx="972622" cy="279977"/>
              </a:xfrm>
              <a:prstGeom prst="rect">
                <a:avLst/>
              </a:prstGeom>
              <a:noFill/>
              <a:ln w="9525">
                <a:noFill/>
                <a:miter lim="800000"/>
                <a:headEnd/>
                <a:tailEnd/>
              </a:ln>
            </p:spPr>
            <p:txBody>
              <a:bodyPr lIns="0" tIns="0" rIns="0" bIns="0">
                <a:spAutoFit/>
              </a:bodyPr>
              <a:lstStyle/>
              <a:p>
                <a:pPr defTabSz="993730">
                  <a:spcBef>
                    <a:spcPct val="10000"/>
                  </a:spcBef>
                  <a:defRPr/>
                </a:pPr>
                <a:r>
                  <a:rPr lang="en-US" sz="1800" b="1" dirty="0">
                    <a:solidFill>
                      <a:srgbClr val="808080"/>
                    </a:solidFill>
                    <a:latin typeface="Helvetica" pitchFamily="-84" charset="0"/>
                    <a:ea typeface="ＭＳ Ｐゴシック"/>
                  </a:rPr>
                  <a:t>PR    SM</a:t>
                </a:r>
                <a:endParaRPr lang="en-US" sz="1800" b="1" dirty="0">
                  <a:solidFill>
                    <a:srgbClr val="000000"/>
                  </a:solidFill>
                  <a:ea typeface="ＭＳ Ｐゴシック"/>
                </a:endParaRPr>
              </a:p>
            </p:txBody>
          </p:sp>
        </p:grpSp>
        <p:pic>
          <p:nvPicPr>
            <p:cNvPr id="4102" name="Image 30"/>
            <p:cNvPicPr>
              <a:picLocks noChangeAspect="1"/>
            </p:cNvPicPr>
            <p:nvPr/>
          </p:nvPicPr>
          <p:blipFill>
            <a:blip r:embed="rId12"/>
            <a:srcRect/>
            <a:stretch>
              <a:fillRect/>
            </a:stretch>
          </p:blipFill>
          <p:spPr bwMode="auto">
            <a:xfrm>
              <a:off x="3745952" y="6359524"/>
              <a:ext cx="149909" cy="375075"/>
            </a:xfrm>
            <a:prstGeom prst="rect">
              <a:avLst/>
            </a:prstGeom>
            <a:noFill/>
            <a:ln w="9525">
              <a:noFill/>
              <a:miter lim="800000"/>
              <a:headEnd/>
              <a:tailEnd/>
            </a:ln>
          </p:spPr>
        </p:pic>
      </p:grpSp>
      <p:sp>
        <p:nvSpPr>
          <p:cNvPr id="4099" name="Rectangle 2"/>
          <p:cNvSpPr>
            <a:spLocks noGrp="1" noChangeArrowheads="1"/>
          </p:cNvSpPr>
          <p:nvPr>
            <p:ph type="title"/>
          </p:nvPr>
        </p:nvSpPr>
        <p:spPr bwMode="gray">
          <a:xfrm>
            <a:off x="448905" y="129887"/>
            <a:ext cx="8427117" cy="7461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fr-FR" smtClean="0"/>
              <a:t>Cliquez pour modifier le style du titre</a:t>
            </a:r>
          </a:p>
        </p:txBody>
      </p:sp>
      <p:sp>
        <p:nvSpPr>
          <p:cNvPr id="4100" name="Rectangle 3"/>
          <p:cNvSpPr>
            <a:spLocks noGrp="1" noChangeArrowheads="1"/>
          </p:cNvSpPr>
          <p:nvPr>
            <p:ph type="body" idx="1"/>
          </p:nvPr>
        </p:nvSpPr>
        <p:spPr bwMode="gray">
          <a:xfrm>
            <a:off x="439382" y="1017444"/>
            <a:ext cx="8427117" cy="52416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Lst>
  <p:hf hdr="0"/>
  <p:txStyles>
    <p:titleStyle>
      <a:lvl1pPr algn="l" rtl="0" eaLnBrk="0" fontAlgn="base" hangingPunct="0">
        <a:spcBef>
          <a:spcPct val="0"/>
        </a:spcBef>
        <a:spcAft>
          <a:spcPct val="0"/>
        </a:spcAft>
        <a:defRPr sz="2600" b="1">
          <a:solidFill>
            <a:schemeClr val="bg2"/>
          </a:solidFill>
          <a:latin typeface="+mj-lt"/>
          <a:ea typeface="ＭＳ Ｐゴシック" pitchFamily="34" charset="-128"/>
          <a:cs typeface="ＭＳ Ｐゴシック" charset="0"/>
        </a:defRPr>
      </a:lvl1pPr>
      <a:lvl2pPr algn="l" rtl="0" eaLnBrk="0" fontAlgn="base" hangingPunct="0">
        <a:spcBef>
          <a:spcPct val="0"/>
        </a:spcBef>
        <a:spcAft>
          <a:spcPct val="0"/>
        </a:spcAft>
        <a:defRPr sz="2600" b="1">
          <a:solidFill>
            <a:schemeClr val="bg2"/>
          </a:solidFill>
          <a:latin typeface="Arial" charset="0"/>
          <a:ea typeface="ＭＳ Ｐゴシック" pitchFamily="34" charset="-128"/>
          <a:cs typeface="ＭＳ Ｐゴシック" charset="0"/>
        </a:defRPr>
      </a:lvl2pPr>
      <a:lvl3pPr algn="l" rtl="0" eaLnBrk="0" fontAlgn="base" hangingPunct="0">
        <a:spcBef>
          <a:spcPct val="0"/>
        </a:spcBef>
        <a:spcAft>
          <a:spcPct val="0"/>
        </a:spcAft>
        <a:defRPr sz="2600" b="1">
          <a:solidFill>
            <a:schemeClr val="bg2"/>
          </a:solidFill>
          <a:latin typeface="Arial" charset="0"/>
          <a:ea typeface="ＭＳ Ｐゴシック" pitchFamily="34" charset="-128"/>
          <a:cs typeface="ＭＳ Ｐゴシック" charset="0"/>
        </a:defRPr>
      </a:lvl3pPr>
      <a:lvl4pPr algn="l" rtl="0" eaLnBrk="0" fontAlgn="base" hangingPunct="0">
        <a:spcBef>
          <a:spcPct val="0"/>
        </a:spcBef>
        <a:spcAft>
          <a:spcPct val="0"/>
        </a:spcAft>
        <a:defRPr sz="2600" b="1">
          <a:solidFill>
            <a:schemeClr val="bg2"/>
          </a:solidFill>
          <a:latin typeface="Arial" charset="0"/>
          <a:ea typeface="ＭＳ Ｐゴシック" pitchFamily="34" charset="-128"/>
          <a:cs typeface="ＭＳ Ｐゴシック" charset="0"/>
        </a:defRPr>
      </a:lvl4pPr>
      <a:lvl5pPr algn="l" rtl="0" eaLnBrk="0" fontAlgn="base" hangingPunct="0">
        <a:spcBef>
          <a:spcPct val="0"/>
        </a:spcBef>
        <a:spcAft>
          <a:spcPct val="0"/>
        </a:spcAft>
        <a:defRPr sz="2600" b="1">
          <a:solidFill>
            <a:schemeClr val="bg2"/>
          </a:solidFill>
          <a:latin typeface="Arial" charset="0"/>
          <a:ea typeface="ＭＳ Ｐゴシック" pitchFamily="34" charset="-128"/>
          <a:cs typeface="ＭＳ Ｐゴシック" charset="0"/>
        </a:defRPr>
      </a:lvl5pPr>
      <a:lvl6pPr marL="436116" algn="l" rtl="0" fontAlgn="base">
        <a:spcBef>
          <a:spcPct val="0"/>
        </a:spcBef>
        <a:spcAft>
          <a:spcPct val="0"/>
        </a:spcAft>
        <a:defRPr sz="2600" b="1">
          <a:solidFill>
            <a:schemeClr val="bg2"/>
          </a:solidFill>
          <a:latin typeface="Arial" charset="0"/>
          <a:ea typeface="ＭＳ Ｐゴシック" charset="0"/>
          <a:cs typeface="Arial" charset="0"/>
        </a:defRPr>
      </a:lvl6pPr>
      <a:lvl7pPr marL="872228" algn="l" rtl="0" fontAlgn="base">
        <a:spcBef>
          <a:spcPct val="0"/>
        </a:spcBef>
        <a:spcAft>
          <a:spcPct val="0"/>
        </a:spcAft>
        <a:defRPr sz="2600" b="1">
          <a:solidFill>
            <a:schemeClr val="bg2"/>
          </a:solidFill>
          <a:latin typeface="Arial" charset="0"/>
          <a:ea typeface="ＭＳ Ｐゴシック" charset="0"/>
          <a:cs typeface="Arial" charset="0"/>
        </a:defRPr>
      </a:lvl7pPr>
      <a:lvl8pPr marL="1308341" algn="l" rtl="0" fontAlgn="base">
        <a:spcBef>
          <a:spcPct val="0"/>
        </a:spcBef>
        <a:spcAft>
          <a:spcPct val="0"/>
        </a:spcAft>
        <a:defRPr sz="2600" b="1">
          <a:solidFill>
            <a:schemeClr val="bg2"/>
          </a:solidFill>
          <a:latin typeface="Arial" charset="0"/>
          <a:ea typeface="ＭＳ Ｐゴシック" charset="0"/>
          <a:cs typeface="Arial" charset="0"/>
        </a:defRPr>
      </a:lvl8pPr>
      <a:lvl9pPr marL="1744459" algn="l" rtl="0" fontAlgn="base">
        <a:spcBef>
          <a:spcPct val="0"/>
        </a:spcBef>
        <a:spcAft>
          <a:spcPct val="0"/>
        </a:spcAft>
        <a:defRPr sz="2600" b="1">
          <a:solidFill>
            <a:schemeClr val="bg2"/>
          </a:solidFill>
          <a:latin typeface="Arial" charset="0"/>
          <a:ea typeface="ＭＳ Ｐゴシック" charset="0"/>
          <a:cs typeface="Arial" charset="0"/>
        </a:defRPr>
      </a:lvl9pPr>
    </p:titleStyle>
    <p:bodyStyle>
      <a:lvl1pPr marL="297000" indent="-297000" algn="l" rtl="0" eaLnBrk="0" fontAlgn="base" hangingPunct="0">
        <a:lnSpc>
          <a:spcPct val="125000"/>
        </a:lnSpc>
        <a:spcBef>
          <a:spcPts val="1142"/>
        </a:spcBef>
        <a:spcAft>
          <a:spcPct val="0"/>
        </a:spcAft>
        <a:buChar char="•"/>
        <a:defRPr sz="2300" b="1">
          <a:solidFill>
            <a:srgbClr val="595959"/>
          </a:solidFill>
          <a:latin typeface="+mn-lt"/>
          <a:ea typeface="ＭＳ Ｐゴシック" pitchFamily="34" charset="-128"/>
          <a:cs typeface="ＭＳ Ｐゴシック" pitchFamily="34" charset="-128"/>
        </a:defRPr>
      </a:lvl1pPr>
      <a:lvl2pPr marL="421098" indent="-165930" algn="l" rtl="0" eaLnBrk="0" fontAlgn="base" hangingPunct="0">
        <a:lnSpc>
          <a:spcPct val="125000"/>
        </a:lnSpc>
        <a:spcBef>
          <a:spcPct val="0"/>
        </a:spcBef>
        <a:spcAft>
          <a:spcPct val="0"/>
        </a:spcAft>
        <a:buClr>
          <a:schemeClr val="bg2"/>
        </a:buClr>
        <a:buSzPct val="131000"/>
        <a:buChar char="•"/>
        <a:defRPr sz="1900">
          <a:solidFill>
            <a:srgbClr val="595959"/>
          </a:solidFill>
          <a:latin typeface="+mn-lt"/>
          <a:ea typeface="ＭＳ Ｐゴシック" pitchFamily="34" charset="-128"/>
          <a:cs typeface="+mn-cs"/>
        </a:defRPr>
      </a:lvl2pPr>
      <a:lvl3pPr marL="598182" indent="-168718" algn="l" rtl="0" eaLnBrk="0" fontAlgn="base" hangingPunct="0">
        <a:lnSpc>
          <a:spcPct val="125000"/>
        </a:lnSpc>
        <a:spcBef>
          <a:spcPct val="0"/>
        </a:spcBef>
        <a:spcAft>
          <a:spcPct val="0"/>
        </a:spcAft>
        <a:buSzPct val="70000"/>
        <a:buFont typeface="Courier New" pitchFamily="49" charset="0"/>
        <a:buChar char="o"/>
        <a:defRPr>
          <a:solidFill>
            <a:srgbClr val="595959"/>
          </a:solidFill>
          <a:latin typeface="+mn-lt"/>
          <a:ea typeface="Arial" charset="0"/>
          <a:cs typeface="+mn-cs"/>
        </a:defRPr>
      </a:lvl3pPr>
      <a:lvl4pPr marL="600971" indent="598182" algn="l" rtl="0" eaLnBrk="0" fontAlgn="base" hangingPunct="0">
        <a:lnSpc>
          <a:spcPct val="125000"/>
        </a:lnSpc>
        <a:spcBef>
          <a:spcPct val="0"/>
        </a:spcBef>
        <a:spcAft>
          <a:spcPct val="0"/>
        </a:spcAft>
        <a:buChar char="–"/>
        <a:defRPr sz="1500">
          <a:solidFill>
            <a:srgbClr val="595959"/>
          </a:solidFill>
          <a:latin typeface="+mn-lt"/>
          <a:ea typeface="Arial" charset="0"/>
          <a:cs typeface="+mn-cs"/>
        </a:defRPr>
      </a:lvl4pPr>
      <a:lvl5pPr marL="600971" indent="999759" algn="l" rtl="0" eaLnBrk="0" fontAlgn="base" hangingPunct="0">
        <a:lnSpc>
          <a:spcPct val="125000"/>
        </a:lnSpc>
        <a:spcBef>
          <a:spcPct val="0"/>
        </a:spcBef>
        <a:spcAft>
          <a:spcPct val="0"/>
        </a:spcAft>
        <a:buChar char="»"/>
        <a:defRPr sz="1300">
          <a:solidFill>
            <a:srgbClr val="595959"/>
          </a:solidFill>
          <a:latin typeface="+mn-lt"/>
          <a:ea typeface="Arial" charset="0"/>
          <a:cs typeface="+mn-cs"/>
        </a:defRPr>
      </a:lvl5pPr>
      <a:lvl6pPr marL="967631" algn="l" rtl="0" fontAlgn="base">
        <a:lnSpc>
          <a:spcPct val="125000"/>
        </a:lnSpc>
        <a:spcBef>
          <a:spcPct val="0"/>
        </a:spcBef>
        <a:spcAft>
          <a:spcPct val="0"/>
        </a:spcAft>
        <a:defRPr sz="1100">
          <a:solidFill>
            <a:schemeClr val="tx2"/>
          </a:solidFill>
          <a:latin typeface="+mn-lt"/>
          <a:ea typeface="Arial" charset="0"/>
          <a:cs typeface="+mn-cs"/>
        </a:defRPr>
      </a:lvl6pPr>
      <a:lvl7pPr marL="1403743" algn="l" rtl="0" fontAlgn="base">
        <a:lnSpc>
          <a:spcPct val="125000"/>
        </a:lnSpc>
        <a:spcBef>
          <a:spcPct val="0"/>
        </a:spcBef>
        <a:spcAft>
          <a:spcPct val="0"/>
        </a:spcAft>
        <a:defRPr sz="1100">
          <a:solidFill>
            <a:schemeClr val="tx2"/>
          </a:solidFill>
          <a:latin typeface="+mn-lt"/>
          <a:ea typeface="Arial" charset="0"/>
          <a:cs typeface="+mn-cs"/>
        </a:defRPr>
      </a:lvl7pPr>
      <a:lvl8pPr marL="1839857" algn="l" rtl="0" fontAlgn="base">
        <a:lnSpc>
          <a:spcPct val="125000"/>
        </a:lnSpc>
        <a:spcBef>
          <a:spcPct val="0"/>
        </a:spcBef>
        <a:spcAft>
          <a:spcPct val="0"/>
        </a:spcAft>
        <a:defRPr sz="1100">
          <a:solidFill>
            <a:schemeClr val="tx2"/>
          </a:solidFill>
          <a:latin typeface="+mn-lt"/>
          <a:ea typeface="Arial" charset="0"/>
          <a:cs typeface="+mn-cs"/>
        </a:defRPr>
      </a:lvl8pPr>
      <a:lvl9pPr marL="2275971" algn="l" rtl="0" fontAlgn="base">
        <a:lnSpc>
          <a:spcPct val="125000"/>
        </a:lnSpc>
        <a:spcBef>
          <a:spcPct val="0"/>
        </a:spcBef>
        <a:spcAft>
          <a:spcPct val="0"/>
        </a:spcAft>
        <a:defRPr sz="1100">
          <a:solidFill>
            <a:schemeClr val="tx2"/>
          </a:solidFill>
          <a:latin typeface="+mn-lt"/>
          <a:ea typeface="Arial" charset="0"/>
          <a:cs typeface="+mn-cs"/>
        </a:defRPr>
      </a:lvl9pPr>
    </p:bodyStyle>
    <p:otherStyle>
      <a:defPPr>
        <a:defRPr lang="fr-FR"/>
      </a:defPPr>
      <a:lvl1pPr marL="0" algn="l" defTabSz="436116" rtl="0" eaLnBrk="1" latinLnBrk="0" hangingPunct="1">
        <a:defRPr sz="1800" kern="1200">
          <a:solidFill>
            <a:schemeClr val="tx1"/>
          </a:solidFill>
          <a:latin typeface="+mn-lt"/>
          <a:ea typeface="+mn-ea"/>
          <a:cs typeface="+mn-cs"/>
        </a:defRPr>
      </a:lvl1pPr>
      <a:lvl2pPr marL="436116" algn="l" defTabSz="436116" rtl="0" eaLnBrk="1" latinLnBrk="0" hangingPunct="1">
        <a:defRPr sz="1800" kern="1200">
          <a:solidFill>
            <a:schemeClr val="tx1"/>
          </a:solidFill>
          <a:latin typeface="+mn-lt"/>
          <a:ea typeface="+mn-ea"/>
          <a:cs typeface="+mn-cs"/>
        </a:defRPr>
      </a:lvl2pPr>
      <a:lvl3pPr marL="872228" algn="l" defTabSz="436116" rtl="0" eaLnBrk="1" latinLnBrk="0" hangingPunct="1">
        <a:defRPr sz="1800" kern="1200">
          <a:solidFill>
            <a:schemeClr val="tx1"/>
          </a:solidFill>
          <a:latin typeface="+mn-lt"/>
          <a:ea typeface="+mn-ea"/>
          <a:cs typeface="+mn-cs"/>
        </a:defRPr>
      </a:lvl3pPr>
      <a:lvl4pPr marL="1308341" algn="l" defTabSz="436116" rtl="0" eaLnBrk="1" latinLnBrk="0" hangingPunct="1">
        <a:defRPr sz="1800" kern="1200">
          <a:solidFill>
            <a:schemeClr val="tx1"/>
          </a:solidFill>
          <a:latin typeface="+mn-lt"/>
          <a:ea typeface="+mn-ea"/>
          <a:cs typeface="+mn-cs"/>
        </a:defRPr>
      </a:lvl4pPr>
      <a:lvl5pPr marL="1744459" algn="l" defTabSz="436116" rtl="0" eaLnBrk="1" latinLnBrk="0" hangingPunct="1">
        <a:defRPr sz="1800" kern="1200">
          <a:solidFill>
            <a:schemeClr val="tx1"/>
          </a:solidFill>
          <a:latin typeface="+mn-lt"/>
          <a:ea typeface="+mn-ea"/>
          <a:cs typeface="+mn-cs"/>
        </a:defRPr>
      </a:lvl5pPr>
      <a:lvl6pPr marL="2180572" algn="l" defTabSz="436116" rtl="0" eaLnBrk="1" latinLnBrk="0" hangingPunct="1">
        <a:defRPr sz="1800" kern="1200">
          <a:solidFill>
            <a:schemeClr val="tx1"/>
          </a:solidFill>
          <a:latin typeface="+mn-lt"/>
          <a:ea typeface="+mn-ea"/>
          <a:cs typeface="+mn-cs"/>
        </a:defRPr>
      </a:lvl6pPr>
      <a:lvl7pPr marL="2616685" algn="l" defTabSz="436116" rtl="0" eaLnBrk="1" latinLnBrk="0" hangingPunct="1">
        <a:defRPr sz="1800" kern="1200">
          <a:solidFill>
            <a:schemeClr val="tx1"/>
          </a:solidFill>
          <a:latin typeface="+mn-lt"/>
          <a:ea typeface="+mn-ea"/>
          <a:cs typeface="+mn-cs"/>
        </a:defRPr>
      </a:lvl7pPr>
      <a:lvl8pPr marL="3052798" algn="l" defTabSz="436116" rtl="0" eaLnBrk="1" latinLnBrk="0" hangingPunct="1">
        <a:defRPr sz="1800" kern="1200">
          <a:solidFill>
            <a:schemeClr val="tx1"/>
          </a:solidFill>
          <a:latin typeface="+mn-lt"/>
          <a:ea typeface="+mn-ea"/>
          <a:cs typeface="+mn-cs"/>
        </a:defRPr>
      </a:lvl8pPr>
      <a:lvl9pPr marL="3488914" algn="l" defTabSz="43611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47800" y="762000"/>
            <a:ext cx="7696200" cy="2000250"/>
          </a:xfrm>
        </p:spPr>
        <p:txBody>
          <a:bodyPr>
            <a:normAutofit fontScale="90000"/>
          </a:bodyPr>
          <a:lstStyle/>
          <a:p>
            <a:pPr>
              <a:defRPr/>
            </a:pPr>
            <a:r>
              <a:rPr lang="en-US" sz="3200" dirty="0" smtClean="0"/>
              <a:t>Privacy-Preserving Query Execution using a Decentralized Architecture and Tamper Resistant Hardware</a:t>
            </a:r>
            <a:endParaRPr lang="en-US" sz="3400" dirty="0"/>
          </a:p>
        </p:txBody>
      </p:sp>
      <p:sp>
        <p:nvSpPr>
          <p:cNvPr id="8195" name="Subtitle 5"/>
          <p:cNvSpPr>
            <a:spLocks noGrp="1"/>
          </p:cNvSpPr>
          <p:nvPr>
            <p:ph type="subTitle" idx="1"/>
          </p:nvPr>
        </p:nvSpPr>
        <p:spPr>
          <a:xfrm>
            <a:off x="3657600" y="3276600"/>
            <a:ext cx="5334000" cy="2362200"/>
          </a:xfrm>
        </p:spPr>
        <p:txBody>
          <a:bodyPr/>
          <a:lstStyle/>
          <a:p>
            <a:pPr algn="ctr">
              <a:spcBef>
                <a:spcPts val="1800"/>
              </a:spcBef>
              <a:spcAft>
                <a:spcPts val="200"/>
              </a:spcAft>
            </a:pPr>
            <a:r>
              <a:rPr lang="en-US" sz="2000" dirty="0" err="1" smtClean="0">
                <a:latin typeface="Times New Roman" pitchFamily="18" charset="0"/>
                <a:ea typeface="SimSun" pitchFamily="2" charset="-122"/>
              </a:rPr>
              <a:t>Quoc-Cuong</a:t>
            </a:r>
            <a:r>
              <a:rPr lang="en-US" sz="2000" dirty="0" smtClean="0">
                <a:latin typeface="Times New Roman" pitchFamily="18" charset="0"/>
                <a:ea typeface="SimSun" pitchFamily="2" charset="-122"/>
              </a:rPr>
              <a:t> TO</a:t>
            </a:r>
          </a:p>
          <a:p>
            <a:pPr algn="ctr">
              <a:spcBef>
                <a:spcPts val="1800"/>
              </a:spcBef>
              <a:spcAft>
                <a:spcPts val="200"/>
              </a:spcAft>
            </a:pPr>
            <a:r>
              <a:rPr lang="en-US" sz="2000" dirty="0" smtClean="0">
                <a:latin typeface="Times New Roman" pitchFamily="18" charset="0"/>
                <a:ea typeface="SimSun" pitchFamily="2" charset="-122"/>
              </a:rPr>
              <a:t>SMIS project (INRIA, </a:t>
            </a:r>
            <a:r>
              <a:rPr lang="en-US" sz="2000" dirty="0" err="1" smtClean="0">
                <a:latin typeface="Times New Roman" pitchFamily="18" charset="0"/>
                <a:ea typeface="SimSun" pitchFamily="2" charset="-122"/>
              </a:rPr>
              <a:t>PRiSM</a:t>
            </a:r>
            <a:r>
              <a:rPr lang="en-US" sz="2000" dirty="0" smtClean="0">
                <a:latin typeface="Times New Roman" pitchFamily="18" charset="0"/>
                <a:ea typeface="SimSun" pitchFamily="2" charset="-122"/>
              </a:rPr>
              <a:t>-CNRS, UVSQ)</a:t>
            </a:r>
          </a:p>
          <a:p>
            <a:pPr>
              <a:spcBef>
                <a:spcPts val="1800"/>
              </a:spcBef>
              <a:spcAft>
                <a:spcPts val="200"/>
              </a:spcAft>
            </a:pPr>
            <a:r>
              <a:rPr lang="en-US" sz="2000" dirty="0" smtClean="0">
                <a:latin typeface="Times New Roman" pitchFamily="18" charset="0"/>
                <a:ea typeface="SimSun" pitchFamily="2" charset="-122"/>
              </a:rPr>
              <a:t>Supervisor: </a:t>
            </a:r>
            <a:r>
              <a:rPr lang="en-US" sz="2000" dirty="0" smtClean="0"/>
              <a:t>Philippe PUCHERAL</a:t>
            </a:r>
            <a:r>
              <a:rPr lang="en-US" dirty="0" smtClean="0"/>
              <a:t>		      </a:t>
            </a:r>
            <a:r>
              <a:rPr lang="en-US" sz="2000" dirty="0" smtClean="0"/>
              <a:t>Benjamin NGUYEN</a:t>
            </a:r>
            <a:endParaRPr lang="en-US" dirty="0" smtClean="0"/>
          </a:p>
        </p:txBody>
      </p:sp>
      <p:sp>
        <p:nvSpPr>
          <p:cNvPr id="6" name="Rectangle 5"/>
          <p:cNvSpPr/>
          <p:nvPr/>
        </p:nvSpPr>
        <p:spPr>
          <a:xfrm>
            <a:off x="1600200" y="5934671"/>
            <a:ext cx="7391400" cy="646323"/>
          </a:xfrm>
          <a:prstGeom prst="rect">
            <a:avLst/>
          </a:prstGeom>
        </p:spPr>
        <p:txBody>
          <a:bodyPr wrap="square" lIns="91432" tIns="45716" rIns="91432" bIns="45716">
            <a:spAutoFit/>
          </a:bodyPr>
          <a:lstStyle/>
          <a:p>
            <a:pPr algn="ctr"/>
            <a:r>
              <a:rPr lang="en-US" dirty="0" smtClean="0"/>
              <a:t>Junior Seminar</a:t>
            </a:r>
          </a:p>
          <a:p>
            <a:pPr algn="ctr"/>
            <a:r>
              <a:rPr lang="en-US" dirty="0" smtClean="0"/>
              <a:t>INRIA May 20</a:t>
            </a:r>
            <a:r>
              <a:rPr lang="en-US" baseline="30000" dirty="0" smtClean="0"/>
              <a:t>th</a:t>
            </a:r>
            <a:r>
              <a:rPr lang="en-US" dirty="0" smtClean="0"/>
              <a:t> 2014</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467600" cy="685800"/>
          </a:xfrm>
        </p:spPr>
        <p:txBody>
          <a:bodyPr/>
          <a:lstStyle/>
          <a:p>
            <a:r>
              <a:rPr lang="en-US" dirty="0" smtClean="0"/>
              <a:t>Basic SQL Query</a:t>
            </a:r>
            <a:endParaRPr lang="en-US" dirty="0"/>
          </a:p>
        </p:txBody>
      </p:sp>
      <p:sp>
        <p:nvSpPr>
          <p:cNvPr id="3" name="Content Placeholder 2"/>
          <p:cNvSpPr>
            <a:spLocks noGrp="1"/>
          </p:cNvSpPr>
          <p:nvPr>
            <p:ph sz="quarter" idx="1"/>
          </p:nvPr>
        </p:nvSpPr>
        <p:spPr>
          <a:xfrm>
            <a:off x="228600" y="2895600"/>
            <a:ext cx="3352800" cy="1143000"/>
          </a:xfrm>
          <a:ln>
            <a:solidFill>
              <a:schemeClr val="tx1"/>
            </a:solidFill>
          </a:ln>
        </p:spPr>
        <p:txBody>
          <a:bodyPr/>
          <a:lstStyle/>
          <a:p>
            <a:pPr>
              <a:buNone/>
            </a:pPr>
            <a:r>
              <a:rPr lang="en-US" sz="1800" dirty="0" smtClean="0"/>
              <a:t>Q1: Select Customer, Balance</a:t>
            </a:r>
          </a:p>
          <a:p>
            <a:pPr>
              <a:buNone/>
            </a:pPr>
            <a:r>
              <a:rPr lang="en-US" sz="1800" dirty="0" smtClean="0"/>
              <a:t>	  From ACCOUNTS</a:t>
            </a:r>
          </a:p>
          <a:p>
            <a:pPr>
              <a:buNone/>
            </a:pPr>
            <a:r>
              <a:rPr lang="en-US" sz="1800" dirty="0" smtClean="0"/>
              <a:t>	  Where Customer = “Alice”</a:t>
            </a:r>
            <a:endParaRPr lang="en-US" sz="1800" dirty="0"/>
          </a:p>
        </p:txBody>
      </p:sp>
      <p:sp>
        <p:nvSpPr>
          <p:cNvPr id="4" name="Slide Number Placeholder 3"/>
          <p:cNvSpPr>
            <a:spLocks noGrp="1"/>
          </p:cNvSpPr>
          <p:nvPr>
            <p:ph type="sldNum" sz="quarter" idx="11"/>
          </p:nvPr>
        </p:nvSpPr>
        <p:spPr/>
        <p:txBody>
          <a:bodyPr/>
          <a:lstStyle/>
          <a:p>
            <a:pPr>
              <a:defRPr/>
            </a:pPr>
            <a:fld id="{790E2273-B457-42E0-A7A4-6D7C015EC721}" type="slidenum">
              <a:rPr lang="en-US" smtClean="0"/>
              <a:pPr>
                <a:defRPr/>
              </a:pPr>
              <a:t>10</a:t>
            </a:fld>
            <a:endParaRPr lang="en-US"/>
          </a:p>
        </p:txBody>
      </p:sp>
      <p:pic>
        <p:nvPicPr>
          <p:cNvPr id="5" name="Content Placeholder 7" descr="plaintext table.png"/>
          <p:cNvPicPr>
            <a:picLocks noChangeAspect="1"/>
          </p:cNvPicPr>
          <p:nvPr/>
        </p:nvPicPr>
        <p:blipFill>
          <a:blip r:embed="rId2"/>
          <a:stretch>
            <a:fillRect/>
          </a:stretch>
        </p:blipFill>
        <p:spPr bwMode="auto">
          <a:xfrm>
            <a:off x="2743200" y="838200"/>
            <a:ext cx="3528813" cy="1828800"/>
          </a:xfrm>
          <a:prstGeom prst="rect">
            <a:avLst/>
          </a:prstGeom>
          <a:noFill/>
          <a:ln w="9525">
            <a:noFill/>
            <a:miter lim="800000"/>
            <a:headEnd/>
            <a:tailEnd/>
          </a:ln>
        </p:spPr>
      </p:pic>
      <p:pic>
        <p:nvPicPr>
          <p:cNvPr id="1026" name="Picture 2" descr="C:\Users\cuong\Desktop\a.png"/>
          <p:cNvPicPr>
            <a:picLocks noChangeAspect="1" noChangeArrowheads="1"/>
          </p:cNvPicPr>
          <p:nvPr/>
        </p:nvPicPr>
        <p:blipFill>
          <a:blip r:embed="rId3"/>
          <a:srcRect/>
          <a:stretch>
            <a:fillRect/>
          </a:stretch>
        </p:blipFill>
        <p:spPr bwMode="auto">
          <a:xfrm>
            <a:off x="5715000" y="3048000"/>
            <a:ext cx="2378393" cy="838200"/>
          </a:xfrm>
          <a:prstGeom prst="rect">
            <a:avLst/>
          </a:prstGeom>
          <a:noFill/>
        </p:spPr>
      </p:pic>
      <p:sp>
        <p:nvSpPr>
          <p:cNvPr id="7" name="Content Placeholder 2"/>
          <p:cNvSpPr txBox="1">
            <a:spLocks/>
          </p:cNvSpPr>
          <p:nvPr/>
        </p:nvSpPr>
        <p:spPr bwMode="auto">
          <a:xfrm>
            <a:off x="533400" y="4343400"/>
            <a:ext cx="2971800" cy="762000"/>
          </a:xfrm>
          <a:prstGeom prst="rect">
            <a:avLst/>
          </a:prstGeom>
          <a:noFill/>
          <a:ln w="9525">
            <a:solidFill>
              <a:schemeClr val="tx1"/>
            </a:solidFill>
            <a:miter lim="800000"/>
            <a:headEnd/>
            <a:tailEnd/>
          </a:ln>
        </p:spPr>
        <p:txBody>
          <a:bodyPr vert="horz" wrap="square" lIns="91432" tIns="45716" rIns="91432" bIns="45716" numCol="1" anchor="t" anchorCtr="0" compatLnSpc="1">
            <a:prstTxWarp prst="textNoShape">
              <a:avLst/>
            </a:prstTxWarp>
          </a:bodyPr>
          <a:lstStyle/>
          <a:p>
            <a:pPr marL="273026" marR="0" lvl="0" indent="-273026"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Q2: Select SUM(Balance)</a:t>
            </a:r>
          </a:p>
          <a:p>
            <a:pPr marL="273026" marR="0" lvl="0" indent="-273026"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From ACCOUNTS</a:t>
            </a:r>
          </a:p>
        </p:txBody>
      </p:sp>
      <p:sp>
        <p:nvSpPr>
          <p:cNvPr id="8" name="Right Arrow 7"/>
          <p:cNvSpPr/>
          <p:nvPr/>
        </p:nvSpPr>
        <p:spPr>
          <a:xfrm>
            <a:off x="3733800" y="3352800"/>
            <a:ext cx="1600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733800" y="4495800"/>
            <a:ext cx="1600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bwMode="auto">
          <a:xfrm>
            <a:off x="5638800" y="4419600"/>
            <a:ext cx="838200" cy="4572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marL="273026" marR="0" lvl="0" indent="-273026"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1800</a:t>
            </a:r>
          </a:p>
        </p:txBody>
      </p:sp>
      <p:sp>
        <p:nvSpPr>
          <p:cNvPr id="11" name="Content Placeholder 2"/>
          <p:cNvSpPr txBox="1">
            <a:spLocks/>
          </p:cNvSpPr>
          <p:nvPr/>
        </p:nvSpPr>
        <p:spPr bwMode="auto">
          <a:xfrm>
            <a:off x="609600" y="5334000"/>
            <a:ext cx="2895600" cy="762000"/>
          </a:xfrm>
          <a:prstGeom prst="rect">
            <a:avLst/>
          </a:prstGeom>
          <a:noFill/>
          <a:ln w="9525">
            <a:solidFill>
              <a:schemeClr val="tx1"/>
            </a:solidFill>
            <a:miter lim="800000"/>
            <a:headEnd/>
            <a:tailEnd/>
          </a:ln>
        </p:spPr>
        <p:txBody>
          <a:bodyPr vert="horz" wrap="square" lIns="91432" tIns="45716" rIns="91432" bIns="45716" numCol="1" anchor="t" anchorCtr="0" compatLnSpc="1">
            <a:prstTxWarp prst="textNoShape">
              <a:avLst/>
            </a:prstTxWarp>
          </a:bodyPr>
          <a:lstStyle/>
          <a:p>
            <a:pPr marL="273026" marR="0" lvl="0" indent="-273026"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Q3:</a:t>
            </a:r>
            <a:r>
              <a:rPr kumimoji="0" lang="en-US" sz="1800" b="0" i="0" u="none" strike="noStrike" kern="1200" cap="none" spc="0" normalizeH="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Select AVG(Balance)</a:t>
            </a:r>
          </a:p>
          <a:p>
            <a:pPr marL="273026" marR="0" lvl="0" indent="-273026"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From ACCOUNTS</a:t>
            </a:r>
          </a:p>
        </p:txBody>
      </p:sp>
      <p:sp>
        <p:nvSpPr>
          <p:cNvPr id="12" name="Right Arrow 11"/>
          <p:cNvSpPr/>
          <p:nvPr/>
        </p:nvSpPr>
        <p:spPr>
          <a:xfrm>
            <a:off x="3733800" y="5562600"/>
            <a:ext cx="1600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bwMode="auto">
          <a:xfrm>
            <a:off x="5715000" y="5486400"/>
            <a:ext cx="838200" cy="4572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marL="273026" marR="0" lvl="0" indent="-273026"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300</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7467600" cy="792162"/>
          </a:xfrm>
        </p:spPr>
        <p:txBody>
          <a:bodyPr/>
          <a:lstStyle/>
          <a:p>
            <a:pPr>
              <a:defRPr/>
            </a:pPr>
            <a:r>
              <a:rPr lang="en-US" dirty="0" smtClean="0"/>
              <a:t>The Generic Protocol</a:t>
            </a:r>
            <a:endParaRPr lang="en-US" dirty="0"/>
          </a:p>
        </p:txBody>
      </p:sp>
      <p:sp>
        <p:nvSpPr>
          <p:cNvPr id="10243" name="Slide Number Placeholder 3"/>
          <p:cNvSpPr>
            <a:spLocks noGrp="1"/>
          </p:cNvSpPr>
          <p:nvPr>
            <p:ph type="sldNum" sz="quarter" idx="11"/>
          </p:nvPr>
        </p:nvSpPr>
        <p:spPr bwMode="auto">
          <a:noFill/>
          <a:ln>
            <a:miter lim="800000"/>
            <a:headEnd/>
            <a:tailEnd/>
          </a:ln>
        </p:spPr>
        <p:txBody>
          <a:bodyPr wrap="square" lIns="91432" tIns="45716" rIns="91432" bIns="45716" numCol="1" anchorCtr="0" compatLnSpc="1">
            <a:prstTxWarp prst="textNoShape">
              <a:avLst/>
            </a:prstTxWarp>
          </a:bodyPr>
          <a:lstStyle/>
          <a:p>
            <a:fld id="{A7F62D9F-911F-4AA4-B530-F69115C1BF83}" type="slidenum">
              <a:rPr lang="en-US" smtClean="0"/>
              <a:pPr/>
              <a:t>11</a:t>
            </a:fld>
            <a:endParaRPr lang="en-US" smtClean="0"/>
          </a:p>
        </p:txBody>
      </p:sp>
      <p:sp>
        <p:nvSpPr>
          <p:cNvPr id="7" name="Smiley Face 6"/>
          <p:cNvSpPr/>
          <p:nvPr/>
        </p:nvSpPr>
        <p:spPr>
          <a:xfrm>
            <a:off x="3352800" y="5867400"/>
            <a:ext cx="838200" cy="685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en-US" dirty="0"/>
          </a:p>
        </p:txBody>
      </p:sp>
      <p:sp>
        <p:nvSpPr>
          <p:cNvPr id="10245" name="TextBox 7"/>
          <p:cNvSpPr txBox="1">
            <a:spLocks noChangeArrowheads="1"/>
          </p:cNvSpPr>
          <p:nvPr/>
        </p:nvSpPr>
        <p:spPr bwMode="auto">
          <a:xfrm>
            <a:off x="2362200" y="6172201"/>
            <a:ext cx="954091" cy="369324"/>
          </a:xfrm>
          <a:prstGeom prst="rect">
            <a:avLst/>
          </a:prstGeom>
          <a:noFill/>
          <a:ln w="9525">
            <a:noFill/>
            <a:miter lim="800000"/>
            <a:headEnd/>
            <a:tailEnd/>
          </a:ln>
        </p:spPr>
        <p:txBody>
          <a:bodyPr wrap="none" lIns="91432" tIns="45716" rIns="91432" bIns="45716">
            <a:spAutoFit/>
          </a:bodyPr>
          <a:lstStyle/>
          <a:p>
            <a:r>
              <a:rPr lang="en-US" dirty="0" err="1"/>
              <a:t>Querier</a:t>
            </a:r>
            <a:endParaRPr lang="en-US" dirty="0"/>
          </a:p>
        </p:txBody>
      </p:sp>
      <p:sp>
        <p:nvSpPr>
          <p:cNvPr id="13" name="Rectangle 12"/>
          <p:cNvSpPr/>
          <p:nvPr/>
        </p:nvSpPr>
        <p:spPr>
          <a:xfrm>
            <a:off x="2362200" y="2971800"/>
            <a:ext cx="2895600" cy="1143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en-US" dirty="0">
                <a:solidFill>
                  <a:schemeClr val="tx1"/>
                </a:solidFill>
              </a:rPr>
              <a:t>Supporting </a:t>
            </a:r>
            <a:r>
              <a:rPr lang="en-US" dirty="0" smtClean="0">
                <a:solidFill>
                  <a:schemeClr val="tx1"/>
                </a:solidFill>
              </a:rPr>
              <a:t>Server</a:t>
            </a:r>
          </a:p>
          <a:p>
            <a:pPr algn="ctr">
              <a:defRPr/>
            </a:pPr>
            <a:r>
              <a:rPr lang="en-US" dirty="0" smtClean="0">
                <a:solidFill>
                  <a:schemeClr val="tx1"/>
                </a:solidFill>
              </a:rPr>
              <a:t>Infrastructure (SSI)</a:t>
            </a:r>
            <a:endParaRPr lang="en-US" dirty="0">
              <a:solidFill>
                <a:schemeClr val="tx1"/>
              </a:solidFill>
            </a:endParaRPr>
          </a:p>
        </p:txBody>
      </p:sp>
      <p:sp>
        <p:nvSpPr>
          <p:cNvPr id="10250" name="TextBox 14"/>
          <p:cNvSpPr txBox="1">
            <a:spLocks noChangeArrowheads="1"/>
          </p:cNvSpPr>
          <p:nvPr/>
        </p:nvSpPr>
        <p:spPr bwMode="auto">
          <a:xfrm>
            <a:off x="4256087" y="1600201"/>
            <a:ext cx="543722" cy="523212"/>
          </a:xfrm>
          <a:prstGeom prst="rect">
            <a:avLst/>
          </a:prstGeom>
          <a:noFill/>
          <a:ln w="9525">
            <a:noFill/>
            <a:miter lim="800000"/>
            <a:headEnd/>
            <a:tailEnd/>
          </a:ln>
        </p:spPr>
        <p:txBody>
          <a:bodyPr wrap="none" lIns="91432" tIns="45716" rIns="91432" bIns="45716">
            <a:spAutoFit/>
          </a:bodyPr>
          <a:lstStyle/>
          <a:p>
            <a:r>
              <a:rPr lang="en-US" sz="2800" dirty="0"/>
              <a:t>…</a:t>
            </a:r>
          </a:p>
        </p:txBody>
      </p:sp>
      <p:cxnSp>
        <p:nvCxnSpPr>
          <p:cNvPr id="17" name="Straight Arrow Connector 16"/>
          <p:cNvCxnSpPr/>
          <p:nvPr/>
        </p:nvCxnSpPr>
        <p:spPr>
          <a:xfrm rot="16200000" flipH="1">
            <a:off x="1428750" y="2266950"/>
            <a:ext cx="762000" cy="8001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2628900" y="2476500"/>
            <a:ext cx="6858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5181600" y="2286000"/>
            <a:ext cx="205740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V="1">
            <a:off x="2952750" y="4972051"/>
            <a:ext cx="1600200" cy="381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3868660" y="4113082"/>
            <a:ext cx="5656340" cy="1754318"/>
          </a:xfrm>
          <a:prstGeom prst="rect">
            <a:avLst/>
          </a:prstGeom>
          <a:noFill/>
          <a:ln w="9525">
            <a:noFill/>
            <a:miter lim="800000"/>
            <a:headEnd/>
            <a:tailEnd/>
          </a:ln>
        </p:spPr>
        <p:txBody>
          <a:bodyPr wrap="none" lIns="91432" tIns="45716" rIns="91432" bIns="45716">
            <a:spAutoFit/>
          </a:bodyPr>
          <a:lstStyle/>
          <a:p>
            <a:r>
              <a:rPr lang="en-US" dirty="0"/>
              <a:t>SELECT </a:t>
            </a:r>
            <a:r>
              <a:rPr lang="en-US" dirty="0" smtClean="0"/>
              <a:t>&lt;attribute(s) and/or </a:t>
            </a:r>
            <a:r>
              <a:rPr lang="en-US" b="1" dirty="0" smtClean="0"/>
              <a:t>aggregate function(s)</a:t>
            </a:r>
            <a:r>
              <a:rPr lang="en-US" dirty="0" smtClean="0"/>
              <a:t>&gt;</a:t>
            </a:r>
            <a:endParaRPr lang="en-US" dirty="0"/>
          </a:p>
          <a:p>
            <a:r>
              <a:rPr lang="en-US" dirty="0"/>
              <a:t>FROM </a:t>
            </a:r>
            <a:r>
              <a:rPr lang="en-US" dirty="0" smtClean="0"/>
              <a:t>&lt;Table(s)&gt;</a:t>
            </a:r>
            <a:endParaRPr lang="en-US" dirty="0"/>
          </a:p>
          <a:p>
            <a:r>
              <a:rPr lang="en-US" dirty="0"/>
              <a:t>[WHERE </a:t>
            </a:r>
            <a:r>
              <a:rPr lang="en-US" dirty="0" smtClean="0"/>
              <a:t>&lt;condition(s)&gt;]</a:t>
            </a:r>
            <a:endParaRPr lang="en-US" dirty="0"/>
          </a:p>
          <a:p>
            <a:r>
              <a:rPr lang="en-US" b="1" dirty="0"/>
              <a:t>[GROUP BY </a:t>
            </a:r>
            <a:r>
              <a:rPr lang="en-US" b="1" dirty="0" smtClean="0"/>
              <a:t>&lt;grouping attribute(s)&gt;]</a:t>
            </a:r>
            <a:endParaRPr lang="en-US" b="1" dirty="0"/>
          </a:p>
          <a:p>
            <a:r>
              <a:rPr lang="en-US" dirty="0"/>
              <a:t>[HAVING </a:t>
            </a:r>
            <a:r>
              <a:rPr lang="en-US" dirty="0" smtClean="0"/>
              <a:t>&lt;grouping condition(s)&gt;]</a:t>
            </a:r>
          </a:p>
          <a:p>
            <a:r>
              <a:rPr lang="en-US" dirty="0" smtClean="0"/>
              <a:t>[SIZE &lt;size condition(s)&gt;];</a:t>
            </a:r>
            <a:endParaRPr lang="en-US" dirty="0"/>
          </a:p>
        </p:txBody>
      </p:sp>
      <p:cxnSp>
        <p:nvCxnSpPr>
          <p:cNvPr id="29" name="Curved Connector 28"/>
          <p:cNvCxnSpPr/>
          <p:nvPr/>
        </p:nvCxnSpPr>
        <p:spPr>
          <a:xfrm rot="16200000" flipH="1">
            <a:off x="2362200" y="4724401"/>
            <a:ext cx="1676400" cy="457200"/>
          </a:xfrm>
          <a:prstGeom prst="curved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V="1">
            <a:off x="1684689" y="2294289"/>
            <a:ext cx="676555" cy="5260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V="1">
            <a:off x="3048958" y="2361242"/>
            <a:ext cx="676555" cy="5260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724401" y="2057400"/>
            <a:ext cx="22098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400801" y="2590801"/>
            <a:ext cx="1890245" cy="369324"/>
          </a:xfrm>
          <a:prstGeom prst="rect">
            <a:avLst/>
          </a:prstGeom>
          <a:noFill/>
        </p:spPr>
        <p:txBody>
          <a:bodyPr wrap="none" lIns="91432" tIns="45716" rIns="91432" bIns="45716" rtlCol="0">
            <a:spAutoFit/>
          </a:bodyPr>
          <a:lstStyle/>
          <a:p>
            <a:r>
              <a:rPr lang="en-US" dirty="0" smtClean="0"/>
              <a:t>Collection phase</a:t>
            </a:r>
            <a:endParaRPr lang="en-US" dirty="0"/>
          </a:p>
        </p:txBody>
      </p:sp>
      <p:sp>
        <p:nvSpPr>
          <p:cNvPr id="28" name="TextBox 27"/>
          <p:cNvSpPr txBox="1"/>
          <p:nvPr/>
        </p:nvSpPr>
        <p:spPr>
          <a:xfrm>
            <a:off x="4800600" y="1676401"/>
            <a:ext cx="2121077" cy="369324"/>
          </a:xfrm>
          <a:prstGeom prst="rect">
            <a:avLst/>
          </a:prstGeom>
          <a:noFill/>
        </p:spPr>
        <p:txBody>
          <a:bodyPr wrap="none" lIns="91432" tIns="45716" rIns="91432" bIns="45716" rtlCol="0">
            <a:spAutoFit/>
          </a:bodyPr>
          <a:lstStyle/>
          <a:p>
            <a:r>
              <a:rPr lang="en-US" dirty="0" smtClean="0"/>
              <a:t>Aggregation phase</a:t>
            </a:r>
            <a:endParaRPr lang="en-US" dirty="0"/>
          </a:p>
        </p:txBody>
      </p:sp>
      <p:sp>
        <p:nvSpPr>
          <p:cNvPr id="32" name="TextBox 31"/>
          <p:cNvSpPr txBox="1"/>
          <p:nvPr/>
        </p:nvSpPr>
        <p:spPr>
          <a:xfrm>
            <a:off x="4267200" y="6096001"/>
            <a:ext cx="4288337" cy="369324"/>
          </a:xfrm>
          <a:prstGeom prst="rect">
            <a:avLst/>
          </a:prstGeom>
          <a:noFill/>
        </p:spPr>
        <p:txBody>
          <a:bodyPr wrap="none" lIns="91432" tIns="45716" rIns="91432" bIns="45716" rtlCol="0">
            <a:spAutoFit/>
          </a:bodyPr>
          <a:lstStyle/>
          <a:p>
            <a:r>
              <a:rPr lang="en-US" dirty="0" smtClean="0"/>
              <a:t>Stop condition: max #</a:t>
            </a:r>
            <a:r>
              <a:rPr lang="en-US" dirty="0" err="1" smtClean="0"/>
              <a:t>tuples</a:t>
            </a:r>
            <a:r>
              <a:rPr lang="en-US" dirty="0" smtClean="0"/>
              <a:t> or max time</a:t>
            </a:r>
            <a:endParaRPr lang="en-US" dirty="0"/>
          </a:p>
        </p:txBody>
      </p:sp>
      <p:sp>
        <p:nvSpPr>
          <p:cNvPr id="33" name="Rectangle 32"/>
          <p:cNvSpPr/>
          <p:nvPr/>
        </p:nvSpPr>
        <p:spPr>
          <a:xfrm>
            <a:off x="3962400" y="5562600"/>
            <a:ext cx="25908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34" name="Down Arrow 33"/>
          <p:cNvSpPr/>
          <p:nvPr/>
        </p:nvSpPr>
        <p:spPr>
          <a:xfrm>
            <a:off x="5181600" y="57912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pic>
        <p:nvPicPr>
          <p:cNvPr id="3074" name="Picture 2"/>
          <p:cNvPicPr>
            <a:picLocks noChangeAspect="1" noChangeArrowheads="1"/>
          </p:cNvPicPr>
          <p:nvPr/>
        </p:nvPicPr>
        <p:blipFill>
          <a:blip r:embed="rId3"/>
          <a:srcRect/>
          <a:stretch>
            <a:fillRect/>
          </a:stretch>
        </p:blipFill>
        <p:spPr bwMode="auto">
          <a:xfrm>
            <a:off x="228600" y="1490769"/>
            <a:ext cx="1600199" cy="719032"/>
          </a:xfrm>
          <a:prstGeom prst="rect">
            <a:avLst/>
          </a:prstGeom>
          <a:noFill/>
          <a:ln w="9525">
            <a:noFill/>
            <a:miter lim="800000"/>
            <a:headEnd/>
            <a:tailEnd/>
          </a:ln>
          <a:effectLst/>
        </p:spPr>
      </p:pic>
      <p:pic>
        <p:nvPicPr>
          <p:cNvPr id="27" name="Picture 2"/>
          <p:cNvPicPr>
            <a:picLocks noChangeAspect="1" noChangeArrowheads="1"/>
          </p:cNvPicPr>
          <p:nvPr/>
        </p:nvPicPr>
        <p:blipFill>
          <a:blip r:embed="rId3"/>
          <a:srcRect/>
          <a:stretch>
            <a:fillRect/>
          </a:stretch>
        </p:blipFill>
        <p:spPr bwMode="auto">
          <a:xfrm>
            <a:off x="2133601" y="1524000"/>
            <a:ext cx="1600199" cy="719032"/>
          </a:xfrm>
          <a:prstGeom prst="rect">
            <a:avLst/>
          </a:prstGeom>
          <a:noFill/>
          <a:ln w="9525">
            <a:noFill/>
            <a:miter lim="800000"/>
            <a:headEnd/>
            <a:tailEnd/>
          </a:ln>
          <a:effectLst/>
        </p:spPr>
      </p:pic>
      <p:pic>
        <p:nvPicPr>
          <p:cNvPr id="30" name="Picture 2"/>
          <p:cNvPicPr>
            <a:picLocks noChangeAspect="1" noChangeArrowheads="1"/>
          </p:cNvPicPr>
          <p:nvPr/>
        </p:nvPicPr>
        <p:blipFill>
          <a:blip r:embed="rId3"/>
          <a:srcRect/>
          <a:stretch>
            <a:fillRect/>
          </a:stretch>
        </p:blipFill>
        <p:spPr bwMode="auto">
          <a:xfrm>
            <a:off x="7010401" y="1447800"/>
            <a:ext cx="1600199" cy="719032"/>
          </a:xfrm>
          <a:prstGeom prst="rect">
            <a:avLst/>
          </a:prstGeom>
          <a:noFill/>
          <a:ln w="9525">
            <a:noFill/>
            <a:miter lim="800000"/>
            <a:headEnd/>
            <a:tailEnd/>
          </a:ln>
          <a:effectLst/>
        </p:spPr>
      </p:pic>
      <p:sp>
        <p:nvSpPr>
          <p:cNvPr id="31" name="TextBox 7"/>
          <p:cNvSpPr txBox="1">
            <a:spLocks noChangeArrowheads="1"/>
          </p:cNvSpPr>
          <p:nvPr/>
        </p:nvSpPr>
        <p:spPr bwMode="auto">
          <a:xfrm>
            <a:off x="228600" y="1261647"/>
            <a:ext cx="1223396" cy="369324"/>
          </a:xfrm>
          <a:prstGeom prst="rect">
            <a:avLst/>
          </a:prstGeom>
          <a:noFill/>
          <a:ln w="9525">
            <a:noFill/>
            <a:miter lim="800000"/>
            <a:headEnd/>
            <a:tailEnd/>
          </a:ln>
        </p:spPr>
        <p:txBody>
          <a:bodyPr wrap="none" lIns="91432" tIns="45716" rIns="91432" bIns="45716">
            <a:spAutoFit/>
          </a:bodyPr>
          <a:lstStyle/>
          <a:p>
            <a:r>
              <a:rPr lang="en-US" dirty="0" smtClean="0"/>
              <a:t>John, 35K</a:t>
            </a:r>
            <a:endParaRPr lang="en-US" dirty="0"/>
          </a:p>
        </p:txBody>
      </p:sp>
      <p:sp>
        <p:nvSpPr>
          <p:cNvPr id="35" name="TextBox 7"/>
          <p:cNvSpPr txBox="1">
            <a:spLocks noChangeArrowheads="1"/>
          </p:cNvSpPr>
          <p:nvPr/>
        </p:nvSpPr>
        <p:spPr bwMode="auto">
          <a:xfrm>
            <a:off x="2209801" y="1295401"/>
            <a:ext cx="1219100" cy="369324"/>
          </a:xfrm>
          <a:prstGeom prst="rect">
            <a:avLst/>
          </a:prstGeom>
          <a:noFill/>
          <a:ln w="9525">
            <a:noFill/>
            <a:miter lim="800000"/>
            <a:headEnd/>
            <a:tailEnd/>
          </a:ln>
        </p:spPr>
        <p:txBody>
          <a:bodyPr wrap="none" lIns="91432" tIns="45716" rIns="91432" bIns="45716">
            <a:spAutoFit/>
          </a:bodyPr>
          <a:lstStyle/>
          <a:p>
            <a:r>
              <a:rPr lang="en-US" dirty="0" smtClean="0"/>
              <a:t>Mary, 43K</a:t>
            </a:r>
            <a:endParaRPr lang="en-US" dirty="0"/>
          </a:p>
        </p:txBody>
      </p:sp>
      <p:sp>
        <p:nvSpPr>
          <p:cNvPr id="36" name="TextBox 7"/>
          <p:cNvSpPr txBox="1">
            <a:spLocks noChangeArrowheads="1"/>
          </p:cNvSpPr>
          <p:nvPr/>
        </p:nvSpPr>
        <p:spPr bwMode="auto">
          <a:xfrm>
            <a:off x="7086601" y="1219201"/>
            <a:ext cx="1313164" cy="369324"/>
          </a:xfrm>
          <a:prstGeom prst="rect">
            <a:avLst/>
          </a:prstGeom>
          <a:noFill/>
          <a:ln w="9525">
            <a:noFill/>
            <a:miter lim="800000"/>
            <a:headEnd/>
            <a:tailEnd/>
          </a:ln>
        </p:spPr>
        <p:txBody>
          <a:bodyPr wrap="none" lIns="91432" tIns="45716" rIns="91432" bIns="45716">
            <a:spAutoFit/>
          </a:bodyPr>
          <a:lstStyle/>
          <a:p>
            <a:r>
              <a:rPr lang="en-US" dirty="0" smtClean="0"/>
              <a:t>Paul, 100K</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amond(in)">
                                      <p:cBhvr>
                                        <p:cTn id="13" dur="20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checkerboard(across)">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linds(horizontal)">
                                      <p:cBhvr>
                                        <p:cTn id="23" dur="500"/>
                                        <p:tgtEl>
                                          <p:spTgt spid="3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blinds(horizontal)">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linds(horizontal)">
                                      <p:cBhvr>
                                        <p:cTn id="31" dur="500"/>
                                        <p:tgtEl>
                                          <p:spTgt spid="24"/>
                                        </p:tgtEl>
                                      </p:cBhvr>
                                    </p:animEffect>
                                  </p:childTnLst>
                                </p:cTn>
                              </p:par>
                              <p:par>
                                <p:cTn id="32" presetID="3" presetClass="entr" presetSubtype="1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linds(horizontal)">
                                      <p:cBhvr>
                                        <p:cTn id="34" dur="500"/>
                                        <p:tgtEl>
                                          <p:spTgt spid="23"/>
                                        </p:tgtEl>
                                      </p:cBhvr>
                                    </p:animEffect>
                                  </p:childTnLst>
                                </p:cTn>
                              </p:par>
                              <p:par>
                                <p:cTn id="35" presetID="3" presetClass="entr" presetSubtype="1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24"/>
                                        </p:tgtEl>
                                      </p:cBhvr>
                                    </p:animEffect>
                                    <p:set>
                                      <p:cBhvr>
                                        <p:cTn id="45" dur="1" fill="hold">
                                          <p:stCondLst>
                                            <p:cond delay="499"/>
                                          </p:stCondLst>
                                        </p:cTn>
                                        <p:tgtEl>
                                          <p:spTgt spid="24"/>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23"/>
                                        </p:tgtEl>
                                      </p:cBhvr>
                                    </p:animEffect>
                                    <p:set>
                                      <p:cBhvr>
                                        <p:cTn id="48" dur="1" fill="hold">
                                          <p:stCondLst>
                                            <p:cond delay="499"/>
                                          </p:stCondLst>
                                        </p:cTn>
                                        <p:tgtEl>
                                          <p:spTgt spid="23"/>
                                        </p:tgtEl>
                                        <p:attrNameLst>
                                          <p:attrName>style.visibility</p:attrName>
                                        </p:attrNameLst>
                                      </p:cBhvr>
                                      <p:to>
                                        <p:strVal val="hidden"/>
                                      </p:to>
                                    </p:set>
                                  </p:childTnLst>
                                </p:cTn>
                              </p:par>
                              <p:par>
                                <p:cTn id="49" presetID="3" presetClass="exit" presetSubtype="10" fill="hold" nodeType="withEffect">
                                  <p:stCondLst>
                                    <p:cond delay="0"/>
                                  </p:stCondLst>
                                  <p:childTnLst>
                                    <p:animEffect transition="out" filter="blinds(horizontal)">
                                      <p:cBhvr>
                                        <p:cTn id="50" dur="500"/>
                                        <p:tgtEl>
                                          <p:spTgt spid="21"/>
                                        </p:tgtEl>
                                      </p:cBhvr>
                                    </p:animEffect>
                                    <p:set>
                                      <p:cBhvr>
                                        <p:cTn id="51" dur="1" fill="hold">
                                          <p:stCondLst>
                                            <p:cond delay="499"/>
                                          </p:stCondLst>
                                        </p:cTn>
                                        <p:tgtEl>
                                          <p:spTgt spid="2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linds(horizontal)">
                                      <p:cBhvr>
                                        <p:cTn id="56" dur="500"/>
                                        <p:tgtEl>
                                          <p:spTgt spid="25"/>
                                        </p:tgtEl>
                                      </p:cBhvr>
                                    </p:animEffect>
                                  </p:childTnLst>
                                </p:cTn>
                              </p:par>
                              <p:par>
                                <p:cTn id="57" presetID="3" presetClass="entr" presetSubtype="1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linds(horizontal)">
                                      <p:cBhvr>
                                        <p:cTn id="59" dur="500"/>
                                        <p:tgtEl>
                                          <p:spTgt spid="20"/>
                                        </p:tgtEl>
                                      </p:cBhvr>
                                    </p:animEffect>
                                  </p:childTnLst>
                                </p:cTn>
                              </p:par>
                              <p:par>
                                <p:cTn id="60" presetID="3" presetClass="entr" presetSubtype="1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par>
                                <p:cTn id="63" presetID="3" presetClass="entr" presetSubtype="1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blinds(horizontal)">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xit" presetSubtype="10" fill="hold" nodeType="clickEffect">
                                  <p:stCondLst>
                                    <p:cond delay="0"/>
                                  </p:stCondLst>
                                  <p:childTnLst>
                                    <p:animEffect transition="out" filter="blinds(horizontal)">
                                      <p:cBhvr>
                                        <p:cTn id="69" dur="500"/>
                                        <p:tgtEl>
                                          <p:spTgt spid="25"/>
                                        </p:tgtEl>
                                      </p:cBhvr>
                                    </p:animEffect>
                                    <p:set>
                                      <p:cBhvr>
                                        <p:cTn id="70" dur="1" fill="hold">
                                          <p:stCondLst>
                                            <p:cond delay="499"/>
                                          </p:stCondLst>
                                        </p:cTn>
                                        <p:tgtEl>
                                          <p:spTgt spid="25"/>
                                        </p:tgtEl>
                                        <p:attrNameLst>
                                          <p:attrName>style.visibility</p:attrName>
                                        </p:attrNameLst>
                                      </p:cBhvr>
                                      <p:to>
                                        <p:strVal val="hidden"/>
                                      </p:to>
                                    </p:set>
                                  </p:childTnLst>
                                </p:cTn>
                              </p:par>
                              <p:par>
                                <p:cTn id="71" presetID="3" presetClass="exit" presetSubtype="10" fill="hold" nodeType="withEffect">
                                  <p:stCondLst>
                                    <p:cond delay="0"/>
                                  </p:stCondLst>
                                  <p:childTnLst>
                                    <p:animEffect transition="out" filter="blinds(horizontal)">
                                      <p:cBhvr>
                                        <p:cTn id="72" dur="500"/>
                                        <p:tgtEl>
                                          <p:spTgt spid="20"/>
                                        </p:tgtEl>
                                      </p:cBhvr>
                                    </p:animEffect>
                                    <p:set>
                                      <p:cBhvr>
                                        <p:cTn id="73" dur="1" fill="hold">
                                          <p:stCondLst>
                                            <p:cond delay="499"/>
                                          </p:stCondLst>
                                        </p:cTn>
                                        <p:tgtEl>
                                          <p:spTgt spid="20"/>
                                        </p:tgtEl>
                                        <p:attrNameLst>
                                          <p:attrName>style.visibility</p:attrName>
                                        </p:attrNameLst>
                                      </p:cBhvr>
                                      <p:to>
                                        <p:strVal val="hidden"/>
                                      </p:to>
                                    </p:set>
                                  </p:childTnLst>
                                </p:cTn>
                              </p:par>
                              <p:par>
                                <p:cTn id="74" presetID="3" presetClass="exit" presetSubtype="10" fill="hold" nodeType="withEffect">
                                  <p:stCondLst>
                                    <p:cond delay="0"/>
                                  </p:stCondLst>
                                  <p:childTnLst>
                                    <p:animEffect transition="out" filter="blinds(horizontal)">
                                      <p:cBhvr>
                                        <p:cTn id="75" dur="500"/>
                                        <p:tgtEl>
                                          <p:spTgt spid="18"/>
                                        </p:tgtEl>
                                      </p:cBhvr>
                                    </p:animEffect>
                                    <p:set>
                                      <p:cBhvr>
                                        <p:cTn id="76" dur="1" fill="hold">
                                          <p:stCondLst>
                                            <p:cond delay="499"/>
                                          </p:stCondLst>
                                        </p:cTn>
                                        <p:tgtEl>
                                          <p:spTgt spid="18"/>
                                        </p:tgtEl>
                                        <p:attrNameLst>
                                          <p:attrName>style.visibility</p:attrName>
                                        </p:attrNameLst>
                                      </p:cBhvr>
                                      <p:to>
                                        <p:strVal val="hidden"/>
                                      </p:to>
                                    </p:set>
                                  </p:childTnLst>
                                </p:cTn>
                              </p:par>
                              <p:par>
                                <p:cTn id="77" presetID="3" presetClass="exit" presetSubtype="10" fill="hold" nodeType="withEffect">
                                  <p:stCondLst>
                                    <p:cond delay="0"/>
                                  </p:stCondLst>
                                  <p:childTnLst>
                                    <p:animEffect transition="out" filter="blinds(horizontal)">
                                      <p:cBhvr>
                                        <p:cTn id="78" dur="500"/>
                                        <p:tgtEl>
                                          <p:spTgt spid="17"/>
                                        </p:tgtEl>
                                      </p:cBhvr>
                                    </p:animEffect>
                                    <p:set>
                                      <p:cBhvr>
                                        <p:cTn id="79" dur="1" fill="hold">
                                          <p:stCondLst>
                                            <p:cond delay="499"/>
                                          </p:stCondLst>
                                        </p:cTn>
                                        <p:tgtEl>
                                          <p:spTgt spid="17"/>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box(in)">
                                      <p:cBhvr>
                                        <p:cTn id="84" dur="500"/>
                                        <p:tgtEl>
                                          <p:spTgt spid="21"/>
                                        </p:tgtEl>
                                      </p:cBhvr>
                                    </p:animEffect>
                                  </p:childTnLst>
                                </p:cTn>
                              </p:par>
                              <p:par>
                                <p:cTn id="85" presetID="4" presetClass="entr" presetSubtype="16"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box(in)">
                                      <p:cBhvr>
                                        <p:cTn id="87" dur="500"/>
                                        <p:tgtEl>
                                          <p:spTgt spid="23"/>
                                        </p:tgtEl>
                                      </p:cBhvr>
                                    </p:animEffect>
                                  </p:childTnLst>
                                </p:cTn>
                              </p:par>
                              <p:par>
                                <p:cTn id="88" presetID="4" presetClass="entr" presetSubtype="16"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box(in)">
                                      <p:cBhvr>
                                        <p:cTn id="90" dur="500"/>
                                        <p:tgtEl>
                                          <p:spTgt spid="24"/>
                                        </p:tgtEl>
                                      </p:cBhvr>
                                    </p:animEffect>
                                  </p:childTnLst>
                                </p:cTn>
                              </p:par>
                              <p:par>
                                <p:cTn id="91" presetID="3" presetClass="exit" presetSubtype="10" fill="hold" nodeType="withEffect">
                                  <p:stCondLst>
                                    <p:cond delay="0"/>
                                  </p:stCondLst>
                                  <p:childTnLst>
                                    <p:animEffect transition="out" filter="blinds(horizontal)">
                                      <p:cBhvr>
                                        <p:cTn id="92" dur="500"/>
                                        <p:tgtEl>
                                          <p:spTgt spid="24"/>
                                        </p:tgtEl>
                                      </p:cBhvr>
                                    </p:animEffect>
                                    <p:set>
                                      <p:cBhvr>
                                        <p:cTn id="93" dur="1" fill="hold">
                                          <p:stCondLst>
                                            <p:cond delay="499"/>
                                          </p:stCondLst>
                                        </p:cTn>
                                        <p:tgtEl>
                                          <p:spTgt spid="24"/>
                                        </p:tgtEl>
                                        <p:attrNameLst>
                                          <p:attrName>style.visibility</p:attrName>
                                        </p:attrNameLst>
                                      </p:cBhvr>
                                      <p:to>
                                        <p:strVal val="hidden"/>
                                      </p:to>
                                    </p:set>
                                  </p:childTnLst>
                                </p:cTn>
                              </p:par>
                              <p:par>
                                <p:cTn id="94" presetID="3" presetClass="exit" presetSubtype="10" fill="hold" nodeType="withEffect">
                                  <p:stCondLst>
                                    <p:cond delay="0"/>
                                  </p:stCondLst>
                                  <p:childTnLst>
                                    <p:animEffect transition="out" filter="blinds(horizontal)">
                                      <p:cBhvr>
                                        <p:cTn id="95" dur="500"/>
                                        <p:tgtEl>
                                          <p:spTgt spid="23"/>
                                        </p:tgtEl>
                                      </p:cBhvr>
                                    </p:animEffect>
                                    <p:set>
                                      <p:cBhvr>
                                        <p:cTn id="96" dur="1" fill="hold">
                                          <p:stCondLst>
                                            <p:cond delay="499"/>
                                          </p:stCondLst>
                                        </p:cTn>
                                        <p:tgtEl>
                                          <p:spTgt spid="23"/>
                                        </p:tgtEl>
                                        <p:attrNameLst>
                                          <p:attrName>style.visibility</p:attrName>
                                        </p:attrNameLst>
                                      </p:cBhvr>
                                      <p:to>
                                        <p:strVal val="hidden"/>
                                      </p:to>
                                    </p:set>
                                  </p:childTnLst>
                                </p:cTn>
                              </p:par>
                              <p:par>
                                <p:cTn id="97" presetID="3" presetClass="exit" presetSubtype="10" fill="hold" nodeType="withEffect">
                                  <p:stCondLst>
                                    <p:cond delay="0"/>
                                  </p:stCondLst>
                                  <p:childTnLst>
                                    <p:animEffect transition="out" filter="blinds(horizontal)">
                                      <p:cBhvr>
                                        <p:cTn id="98" dur="500"/>
                                        <p:tgtEl>
                                          <p:spTgt spid="21"/>
                                        </p:tgtEl>
                                      </p:cBhvr>
                                    </p:animEffect>
                                    <p:set>
                                      <p:cBhvr>
                                        <p:cTn id="99" dur="1" fill="hold">
                                          <p:stCondLst>
                                            <p:cond delay="499"/>
                                          </p:stCondLst>
                                        </p:cTn>
                                        <p:tgtEl>
                                          <p:spTgt spid="21"/>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blinds(horizontal)">
                                      <p:cBhvr>
                                        <p:cTn id="104" dur="500"/>
                                        <p:tgtEl>
                                          <p:spTgt spid="28"/>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nodeType="click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blinds(horizontal)">
                                      <p:cBhvr>
                                        <p:cTn id="109" dur="500"/>
                                        <p:tgtEl>
                                          <p:spTgt spid="20"/>
                                        </p:tgtEl>
                                      </p:cBhvr>
                                    </p:animEffect>
                                  </p:childTnLst>
                                </p:cTn>
                              </p:par>
                              <p:par>
                                <p:cTn id="110" presetID="3" presetClass="entr" presetSubtype="10" fill="hold" nodeType="with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blinds(horizontal)">
                                      <p:cBhvr>
                                        <p:cTn id="112" dur="500"/>
                                        <p:tgtEl>
                                          <p:spTgt spid="18"/>
                                        </p:tgtEl>
                                      </p:cBhvr>
                                    </p:animEffect>
                                  </p:childTnLst>
                                </p:cTn>
                              </p:par>
                              <p:par>
                                <p:cTn id="113" presetID="3" presetClass="entr" presetSubtype="10" fill="hold" nodeType="with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blinds(horizontal)">
                                      <p:cBhvr>
                                        <p:cTn id="115" dur="500"/>
                                        <p:tgtEl>
                                          <p:spTgt spid="17"/>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xit" presetSubtype="10" fill="hold" nodeType="clickEffect">
                                  <p:stCondLst>
                                    <p:cond delay="0"/>
                                  </p:stCondLst>
                                  <p:childTnLst>
                                    <p:animEffect transition="out" filter="blinds(horizontal)">
                                      <p:cBhvr>
                                        <p:cTn id="119" dur="500"/>
                                        <p:tgtEl>
                                          <p:spTgt spid="22"/>
                                        </p:tgtEl>
                                      </p:cBhvr>
                                    </p:animEffect>
                                    <p:set>
                                      <p:cBhvr>
                                        <p:cTn id="120" dur="1" fill="hold">
                                          <p:stCondLst>
                                            <p:cond delay="499"/>
                                          </p:stCondLst>
                                        </p:cTn>
                                        <p:tgtEl>
                                          <p:spTgt spid="22"/>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nodeType="click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blinds(horizontal)">
                                      <p:cBhvr>
                                        <p:cTn id="1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5" grpId="0"/>
      <p:bldP spid="28" grpId="0"/>
      <p:bldP spid="32" grpId="0"/>
      <p:bldP spid="33"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7467600" cy="731838"/>
          </a:xfrm>
        </p:spPr>
        <p:txBody>
          <a:bodyPr/>
          <a:lstStyle/>
          <a:p>
            <a:r>
              <a:rPr lang="en-US" dirty="0" smtClean="0"/>
              <a:t>Hypothesis about </a:t>
            </a:r>
            <a:r>
              <a:rPr lang="en-US" dirty="0" err="1" smtClean="0"/>
              <a:t>Querier</a:t>
            </a:r>
            <a:r>
              <a:rPr lang="en-US" dirty="0" smtClean="0"/>
              <a:t> &amp; SSI</a:t>
            </a:r>
            <a:endParaRPr lang="en-US" dirty="0"/>
          </a:p>
        </p:txBody>
      </p:sp>
      <p:sp>
        <p:nvSpPr>
          <p:cNvPr id="3" name="Content Placeholder 2"/>
          <p:cNvSpPr>
            <a:spLocks noGrp="1"/>
          </p:cNvSpPr>
          <p:nvPr>
            <p:ph sz="quarter" idx="1"/>
          </p:nvPr>
        </p:nvSpPr>
        <p:spPr>
          <a:xfrm>
            <a:off x="457201" y="1143000"/>
            <a:ext cx="8153400" cy="5562600"/>
          </a:xfrm>
        </p:spPr>
        <p:txBody>
          <a:bodyPr/>
          <a:lstStyle/>
          <a:p>
            <a:pPr>
              <a:buNone/>
            </a:pPr>
            <a:r>
              <a:rPr lang="en-US" sz="2000" b="1" dirty="0" err="1" smtClean="0"/>
              <a:t>Querier</a:t>
            </a:r>
            <a:r>
              <a:rPr lang="en-US" sz="2000" b="1" dirty="0" smtClean="0"/>
              <a:t>:</a:t>
            </a:r>
          </a:p>
          <a:p>
            <a:r>
              <a:rPr lang="en-US" sz="2000" dirty="0" smtClean="0"/>
              <a:t>Share the secret key with TDSs (for encrypt the query &amp; decrypt result).</a:t>
            </a:r>
          </a:p>
          <a:p>
            <a:r>
              <a:rPr lang="en-US" sz="2000" dirty="0" smtClean="0"/>
              <a:t>Access control policy:</a:t>
            </a:r>
          </a:p>
          <a:p>
            <a:pPr lvl="1"/>
            <a:r>
              <a:rPr lang="en-US" sz="1700" dirty="0" smtClean="0"/>
              <a:t>Cannot get the raw data stored in TDSs (get only the final result) </a:t>
            </a:r>
          </a:p>
          <a:p>
            <a:pPr lvl="1"/>
            <a:r>
              <a:rPr lang="en-US" sz="1700" dirty="0" smtClean="0"/>
              <a:t>Can obtain only authorized views of the dataset (</a:t>
            </a:r>
            <a:r>
              <a:rPr lang="en-US" sz="1800" dirty="0" smtClean="0">
                <a:sym typeface="Wingdings"/>
              </a:rPr>
              <a:t> </a:t>
            </a:r>
            <a:r>
              <a:rPr lang="en-US" sz="1700" dirty="0" smtClean="0"/>
              <a:t>do not care about inferential attacks)</a:t>
            </a:r>
          </a:p>
          <a:p>
            <a:pPr>
              <a:buNone/>
            </a:pPr>
            <a:r>
              <a:rPr lang="en-US" sz="2000" b="1" dirty="0" smtClean="0"/>
              <a:t>Supporting Server Infrastructure:</a:t>
            </a:r>
          </a:p>
          <a:p>
            <a:r>
              <a:rPr lang="en-US" sz="2000" dirty="0" smtClean="0"/>
              <a:t>Doesn’t know query (so, attributes in GROUP BY clause) b/c query is encrypted by </a:t>
            </a:r>
            <a:r>
              <a:rPr lang="en-US" sz="2000" dirty="0" err="1" smtClean="0"/>
              <a:t>Querier</a:t>
            </a:r>
            <a:r>
              <a:rPr lang="en-US" sz="2000" dirty="0" smtClean="0"/>
              <a:t> before sending to SSI.</a:t>
            </a:r>
          </a:p>
          <a:p>
            <a:r>
              <a:rPr lang="en-US" sz="2000" dirty="0" smtClean="0"/>
              <a:t>Prior knowledge about data distribution.</a:t>
            </a:r>
          </a:p>
          <a:p>
            <a:r>
              <a:rPr lang="en-US" sz="2000" dirty="0" smtClean="0"/>
              <a:t>Honest-but-curious attacker: Frequency-based attack</a:t>
            </a:r>
          </a:p>
          <a:p>
            <a:pPr lvl="1"/>
            <a:r>
              <a:rPr lang="en-US" sz="1700" dirty="0" smtClean="0"/>
              <a:t>SSI matches the plaintext and </a:t>
            </a:r>
            <a:r>
              <a:rPr lang="en-US" sz="1700" dirty="0" err="1" smtClean="0"/>
              <a:t>ciphertext</a:t>
            </a:r>
            <a:r>
              <a:rPr lang="en-US" sz="1700" dirty="0" smtClean="0"/>
              <a:t> of the same frequency. </a:t>
            </a:r>
          </a:p>
          <a:p>
            <a:pPr lvl="1"/>
            <a:r>
              <a:rPr lang="en-US" sz="1700" dirty="0" smtClean="0"/>
              <a:t>look at remarkable (very high/low) frequencies in dataset distribution</a:t>
            </a:r>
            <a:r>
              <a:rPr lang="en-US" sz="1800" dirty="0" smtClean="0"/>
              <a:t> </a:t>
            </a:r>
          </a:p>
          <a:p>
            <a:pPr lvl="1">
              <a:buNone/>
            </a:pPr>
            <a:r>
              <a:rPr lang="en-US" sz="1800" dirty="0" smtClean="0"/>
              <a:t>	</a:t>
            </a:r>
            <a:r>
              <a:rPr lang="en-US" sz="1700" dirty="0" smtClean="0"/>
              <a:t>(e.g., Mr. X with high salary = 1 M€/month and there is only one distinct encrypted salary → Mr. X participates in the dataset).</a:t>
            </a:r>
          </a:p>
          <a:p>
            <a:pPr lvl="0">
              <a:buNone/>
            </a:pPr>
            <a:r>
              <a:rPr lang="en-US" sz="2000" dirty="0" smtClean="0"/>
              <a:t>		</a:t>
            </a: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790E2273-B457-42E0-A7A4-6D7C015EC721}" type="slidenum">
              <a:rPr lang="en-US" smtClean="0"/>
              <a:pPr>
                <a:defRPr/>
              </a:pPr>
              <a:t>12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Classification of Solutions</a:t>
            </a:r>
            <a:endParaRPr lang="en-US" dirty="0"/>
          </a:p>
        </p:txBody>
      </p:sp>
      <p:sp>
        <p:nvSpPr>
          <p:cNvPr id="9219" name="Content Placeholder 2"/>
          <p:cNvSpPr>
            <a:spLocks noGrp="1"/>
          </p:cNvSpPr>
          <p:nvPr>
            <p:ph sz="quarter" idx="1"/>
          </p:nvPr>
        </p:nvSpPr>
        <p:spPr>
          <a:xfrm>
            <a:off x="457200" y="1676400"/>
            <a:ext cx="8229600" cy="4873625"/>
          </a:xfrm>
        </p:spPr>
        <p:txBody>
          <a:bodyPr/>
          <a:lstStyle/>
          <a:p>
            <a:pPr>
              <a:buNone/>
              <a:defRPr/>
            </a:pPr>
            <a:r>
              <a:rPr lang="en-US" dirty="0" smtClean="0"/>
              <a:t>Which encryption is used, how the SSI constructs the partitions, and what information is revealed to the SSI</a:t>
            </a:r>
          </a:p>
          <a:p>
            <a:pPr>
              <a:defRPr/>
            </a:pPr>
            <a:r>
              <a:rPr lang="en-US" b="1" dirty="0" smtClean="0"/>
              <a:t>Secure aggregation solution</a:t>
            </a:r>
            <a:r>
              <a:rPr lang="en-US" dirty="0" smtClean="0"/>
              <a:t>:</a:t>
            </a:r>
          </a:p>
          <a:p>
            <a:pPr>
              <a:defRPr/>
            </a:pPr>
            <a:r>
              <a:rPr lang="en-US" b="1" dirty="0" smtClean="0"/>
              <a:t>Noise-based solutions</a:t>
            </a:r>
            <a:r>
              <a:rPr lang="en-US" dirty="0" smtClean="0"/>
              <a:t>:</a:t>
            </a:r>
          </a:p>
          <a:p>
            <a:pPr lvl="1">
              <a:defRPr/>
            </a:pPr>
            <a:r>
              <a:rPr lang="en-US" dirty="0" smtClean="0"/>
              <a:t>random (white) noise</a:t>
            </a:r>
          </a:p>
          <a:p>
            <a:pPr lvl="1">
              <a:defRPr/>
            </a:pPr>
            <a:r>
              <a:rPr lang="en-US" dirty="0" smtClean="0"/>
              <a:t>noise controlled by the complementary domain</a:t>
            </a:r>
          </a:p>
          <a:p>
            <a:pPr>
              <a:defRPr/>
            </a:pPr>
            <a:r>
              <a:rPr lang="en-US" b="1" dirty="0" smtClean="0"/>
              <a:t>Histogram-based solutions:</a:t>
            </a:r>
            <a:endParaRPr lang="en-US" dirty="0" smtClean="0"/>
          </a:p>
        </p:txBody>
      </p:sp>
      <p:sp>
        <p:nvSpPr>
          <p:cNvPr id="11268" name="Slide Number Placeholder 3"/>
          <p:cNvSpPr>
            <a:spLocks noGrp="1"/>
          </p:cNvSpPr>
          <p:nvPr>
            <p:ph type="sldNum" sz="quarter" idx="11"/>
          </p:nvPr>
        </p:nvSpPr>
        <p:spPr bwMode="auto">
          <a:noFill/>
          <a:ln>
            <a:miter lim="800000"/>
            <a:headEnd/>
            <a:tailEnd/>
          </a:ln>
        </p:spPr>
        <p:txBody>
          <a:bodyPr wrap="square" lIns="91432" tIns="45716" rIns="91432" bIns="45716" numCol="1" anchorCtr="0" compatLnSpc="1">
            <a:prstTxWarp prst="textNoShape">
              <a:avLst/>
            </a:prstTxWarp>
          </a:bodyPr>
          <a:lstStyle/>
          <a:p>
            <a:fld id="{C45D6720-FD2F-4B2C-A032-F2EE8994252C}" type="slidenum">
              <a:rPr lang="en-US" smtClean="0"/>
              <a:pPr/>
              <a:t>13</a:t>
            </a:fld>
            <a:endParaRPr lang="en-US" smtClean="0"/>
          </a:p>
        </p:txBody>
      </p:sp>
      <p:sp>
        <p:nvSpPr>
          <p:cNvPr id="5" name="Rectangle 4"/>
          <p:cNvSpPr/>
          <p:nvPr/>
        </p:nvSpPr>
        <p:spPr>
          <a:xfrm>
            <a:off x="381000" y="4876800"/>
            <a:ext cx="8153400" cy="948921"/>
          </a:xfrm>
          <a:prstGeom prst="rect">
            <a:avLst/>
          </a:prstGeom>
          <a:noFill/>
        </p:spPr>
        <p:txBody>
          <a:bodyPr wrap="square" lIns="91432" tIns="45716" rIns="91432" bIns="45716">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rPr>
              <a:t>Performance &amp; Security</a:t>
            </a:r>
            <a:endParaRPr lang="en-US" sz="5400" b="1" dirty="0">
              <a:ln/>
              <a:solidFill>
                <a:schemeClr val="accent3"/>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Deterministic &amp; non-Deterministic Encryption</a:t>
            </a:r>
            <a:endParaRPr lang="en-US" dirty="0"/>
          </a:p>
        </p:txBody>
      </p:sp>
      <p:sp>
        <p:nvSpPr>
          <p:cNvPr id="3" name="Content Placeholder 2"/>
          <p:cNvSpPr>
            <a:spLocks noGrp="1"/>
          </p:cNvSpPr>
          <p:nvPr>
            <p:ph sz="quarter" idx="1"/>
          </p:nvPr>
        </p:nvSpPr>
        <p:spPr/>
        <p:txBody>
          <a:bodyPr/>
          <a:lstStyle/>
          <a:p>
            <a:pPr>
              <a:buNone/>
            </a:pPr>
            <a:r>
              <a:rPr lang="en-US" b="1" dirty="0" smtClean="0"/>
              <a:t>Deterministic:</a:t>
            </a:r>
          </a:p>
          <a:p>
            <a:r>
              <a:rPr lang="en-US" dirty="0" smtClean="0"/>
              <a:t>1</a:t>
            </a:r>
            <a:r>
              <a:rPr lang="en-US" baseline="30000" dirty="0" smtClean="0"/>
              <a:t>st</a:t>
            </a:r>
            <a:r>
              <a:rPr lang="en-US" dirty="0" smtClean="0"/>
              <a:t>: </a:t>
            </a:r>
            <a:r>
              <a:rPr lang="en-US" dirty="0" err="1" smtClean="0"/>
              <a:t>Det_Enc</a:t>
            </a:r>
            <a:r>
              <a:rPr lang="en-US" dirty="0" smtClean="0"/>
              <a:t>(Alice) = a$%tD4Q</a:t>
            </a:r>
          </a:p>
          <a:p>
            <a:r>
              <a:rPr lang="en-US" dirty="0" smtClean="0"/>
              <a:t>2</a:t>
            </a:r>
            <a:r>
              <a:rPr lang="en-US" baseline="30000" dirty="0" smtClean="0"/>
              <a:t>nd</a:t>
            </a:r>
            <a:r>
              <a:rPr lang="en-US" dirty="0" smtClean="0"/>
              <a:t>: </a:t>
            </a:r>
            <a:r>
              <a:rPr lang="en-US" dirty="0" err="1" smtClean="0"/>
              <a:t>Det_Enc</a:t>
            </a:r>
            <a:r>
              <a:rPr lang="en-US" dirty="0" smtClean="0"/>
              <a:t>(Alice</a:t>
            </a:r>
            <a:r>
              <a:rPr lang="en-US" dirty="0" smtClean="0"/>
              <a:t>) = a$%</a:t>
            </a:r>
            <a:r>
              <a:rPr lang="en-US" dirty="0" smtClean="0"/>
              <a:t>tD4Q</a:t>
            </a:r>
          </a:p>
          <a:p>
            <a:endParaRPr lang="en-US" dirty="0" smtClean="0"/>
          </a:p>
          <a:p>
            <a:pPr>
              <a:buNone/>
            </a:pPr>
            <a:r>
              <a:rPr lang="en-US" b="1" dirty="0" smtClean="0"/>
              <a:t>Non-Deterministic:</a:t>
            </a:r>
          </a:p>
          <a:p>
            <a:r>
              <a:rPr lang="en-US" dirty="0" smtClean="0"/>
              <a:t>1</a:t>
            </a:r>
            <a:r>
              <a:rPr lang="en-US" baseline="30000" dirty="0" smtClean="0"/>
              <a:t>st</a:t>
            </a:r>
            <a:r>
              <a:rPr lang="en-US" dirty="0" smtClean="0"/>
              <a:t>: </a:t>
            </a:r>
            <a:r>
              <a:rPr lang="en-US" dirty="0" err="1" smtClean="0"/>
              <a:t>nDet_Enc</a:t>
            </a:r>
            <a:r>
              <a:rPr lang="en-US" dirty="0" smtClean="0"/>
              <a:t>(Alice) = 3f*T$#+</a:t>
            </a:r>
          </a:p>
          <a:p>
            <a:r>
              <a:rPr lang="en-US" dirty="0" smtClean="0"/>
              <a:t>2</a:t>
            </a:r>
            <a:r>
              <a:rPr lang="en-US" baseline="30000" dirty="0" smtClean="0"/>
              <a:t>nd</a:t>
            </a:r>
            <a:r>
              <a:rPr lang="en-US" dirty="0" smtClean="0"/>
              <a:t>: </a:t>
            </a:r>
            <a:r>
              <a:rPr lang="en-US" dirty="0" err="1" smtClean="0"/>
              <a:t>nDet_Enc</a:t>
            </a:r>
            <a:r>
              <a:rPr lang="en-US" dirty="0" smtClean="0"/>
              <a:t>(Alice) = </a:t>
            </a:r>
            <a:r>
              <a:rPr lang="en-US" dirty="0" smtClean="0"/>
              <a:t>6AW@5!</a:t>
            </a: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790E2273-B457-42E0-A7A4-6D7C015EC721}" type="slidenum">
              <a:rPr lang="en-US" smtClean="0"/>
              <a:pPr>
                <a:defRPr/>
              </a:pPr>
              <a:t>14</a:t>
            </a:fld>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76200"/>
            <a:ext cx="7467600" cy="655638"/>
          </a:xfrm>
        </p:spPr>
        <p:txBody>
          <a:bodyPr>
            <a:normAutofit/>
          </a:bodyPr>
          <a:lstStyle/>
          <a:p>
            <a:pPr>
              <a:defRPr/>
            </a:pPr>
            <a:r>
              <a:rPr lang="en-US" sz="2800" dirty="0" smtClean="0"/>
              <a:t>Secure Aggregation</a:t>
            </a:r>
            <a:endParaRPr lang="en-US" dirty="0"/>
          </a:p>
        </p:txBody>
      </p:sp>
      <p:sp>
        <p:nvSpPr>
          <p:cNvPr id="25603" name="Slide Number Placeholder 3"/>
          <p:cNvSpPr>
            <a:spLocks noGrp="1"/>
          </p:cNvSpPr>
          <p:nvPr>
            <p:ph type="sldNum" sz="quarter" idx="11"/>
          </p:nvPr>
        </p:nvSpPr>
        <p:spPr bwMode="auto">
          <a:noFill/>
          <a:ln>
            <a:miter lim="800000"/>
            <a:headEnd/>
            <a:tailEnd/>
          </a:ln>
        </p:spPr>
        <p:txBody>
          <a:bodyPr wrap="square" lIns="91432" tIns="45716" rIns="91432" bIns="45716" numCol="1" anchorCtr="0" compatLnSpc="1">
            <a:prstTxWarp prst="textNoShape">
              <a:avLst/>
            </a:prstTxWarp>
          </a:bodyPr>
          <a:lstStyle/>
          <a:p>
            <a:fld id="{A09CA700-4D5D-49A1-AB50-8B440383CEC5}" type="slidenum">
              <a:rPr lang="en-US" smtClean="0"/>
              <a:pPr/>
              <a:t>15</a:t>
            </a:fld>
            <a:endParaRPr lang="en-US" smtClean="0"/>
          </a:p>
        </p:txBody>
      </p:sp>
      <p:sp>
        <p:nvSpPr>
          <p:cNvPr id="9" name="Rectangle 8"/>
          <p:cNvSpPr/>
          <p:nvPr/>
        </p:nvSpPr>
        <p:spPr>
          <a:xfrm>
            <a:off x="1524000" y="4953000"/>
            <a:ext cx="2895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en-US" dirty="0"/>
              <a:t>Supporting </a:t>
            </a:r>
            <a:r>
              <a:rPr lang="en-US" dirty="0" smtClean="0"/>
              <a:t>Server</a:t>
            </a:r>
          </a:p>
          <a:p>
            <a:pPr algn="ctr">
              <a:defRPr/>
            </a:pPr>
            <a:r>
              <a:rPr lang="en-US" dirty="0" smtClean="0"/>
              <a:t>Infrastructure (SSI)</a:t>
            </a:r>
          </a:p>
        </p:txBody>
      </p:sp>
      <p:sp>
        <p:nvSpPr>
          <p:cNvPr id="25608" name="TextBox 9"/>
          <p:cNvSpPr txBox="1">
            <a:spLocks noChangeArrowheads="1"/>
          </p:cNvSpPr>
          <p:nvPr/>
        </p:nvSpPr>
        <p:spPr bwMode="auto">
          <a:xfrm>
            <a:off x="3657601" y="1676401"/>
            <a:ext cx="543722" cy="523212"/>
          </a:xfrm>
          <a:prstGeom prst="rect">
            <a:avLst/>
          </a:prstGeom>
          <a:noFill/>
          <a:ln w="9525">
            <a:noFill/>
            <a:miter lim="800000"/>
            <a:headEnd/>
            <a:tailEnd/>
          </a:ln>
        </p:spPr>
        <p:txBody>
          <a:bodyPr wrap="none" lIns="91432" tIns="45716" rIns="91432" bIns="45716">
            <a:spAutoFit/>
          </a:bodyPr>
          <a:lstStyle/>
          <a:p>
            <a:r>
              <a:rPr lang="en-US" sz="2800" dirty="0"/>
              <a:t>…</a:t>
            </a:r>
          </a:p>
        </p:txBody>
      </p:sp>
      <p:cxnSp>
        <p:nvCxnSpPr>
          <p:cNvPr id="11" name="Straight Arrow Connector 10"/>
          <p:cNvCxnSpPr/>
          <p:nvPr/>
        </p:nvCxnSpPr>
        <p:spPr>
          <a:xfrm rot="16200000" flipH="1">
            <a:off x="342900" y="3390901"/>
            <a:ext cx="26670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1371599" y="3429001"/>
            <a:ext cx="25908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3352800" y="2286000"/>
            <a:ext cx="3886200" cy="2667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2819401" y="2971800"/>
            <a:ext cx="2743200" cy="923322"/>
          </a:xfrm>
          <a:prstGeom prst="rect">
            <a:avLst/>
          </a:prstGeom>
          <a:noFill/>
          <a:ln w="9525">
            <a:noFill/>
            <a:miter lim="800000"/>
            <a:headEnd/>
            <a:tailEnd/>
          </a:ln>
        </p:spPr>
        <p:txBody>
          <a:bodyPr lIns="91432" tIns="45716" rIns="91432" bIns="45716">
            <a:spAutoFit/>
          </a:bodyPr>
          <a:lstStyle/>
          <a:p>
            <a:pPr algn="just"/>
            <a:r>
              <a:rPr lang="en-US" dirty="0"/>
              <a:t>encrypts its </a:t>
            </a:r>
            <a:r>
              <a:rPr lang="en-US" dirty="0" smtClean="0"/>
              <a:t>data using </a:t>
            </a:r>
            <a:r>
              <a:rPr lang="en-US" b="1" i="1" dirty="0" smtClean="0"/>
              <a:t>non-deterministic encryption</a:t>
            </a:r>
            <a:endParaRPr lang="en-US" i="1" dirty="0"/>
          </a:p>
        </p:txBody>
      </p:sp>
      <p:sp>
        <p:nvSpPr>
          <p:cNvPr id="18" name="TextBox 17"/>
          <p:cNvSpPr txBox="1">
            <a:spLocks noChangeArrowheads="1"/>
          </p:cNvSpPr>
          <p:nvPr/>
        </p:nvSpPr>
        <p:spPr bwMode="auto">
          <a:xfrm>
            <a:off x="4495801" y="5029201"/>
            <a:ext cx="4053338" cy="369324"/>
          </a:xfrm>
          <a:prstGeom prst="rect">
            <a:avLst/>
          </a:prstGeom>
          <a:noFill/>
          <a:ln w="9525">
            <a:noFill/>
            <a:miter lim="800000"/>
            <a:headEnd/>
            <a:tailEnd/>
          </a:ln>
        </p:spPr>
        <p:txBody>
          <a:bodyPr wrap="none" lIns="91432" tIns="45716" rIns="91432" bIns="45716">
            <a:spAutoFit/>
          </a:bodyPr>
          <a:lstStyle/>
          <a:p>
            <a:pPr marL="342869" indent="-342869"/>
            <a:r>
              <a:rPr lang="en-US" dirty="0"/>
              <a:t>Form partitions (fit resource of a </a:t>
            </a:r>
            <a:r>
              <a:rPr lang="en-US" dirty="0" smtClean="0"/>
              <a:t>TDS</a:t>
            </a:r>
            <a:r>
              <a:rPr lang="en-US" dirty="0"/>
              <a:t>)</a:t>
            </a:r>
          </a:p>
        </p:txBody>
      </p:sp>
      <p:cxnSp>
        <p:nvCxnSpPr>
          <p:cNvPr id="23" name="Straight Arrow Connector 22"/>
          <p:cNvCxnSpPr/>
          <p:nvPr/>
        </p:nvCxnSpPr>
        <p:spPr>
          <a:xfrm rot="16200000" flipV="1">
            <a:off x="571500" y="3390901"/>
            <a:ext cx="26670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1485900" y="3390901"/>
            <a:ext cx="26670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0"/>
          </p:cNvCxnSpPr>
          <p:nvPr/>
        </p:nvCxnSpPr>
        <p:spPr>
          <a:xfrm rot="5400000" flipH="1" flipV="1">
            <a:off x="3619500" y="1638300"/>
            <a:ext cx="2667000" cy="3962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3276600" y="1600201"/>
            <a:ext cx="3919647" cy="369324"/>
          </a:xfrm>
          <a:prstGeom prst="rect">
            <a:avLst/>
          </a:prstGeom>
          <a:noFill/>
          <a:ln w="9525">
            <a:noFill/>
            <a:miter lim="800000"/>
            <a:headEnd/>
            <a:tailEnd/>
          </a:ln>
        </p:spPr>
        <p:txBody>
          <a:bodyPr wrap="none" lIns="91432" tIns="45716" rIns="91432" bIns="45716">
            <a:spAutoFit/>
          </a:bodyPr>
          <a:lstStyle/>
          <a:p>
            <a:pPr marL="342869" indent="-342869"/>
            <a:r>
              <a:rPr lang="en-US" dirty="0"/>
              <a:t>Hold </a:t>
            </a:r>
            <a:r>
              <a:rPr lang="en-US" b="1" dirty="0"/>
              <a:t>partial aggregation </a:t>
            </a:r>
            <a:r>
              <a:rPr lang="en-US" dirty="0"/>
              <a:t>(</a:t>
            </a:r>
            <a:r>
              <a:rPr lang="en-US" dirty="0" err="1"/>
              <a:t>G</a:t>
            </a:r>
            <a:r>
              <a:rPr lang="en-US" baseline="-25000" dirty="0" err="1"/>
              <a:t>ij</a:t>
            </a:r>
            <a:r>
              <a:rPr lang="en-US" dirty="0" err="1"/>
              <a:t>,AGG</a:t>
            </a:r>
            <a:r>
              <a:rPr lang="en-US" baseline="-25000" dirty="0" err="1"/>
              <a:t>k</a:t>
            </a:r>
            <a:r>
              <a:rPr lang="en-US" dirty="0"/>
              <a:t>)</a:t>
            </a:r>
          </a:p>
        </p:txBody>
      </p:sp>
      <p:cxnSp>
        <p:nvCxnSpPr>
          <p:cNvPr id="43" name="Curved Connector 42"/>
          <p:cNvCxnSpPr/>
          <p:nvPr/>
        </p:nvCxnSpPr>
        <p:spPr>
          <a:xfrm rot="5400000">
            <a:off x="419100" y="5448301"/>
            <a:ext cx="1447800" cy="762000"/>
          </a:xfrm>
          <a:prstGeom prst="curved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a:spLocks noChangeArrowheads="1"/>
          </p:cNvSpPr>
          <p:nvPr/>
        </p:nvSpPr>
        <p:spPr bwMode="auto">
          <a:xfrm>
            <a:off x="381000" y="6488114"/>
            <a:ext cx="954091" cy="369324"/>
          </a:xfrm>
          <a:prstGeom prst="rect">
            <a:avLst/>
          </a:prstGeom>
          <a:noFill/>
          <a:ln w="9525">
            <a:noFill/>
            <a:miter lim="800000"/>
            <a:headEnd/>
            <a:tailEnd/>
          </a:ln>
        </p:spPr>
        <p:txBody>
          <a:bodyPr wrap="none" lIns="91432" tIns="45716" rIns="91432" bIns="45716">
            <a:spAutoFit/>
          </a:bodyPr>
          <a:lstStyle/>
          <a:p>
            <a:r>
              <a:rPr lang="en-US" dirty="0" err="1"/>
              <a:t>Querier</a:t>
            </a:r>
            <a:endParaRPr lang="en-US" dirty="0"/>
          </a:p>
        </p:txBody>
      </p:sp>
      <p:sp>
        <p:nvSpPr>
          <p:cNvPr id="34" name="TextBox 33"/>
          <p:cNvSpPr txBox="1">
            <a:spLocks noChangeArrowheads="1"/>
          </p:cNvSpPr>
          <p:nvPr/>
        </p:nvSpPr>
        <p:spPr bwMode="auto">
          <a:xfrm>
            <a:off x="6019800" y="5257800"/>
            <a:ext cx="355600" cy="948921"/>
          </a:xfrm>
          <a:prstGeom prst="rect">
            <a:avLst/>
          </a:prstGeom>
          <a:noFill/>
          <a:ln w="9525">
            <a:noFill/>
            <a:miter lim="800000"/>
            <a:headEnd/>
            <a:tailEnd/>
          </a:ln>
        </p:spPr>
        <p:txBody>
          <a:bodyPr wrap="square" lIns="91432" tIns="45716" rIns="91432" bIns="45716">
            <a:spAutoFit/>
          </a:bodyPr>
          <a:lstStyle/>
          <a:p>
            <a:r>
              <a:rPr lang="en-US" sz="5400" dirty="0"/>
              <a:t>}</a:t>
            </a:r>
          </a:p>
        </p:txBody>
      </p:sp>
      <p:sp>
        <p:nvSpPr>
          <p:cNvPr id="30" name="TextBox 29"/>
          <p:cNvSpPr txBox="1">
            <a:spLocks noChangeArrowheads="1"/>
          </p:cNvSpPr>
          <p:nvPr/>
        </p:nvSpPr>
        <p:spPr bwMode="auto">
          <a:xfrm>
            <a:off x="76200" y="2362201"/>
            <a:ext cx="1402932" cy="369324"/>
          </a:xfrm>
          <a:prstGeom prst="rect">
            <a:avLst/>
          </a:prstGeom>
          <a:noFill/>
          <a:ln w="9525">
            <a:noFill/>
            <a:miter lim="800000"/>
            <a:headEnd/>
            <a:tailEnd/>
          </a:ln>
        </p:spPr>
        <p:txBody>
          <a:bodyPr wrap="none" lIns="91432" tIns="45716" rIns="91432" bIns="45716">
            <a:spAutoFit/>
          </a:bodyPr>
          <a:lstStyle/>
          <a:p>
            <a:r>
              <a:rPr lang="en-US" dirty="0" smtClean="0"/>
              <a:t>(Paris, 35K)</a:t>
            </a:r>
            <a:endParaRPr lang="en-US" dirty="0"/>
          </a:p>
        </p:txBody>
      </p:sp>
      <p:sp>
        <p:nvSpPr>
          <p:cNvPr id="32" name="TextBox 31"/>
          <p:cNvSpPr txBox="1">
            <a:spLocks noChangeArrowheads="1"/>
          </p:cNvSpPr>
          <p:nvPr/>
        </p:nvSpPr>
        <p:spPr bwMode="auto">
          <a:xfrm>
            <a:off x="457201" y="4572001"/>
            <a:ext cx="1531172" cy="369324"/>
          </a:xfrm>
          <a:prstGeom prst="rect">
            <a:avLst/>
          </a:prstGeom>
          <a:noFill/>
          <a:ln w="9525">
            <a:noFill/>
            <a:miter lim="800000"/>
            <a:headEnd/>
            <a:tailEnd/>
          </a:ln>
        </p:spPr>
        <p:txBody>
          <a:bodyPr wrap="none" lIns="91432" tIns="45716" rIns="91432" bIns="45716">
            <a:spAutoFit/>
          </a:bodyPr>
          <a:lstStyle/>
          <a:p>
            <a:r>
              <a:rPr lang="en-US" dirty="0" smtClean="0"/>
              <a:t>(#x3Z, aW4r)</a:t>
            </a:r>
            <a:endParaRPr lang="en-US" dirty="0"/>
          </a:p>
        </p:txBody>
      </p:sp>
      <p:sp>
        <p:nvSpPr>
          <p:cNvPr id="37" name="TextBox 36"/>
          <p:cNvSpPr txBox="1">
            <a:spLocks noChangeArrowheads="1"/>
          </p:cNvSpPr>
          <p:nvPr/>
        </p:nvSpPr>
        <p:spPr bwMode="auto">
          <a:xfrm>
            <a:off x="1905001" y="2286001"/>
            <a:ext cx="1368692" cy="369324"/>
          </a:xfrm>
          <a:prstGeom prst="rect">
            <a:avLst/>
          </a:prstGeom>
          <a:noFill/>
          <a:ln w="9525">
            <a:noFill/>
            <a:miter lim="800000"/>
            <a:headEnd/>
            <a:tailEnd/>
          </a:ln>
        </p:spPr>
        <p:txBody>
          <a:bodyPr wrap="none" lIns="91432" tIns="45716" rIns="91432" bIns="45716">
            <a:spAutoFit/>
          </a:bodyPr>
          <a:lstStyle/>
          <a:p>
            <a:r>
              <a:rPr lang="en-US" dirty="0" smtClean="0"/>
              <a:t>(Lyon, 43K)</a:t>
            </a:r>
            <a:endParaRPr lang="en-US" dirty="0"/>
          </a:p>
        </p:txBody>
      </p:sp>
      <p:sp>
        <p:nvSpPr>
          <p:cNvPr id="39" name="TextBox 38"/>
          <p:cNvSpPr txBox="1">
            <a:spLocks noChangeArrowheads="1"/>
          </p:cNvSpPr>
          <p:nvPr/>
        </p:nvSpPr>
        <p:spPr bwMode="auto">
          <a:xfrm>
            <a:off x="7239000" y="2286001"/>
            <a:ext cx="1467052" cy="369324"/>
          </a:xfrm>
          <a:prstGeom prst="rect">
            <a:avLst/>
          </a:prstGeom>
          <a:noFill/>
          <a:ln w="9525">
            <a:noFill/>
            <a:miter lim="800000"/>
            <a:headEnd/>
            <a:tailEnd/>
          </a:ln>
        </p:spPr>
        <p:txBody>
          <a:bodyPr wrap="none" lIns="91432" tIns="45716" rIns="91432" bIns="45716">
            <a:spAutoFit/>
          </a:bodyPr>
          <a:lstStyle/>
          <a:p>
            <a:r>
              <a:rPr lang="en-US" dirty="0" smtClean="0"/>
              <a:t>(Nice, 100K)</a:t>
            </a:r>
            <a:endParaRPr lang="en-US" dirty="0"/>
          </a:p>
        </p:txBody>
      </p:sp>
      <p:sp>
        <p:nvSpPr>
          <p:cNvPr id="40" name="TextBox 39"/>
          <p:cNvSpPr txBox="1">
            <a:spLocks noChangeArrowheads="1"/>
          </p:cNvSpPr>
          <p:nvPr/>
        </p:nvSpPr>
        <p:spPr bwMode="auto">
          <a:xfrm>
            <a:off x="4453614" y="381001"/>
            <a:ext cx="4690370" cy="646323"/>
          </a:xfrm>
          <a:prstGeom prst="rect">
            <a:avLst/>
          </a:prstGeom>
          <a:noFill/>
          <a:ln w="9525">
            <a:noFill/>
            <a:miter lim="800000"/>
            <a:headEnd/>
            <a:tailEnd/>
          </a:ln>
        </p:spPr>
        <p:txBody>
          <a:bodyPr wrap="none" lIns="91432" tIns="45716" rIns="91432" bIns="45716">
            <a:spAutoFit/>
          </a:bodyPr>
          <a:lstStyle/>
          <a:p>
            <a:r>
              <a:rPr lang="en-US" b="1" dirty="0" smtClean="0">
                <a:solidFill>
                  <a:srgbClr val="FF0000"/>
                </a:solidFill>
              </a:rPr>
              <a:t>Q: SELECT SUM(</a:t>
            </a:r>
            <a:r>
              <a:rPr lang="en-US" b="1" i="1" dirty="0" smtClean="0">
                <a:solidFill>
                  <a:srgbClr val="FF0000"/>
                </a:solidFill>
              </a:rPr>
              <a:t>Salary</a:t>
            </a:r>
            <a:r>
              <a:rPr lang="en-US" b="1" dirty="0" smtClean="0">
                <a:solidFill>
                  <a:srgbClr val="FF0000"/>
                </a:solidFill>
              </a:rPr>
              <a:t>) GROUP BY </a:t>
            </a:r>
            <a:r>
              <a:rPr lang="en-US" b="1" i="1" dirty="0" smtClean="0">
                <a:solidFill>
                  <a:srgbClr val="FF0000"/>
                </a:solidFill>
              </a:rPr>
              <a:t>City </a:t>
            </a:r>
          </a:p>
          <a:p>
            <a:r>
              <a:rPr lang="en-US" b="1" dirty="0" smtClean="0">
                <a:solidFill>
                  <a:srgbClr val="FF0000"/>
                </a:solidFill>
              </a:rPr>
              <a:t>     HAVING SUM(Salary) &gt; 50B</a:t>
            </a:r>
            <a:endParaRPr lang="en-US" b="1" dirty="0">
              <a:solidFill>
                <a:srgbClr val="FF0000"/>
              </a:solidFill>
            </a:endParaRPr>
          </a:p>
        </p:txBody>
      </p:sp>
      <p:sp>
        <p:nvSpPr>
          <p:cNvPr id="41" name="TextBox 40"/>
          <p:cNvSpPr txBox="1">
            <a:spLocks noChangeArrowheads="1"/>
          </p:cNvSpPr>
          <p:nvPr/>
        </p:nvSpPr>
        <p:spPr bwMode="auto">
          <a:xfrm>
            <a:off x="2667000" y="3886201"/>
            <a:ext cx="1505524" cy="369324"/>
          </a:xfrm>
          <a:prstGeom prst="rect">
            <a:avLst/>
          </a:prstGeom>
          <a:noFill/>
          <a:ln w="9525">
            <a:noFill/>
            <a:miter lim="800000"/>
            <a:headEnd/>
            <a:tailEnd/>
          </a:ln>
        </p:spPr>
        <p:txBody>
          <a:bodyPr wrap="none" lIns="91432" tIns="45716" rIns="91432" bIns="45716">
            <a:spAutoFit/>
          </a:bodyPr>
          <a:lstStyle/>
          <a:p>
            <a:r>
              <a:rPr lang="en-US" dirty="0" smtClean="0"/>
              <a:t>($f2&amp;, bG?3)</a:t>
            </a:r>
            <a:endParaRPr lang="en-US" dirty="0"/>
          </a:p>
        </p:txBody>
      </p:sp>
      <p:sp>
        <p:nvSpPr>
          <p:cNvPr id="42" name="TextBox 41"/>
          <p:cNvSpPr txBox="1">
            <a:spLocks noChangeArrowheads="1"/>
          </p:cNvSpPr>
          <p:nvPr/>
        </p:nvSpPr>
        <p:spPr bwMode="auto">
          <a:xfrm>
            <a:off x="3723407" y="4572001"/>
            <a:ext cx="1534378" cy="369324"/>
          </a:xfrm>
          <a:prstGeom prst="rect">
            <a:avLst/>
          </a:prstGeom>
          <a:noFill/>
          <a:ln w="9525">
            <a:noFill/>
            <a:miter lim="800000"/>
            <a:headEnd/>
            <a:tailEnd/>
          </a:ln>
        </p:spPr>
        <p:txBody>
          <a:bodyPr wrap="none" lIns="91432" tIns="45716" rIns="91432" bIns="45716">
            <a:spAutoFit/>
          </a:bodyPr>
          <a:lstStyle/>
          <a:p>
            <a:r>
              <a:rPr lang="en-US" dirty="0" smtClean="0"/>
              <a:t>(T?f2, s5@a)</a:t>
            </a:r>
            <a:endParaRPr lang="en-US" dirty="0"/>
          </a:p>
        </p:txBody>
      </p:sp>
      <p:sp>
        <p:nvSpPr>
          <p:cNvPr id="44" name="TextBox 43"/>
          <p:cNvSpPr txBox="1">
            <a:spLocks noChangeArrowheads="1"/>
          </p:cNvSpPr>
          <p:nvPr/>
        </p:nvSpPr>
        <p:spPr bwMode="auto">
          <a:xfrm>
            <a:off x="4572000" y="5334000"/>
            <a:ext cx="1676400" cy="1569652"/>
          </a:xfrm>
          <a:prstGeom prst="rect">
            <a:avLst/>
          </a:prstGeom>
          <a:noFill/>
          <a:ln w="9525">
            <a:noFill/>
            <a:miter lim="800000"/>
            <a:headEnd/>
            <a:tailEnd/>
          </a:ln>
        </p:spPr>
        <p:txBody>
          <a:bodyPr wrap="square" lIns="91432" tIns="45716" rIns="91432" bIns="45716">
            <a:spAutoFit/>
          </a:bodyPr>
          <a:lstStyle/>
          <a:p>
            <a:r>
              <a:rPr lang="en-US" dirty="0" smtClean="0"/>
              <a:t>(#x3Z, aW4r)</a:t>
            </a:r>
          </a:p>
          <a:p>
            <a:r>
              <a:rPr lang="en-US" dirty="0" smtClean="0"/>
              <a:t>($f2&amp;, bG?3)</a:t>
            </a:r>
          </a:p>
          <a:p>
            <a:r>
              <a:rPr lang="en-US" dirty="0" smtClean="0"/>
              <a:t>($&amp;1z, kHa3)</a:t>
            </a:r>
          </a:p>
          <a:p>
            <a:r>
              <a:rPr lang="en-US" sz="2400" dirty="0" smtClean="0"/>
              <a:t>…</a:t>
            </a:r>
          </a:p>
          <a:p>
            <a:r>
              <a:rPr lang="en-US" dirty="0" smtClean="0"/>
              <a:t>(T?f2, s5@a)</a:t>
            </a:r>
          </a:p>
        </p:txBody>
      </p:sp>
      <p:sp>
        <p:nvSpPr>
          <p:cNvPr id="45" name="TextBox 44"/>
          <p:cNvSpPr txBox="1">
            <a:spLocks noChangeArrowheads="1"/>
          </p:cNvSpPr>
          <p:nvPr/>
        </p:nvSpPr>
        <p:spPr bwMode="auto">
          <a:xfrm>
            <a:off x="3276601" y="2133600"/>
            <a:ext cx="1524000" cy="923322"/>
          </a:xfrm>
          <a:prstGeom prst="rect">
            <a:avLst/>
          </a:prstGeom>
          <a:noFill/>
          <a:ln w="9525">
            <a:noFill/>
            <a:miter lim="800000"/>
            <a:headEnd/>
            <a:tailEnd/>
          </a:ln>
        </p:spPr>
        <p:txBody>
          <a:bodyPr wrap="square" lIns="91432" tIns="45716" rIns="91432" bIns="45716">
            <a:spAutoFit/>
          </a:bodyPr>
          <a:lstStyle/>
          <a:p>
            <a:r>
              <a:rPr lang="en-US" dirty="0" smtClean="0"/>
              <a:t>(#i3Z, </a:t>
            </a:r>
            <a:r>
              <a:rPr lang="en-US" dirty="0" err="1" smtClean="0"/>
              <a:t>afWE</a:t>
            </a:r>
            <a:r>
              <a:rPr lang="en-US" dirty="0" smtClean="0"/>
              <a:t>)</a:t>
            </a:r>
          </a:p>
          <a:p>
            <a:r>
              <a:rPr lang="en-US" dirty="0" smtClean="0"/>
              <a:t>(T?f2, s!@a)</a:t>
            </a:r>
          </a:p>
          <a:p>
            <a:r>
              <a:rPr lang="en-US" dirty="0" smtClean="0"/>
              <a:t>($f2&amp;, bGa3)</a:t>
            </a:r>
          </a:p>
        </p:txBody>
      </p:sp>
      <p:sp>
        <p:nvSpPr>
          <p:cNvPr id="47" name="TextBox 46"/>
          <p:cNvSpPr txBox="1">
            <a:spLocks noChangeArrowheads="1"/>
          </p:cNvSpPr>
          <p:nvPr/>
        </p:nvSpPr>
        <p:spPr bwMode="auto">
          <a:xfrm>
            <a:off x="-76200" y="914400"/>
            <a:ext cx="1600200" cy="923322"/>
          </a:xfrm>
          <a:prstGeom prst="rect">
            <a:avLst/>
          </a:prstGeom>
          <a:noFill/>
          <a:ln w="9525">
            <a:noFill/>
            <a:miter lim="800000"/>
            <a:headEnd/>
            <a:tailEnd/>
          </a:ln>
        </p:spPr>
        <p:txBody>
          <a:bodyPr wrap="square" lIns="91432" tIns="45716" rIns="91432" bIns="45716">
            <a:spAutoFit/>
          </a:bodyPr>
          <a:lstStyle/>
          <a:p>
            <a:r>
              <a:rPr lang="en-US" dirty="0" smtClean="0"/>
              <a:t>(#x3Z, aW4r)</a:t>
            </a:r>
          </a:p>
          <a:p>
            <a:r>
              <a:rPr lang="en-US" dirty="0" smtClean="0"/>
              <a:t>($f2&amp;, bG?3)</a:t>
            </a:r>
          </a:p>
          <a:p>
            <a:r>
              <a:rPr lang="en-US" dirty="0" smtClean="0"/>
              <a:t>($&amp;1z, kHa3)</a:t>
            </a:r>
          </a:p>
        </p:txBody>
      </p:sp>
      <p:sp>
        <p:nvSpPr>
          <p:cNvPr id="48" name="TextBox 47"/>
          <p:cNvSpPr txBox="1">
            <a:spLocks noChangeArrowheads="1"/>
          </p:cNvSpPr>
          <p:nvPr/>
        </p:nvSpPr>
        <p:spPr bwMode="auto">
          <a:xfrm>
            <a:off x="7239001" y="2286000"/>
            <a:ext cx="1524000" cy="923322"/>
          </a:xfrm>
          <a:prstGeom prst="rect">
            <a:avLst/>
          </a:prstGeom>
          <a:noFill/>
          <a:ln w="9525">
            <a:noFill/>
            <a:miter lim="800000"/>
            <a:headEnd/>
            <a:tailEnd/>
          </a:ln>
        </p:spPr>
        <p:txBody>
          <a:bodyPr wrap="square" lIns="91432" tIns="45716" rIns="91432" bIns="45716">
            <a:spAutoFit/>
          </a:bodyPr>
          <a:lstStyle/>
          <a:p>
            <a:r>
              <a:rPr lang="en-US" dirty="0" smtClean="0"/>
              <a:t>(?i6Z, </a:t>
            </a:r>
            <a:r>
              <a:rPr lang="en-US" dirty="0" err="1" smtClean="0"/>
              <a:t>af~E</a:t>
            </a:r>
            <a:r>
              <a:rPr lang="en-US" dirty="0" smtClean="0"/>
              <a:t>)</a:t>
            </a:r>
          </a:p>
          <a:p>
            <a:r>
              <a:rPr lang="en-US" dirty="0" smtClean="0"/>
              <a:t>(T?f2, s5@a)</a:t>
            </a:r>
          </a:p>
          <a:p>
            <a:r>
              <a:rPr lang="en-US" dirty="0" smtClean="0"/>
              <a:t>(5f2A, bG!3)</a:t>
            </a:r>
          </a:p>
        </p:txBody>
      </p:sp>
      <p:sp>
        <p:nvSpPr>
          <p:cNvPr id="49" name="TextBox 48"/>
          <p:cNvSpPr txBox="1">
            <a:spLocks noChangeArrowheads="1"/>
          </p:cNvSpPr>
          <p:nvPr/>
        </p:nvSpPr>
        <p:spPr bwMode="auto">
          <a:xfrm>
            <a:off x="1600201" y="914400"/>
            <a:ext cx="1524000" cy="923322"/>
          </a:xfrm>
          <a:prstGeom prst="rect">
            <a:avLst/>
          </a:prstGeom>
          <a:noFill/>
          <a:ln w="9525">
            <a:noFill/>
            <a:miter lim="800000"/>
            <a:headEnd/>
            <a:tailEnd/>
          </a:ln>
        </p:spPr>
        <p:txBody>
          <a:bodyPr wrap="square" lIns="91432" tIns="45716" rIns="91432" bIns="45716">
            <a:spAutoFit/>
          </a:bodyPr>
          <a:lstStyle/>
          <a:p>
            <a:r>
              <a:rPr lang="en-US" dirty="0" smtClean="0"/>
              <a:t>(Paris, 35K)</a:t>
            </a:r>
          </a:p>
          <a:p>
            <a:r>
              <a:rPr lang="en-US" dirty="0" smtClean="0"/>
              <a:t>(Lyon, 24K)</a:t>
            </a:r>
          </a:p>
          <a:p>
            <a:r>
              <a:rPr lang="en-US" dirty="0" smtClean="0"/>
              <a:t>(Lyon, 43K)</a:t>
            </a:r>
          </a:p>
        </p:txBody>
      </p:sp>
      <p:sp>
        <p:nvSpPr>
          <p:cNvPr id="50" name="Right Arrow 49"/>
          <p:cNvSpPr/>
          <p:nvPr/>
        </p:nvSpPr>
        <p:spPr>
          <a:xfrm>
            <a:off x="1371600" y="13716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51" name="Right Arrow 50"/>
          <p:cNvSpPr/>
          <p:nvPr/>
        </p:nvSpPr>
        <p:spPr>
          <a:xfrm>
            <a:off x="2971800" y="13716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52" name="TextBox 51"/>
          <p:cNvSpPr txBox="1">
            <a:spLocks noChangeArrowheads="1"/>
          </p:cNvSpPr>
          <p:nvPr/>
        </p:nvSpPr>
        <p:spPr bwMode="auto">
          <a:xfrm>
            <a:off x="3200400" y="1066801"/>
            <a:ext cx="1524000" cy="646323"/>
          </a:xfrm>
          <a:prstGeom prst="rect">
            <a:avLst/>
          </a:prstGeom>
          <a:noFill/>
          <a:ln w="9525">
            <a:noFill/>
            <a:miter lim="800000"/>
            <a:headEnd/>
            <a:tailEnd/>
          </a:ln>
        </p:spPr>
        <p:txBody>
          <a:bodyPr wrap="square" lIns="91432" tIns="45716" rIns="91432" bIns="45716">
            <a:spAutoFit/>
          </a:bodyPr>
          <a:lstStyle/>
          <a:p>
            <a:r>
              <a:rPr lang="en-US" dirty="0" smtClean="0"/>
              <a:t>(Paris, 35K)</a:t>
            </a:r>
          </a:p>
          <a:p>
            <a:r>
              <a:rPr lang="en-US" dirty="0" smtClean="0"/>
              <a:t>(Lyon, 67K)</a:t>
            </a:r>
          </a:p>
        </p:txBody>
      </p:sp>
      <p:sp>
        <p:nvSpPr>
          <p:cNvPr id="62" name="Right Arrow 61"/>
          <p:cNvSpPr/>
          <p:nvPr/>
        </p:nvSpPr>
        <p:spPr>
          <a:xfrm>
            <a:off x="4572001" y="13716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63" name="TextBox 62"/>
          <p:cNvSpPr txBox="1">
            <a:spLocks noChangeArrowheads="1"/>
          </p:cNvSpPr>
          <p:nvPr/>
        </p:nvSpPr>
        <p:spPr bwMode="auto">
          <a:xfrm>
            <a:off x="4876800" y="1030070"/>
            <a:ext cx="1676400" cy="646323"/>
          </a:xfrm>
          <a:prstGeom prst="rect">
            <a:avLst/>
          </a:prstGeom>
          <a:noFill/>
          <a:ln w="9525">
            <a:noFill/>
            <a:miter lim="800000"/>
            <a:headEnd/>
            <a:tailEnd/>
          </a:ln>
        </p:spPr>
        <p:txBody>
          <a:bodyPr wrap="square" lIns="91432" tIns="45716" rIns="91432" bIns="45716">
            <a:spAutoFit/>
          </a:bodyPr>
          <a:lstStyle/>
          <a:p>
            <a:r>
              <a:rPr lang="en-US" dirty="0" smtClean="0"/>
              <a:t>(F!d2, s7@z)</a:t>
            </a:r>
          </a:p>
          <a:p>
            <a:r>
              <a:rPr lang="en-US" dirty="0" smtClean="0"/>
              <a:t>(ZL5=, w2^Z)</a:t>
            </a:r>
          </a:p>
        </p:txBody>
      </p:sp>
      <p:sp>
        <p:nvSpPr>
          <p:cNvPr id="64" name="TextBox 63"/>
          <p:cNvSpPr txBox="1">
            <a:spLocks noChangeArrowheads="1"/>
          </p:cNvSpPr>
          <p:nvPr/>
        </p:nvSpPr>
        <p:spPr bwMode="auto">
          <a:xfrm>
            <a:off x="0" y="4419601"/>
            <a:ext cx="1524000" cy="1200321"/>
          </a:xfrm>
          <a:prstGeom prst="rect">
            <a:avLst/>
          </a:prstGeom>
          <a:noFill/>
          <a:ln w="9525">
            <a:noFill/>
            <a:miter lim="800000"/>
            <a:headEnd/>
            <a:tailEnd/>
          </a:ln>
        </p:spPr>
        <p:txBody>
          <a:bodyPr wrap="square" lIns="91432" tIns="45716" rIns="91432" bIns="45716">
            <a:spAutoFit/>
          </a:bodyPr>
          <a:lstStyle/>
          <a:p>
            <a:pPr algn="ctr"/>
            <a:r>
              <a:rPr lang="en-US" dirty="0" smtClean="0"/>
              <a:t>Final </a:t>
            </a:r>
            <a:r>
              <a:rPr lang="en-US" dirty="0" err="1" smtClean="0"/>
              <a:t>Agg</a:t>
            </a:r>
            <a:endParaRPr lang="en-US" dirty="0" smtClean="0"/>
          </a:p>
          <a:p>
            <a:r>
              <a:rPr lang="en-US" dirty="0" smtClean="0"/>
              <a:t>(#f4R, </a:t>
            </a:r>
            <a:r>
              <a:rPr lang="en-US" dirty="0" err="1" smtClean="0"/>
              <a:t>bZ_a</a:t>
            </a:r>
            <a:r>
              <a:rPr lang="en-US" dirty="0" smtClean="0"/>
              <a:t>)</a:t>
            </a:r>
          </a:p>
          <a:p>
            <a:r>
              <a:rPr lang="en-US" dirty="0" smtClean="0"/>
              <a:t>(</a:t>
            </a:r>
            <a:r>
              <a:rPr lang="en-US" dirty="0" err="1" smtClean="0"/>
              <a:t>Ye”H</a:t>
            </a:r>
            <a:r>
              <a:rPr lang="en-US" dirty="0" smtClean="0"/>
              <a:t>, </a:t>
            </a:r>
            <a:r>
              <a:rPr lang="en-US" dirty="0" err="1" smtClean="0"/>
              <a:t>fw%g</a:t>
            </a:r>
            <a:r>
              <a:rPr lang="en-US" dirty="0" smtClean="0"/>
              <a:t>)</a:t>
            </a:r>
          </a:p>
          <a:p>
            <a:r>
              <a:rPr lang="en-US" dirty="0" smtClean="0"/>
              <a:t>(@!</a:t>
            </a:r>
            <a:r>
              <a:rPr lang="en-US" dirty="0" err="1" smtClean="0"/>
              <a:t>fg</a:t>
            </a:r>
            <a:r>
              <a:rPr lang="en-US" dirty="0" smtClean="0"/>
              <a:t>, wZ4#)</a:t>
            </a:r>
          </a:p>
        </p:txBody>
      </p:sp>
      <p:sp>
        <p:nvSpPr>
          <p:cNvPr id="53" name="Right Arrow 52"/>
          <p:cNvSpPr/>
          <p:nvPr/>
        </p:nvSpPr>
        <p:spPr>
          <a:xfrm>
            <a:off x="1295400" y="65532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54" name="TextBox 53"/>
          <p:cNvSpPr txBox="1">
            <a:spLocks noChangeArrowheads="1"/>
          </p:cNvSpPr>
          <p:nvPr/>
        </p:nvSpPr>
        <p:spPr bwMode="auto">
          <a:xfrm>
            <a:off x="1524000" y="6334781"/>
            <a:ext cx="1676400" cy="523212"/>
          </a:xfrm>
          <a:prstGeom prst="rect">
            <a:avLst/>
          </a:prstGeom>
          <a:noFill/>
          <a:ln w="9525">
            <a:noFill/>
            <a:miter lim="800000"/>
            <a:headEnd/>
            <a:tailEnd/>
          </a:ln>
        </p:spPr>
        <p:txBody>
          <a:bodyPr wrap="square" lIns="91432" tIns="45716" rIns="91432" bIns="45716">
            <a:spAutoFit/>
          </a:bodyPr>
          <a:lstStyle/>
          <a:p>
            <a:r>
              <a:rPr lang="en-US" sz="1400" dirty="0" smtClean="0"/>
              <a:t>(Paris, 912300M)</a:t>
            </a:r>
          </a:p>
          <a:p>
            <a:r>
              <a:rPr lang="en-US" sz="1400" dirty="0" smtClean="0"/>
              <a:t>(Lyon, 56000M)</a:t>
            </a:r>
          </a:p>
        </p:txBody>
      </p:sp>
      <p:grpSp>
        <p:nvGrpSpPr>
          <p:cNvPr id="3" name="Group 60"/>
          <p:cNvGrpSpPr/>
          <p:nvPr/>
        </p:nvGrpSpPr>
        <p:grpSpPr>
          <a:xfrm>
            <a:off x="3276601" y="3048000"/>
            <a:ext cx="838200" cy="838200"/>
            <a:chOff x="6781800" y="3810000"/>
            <a:chExt cx="457200" cy="518780"/>
          </a:xfrm>
        </p:grpSpPr>
        <p:sp>
          <p:nvSpPr>
            <p:cNvPr id="59" name="Curved Down Arrow 58"/>
            <p:cNvSpPr/>
            <p:nvPr/>
          </p:nvSpPr>
          <p:spPr>
            <a:xfrm>
              <a:off x="6781800" y="3810000"/>
              <a:ext cx="457200" cy="228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urved Down Arrow 59"/>
            <p:cNvSpPr/>
            <p:nvPr/>
          </p:nvSpPr>
          <p:spPr>
            <a:xfrm rot="10800000">
              <a:off x="6781800" y="4114800"/>
              <a:ext cx="457200" cy="21398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5" name="Picture 2"/>
          <p:cNvPicPr>
            <a:picLocks noChangeAspect="1" noChangeArrowheads="1"/>
          </p:cNvPicPr>
          <p:nvPr/>
        </p:nvPicPr>
        <p:blipFill>
          <a:blip r:embed="rId3"/>
          <a:srcRect/>
          <a:stretch>
            <a:fillRect/>
          </a:stretch>
        </p:blipFill>
        <p:spPr bwMode="auto">
          <a:xfrm>
            <a:off x="152400" y="1752600"/>
            <a:ext cx="1371600" cy="616314"/>
          </a:xfrm>
          <a:prstGeom prst="rect">
            <a:avLst/>
          </a:prstGeom>
          <a:noFill/>
          <a:ln w="9525">
            <a:noFill/>
            <a:miter lim="800000"/>
            <a:headEnd/>
            <a:tailEnd/>
          </a:ln>
          <a:effectLst/>
        </p:spPr>
      </p:pic>
      <p:pic>
        <p:nvPicPr>
          <p:cNvPr id="56" name="Picture 2"/>
          <p:cNvPicPr>
            <a:picLocks noChangeAspect="1" noChangeArrowheads="1"/>
          </p:cNvPicPr>
          <p:nvPr/>
        </p:nvPicPr>
        <p:blipFill>
          <a:blip r:embed="rId3"/>
          <a:srcRect/>
          <a:stretch>
            <a:fillRect/>
          </a:stretch>
        </p:blipFill>
        <p:spPr bwMode="auto">
          <a:xfrm>
            <a:off x="1981200" y="1752600"/>
            <a:ext cx="1371600" cy="616314"/>
          </a:xfrm>
          <a:prstGeom prst="rect">
            <a:avLst/>
          </a:prstGeom>
          <a:noFill/>
          <a:ln w="9525">
            <a:noFill/>
            <a:miter lim="800000"/>
            <a:headEnd/>
            <a:tailEnd/>
          </a:ln>
          <a:effectLst/>
        </p:spPr>
      </p:pic>
      <p:pic>
        <p:nvPicPr>
          <p:cNvPr id="57" name="Picture 2"/>
          <p:cNvPicPr>
            <a:picLocks noChangeAspect="1" noChangeArrowheads="1"/>
          </p:cNvPicPr>
          <p:nvPr/>
        </p:nvPicPr>
        <p:blipFill>
          <a:blip r:embed="rId3"/>
          <a:srcRect/>
          <a:stretch>
            <a:fillRect/>
          </a:stretch>
        </p:blipFill>
        <p:spPr bwMode="auto">
          <a:xfrm>
            <a:off x="7239000" y="1600201"/>
            <a:ext cx="1447800" cy="650553"/>
          </a:xfrm>
          <a:prstGeom prst="rect">
            <a:avLst/>
          </a:prstGeom>
          <a:noFill/>
          <a:ln w="9525">
            <a:noFill/>
            <a:miter lim="800000"/>
            <a:headEnd/>
            <a:tailEnd/>
          </a:ln>
          <a:effectLst/>
        </p:spPr>
      </p:pic>
      <p:cxnSp>
        <p:nvCxnSpPr>
          <p:cNvPr id="61" name="Straight Arrow Connector 60"/>
          <p:cNvCxnSpPr>
            <a:stCxn id="64" idx="0"/>
            <a:endCxn id="30" idx="0"/>
          </p:cNvCxnSpPr>
          <p:nvPr/>
        </p:nvCxnSpPr>
        <p:spPr>
          <a:xfrm rot="5400000" flipH="1" flipV="1">
            <a:off x="-258867" y="3383068"/>
            <a:ext cx="2057400" cy="156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a:spLocks noChangeArrowheads="1"/>
          </p:cNvSpPr>
          <p:nvPr/>
        </p:nvSpPr>
        <p:spPr bwMode="auto">
          <a:xfrm>
            <a:off x="1" y="2590800"/>
            <a:ext cx="2175066" cy="307768"/>
          </a:xfrm>
          <a:prstGeom prst="rect">
            <a:avLst/>
          </a:prstGeom>
          <a:noFill/>
          <a:ln w="9525">
            <a:noFill/>
            <a:miter lim="800000"/>
            <a:headEnd/>
            <a:tailEnd/>
          </a:ln>
        </p:spPr>
        <p:txBody>
          <a:bodyPr wrap="none" lIns="91432" tIns="45716" rIns="91432" bIns="45716">
            <a:spAutoFit/>
          </a:bodyPr>
          <a:lstStyle/>
          <a:p>
            <a:r>
              <a:rPr lang="en-US" sz="1400" dirty="0" smtClean="0"/>
              <a:t>Evaluate HAVING clause</a:t>
            </a:r>
            <a:endParaRPr lang="en-US" sz="1400" dirty="0"/>
          </a:p>
        </p:txBody>
      </p:sp>
      <p:cxnSp>
        <p:nvCxnSpPr>
          <p:cNvPr id="67" name="Straight Arrow Connector 66"/>
          <p:cNvCxnSpPr/>
          <p:nvPr/>
        </p:nvCxnSpPr>
        <p:spPr>
          <a:xfrm rot="5400000">
            <a:off x="-571500" y="3390901"/>
            <a:ext cx="2057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 y="4495800"/>
            <a:ext cx="1535661" cy="923322"/>
          </a:xfrm>
          <a:prstGeom prst="rect">
            <a:avLst/>
          </a:prstGeom>
          <a:noFill/>
        </p:spPr>
        <p:txBody>
          <a:bodyPr wrap="none" lIns="91432" tIns="45716" rIns="91432" bIns="45716" rtlCol="0">
            <a:spAutoFit/>
          </a:bodyPr>
          <a:lstStyle/>
          <a:p>
            <a:r>
              <a:rPr lang="en-US" dirty="0" smtClean="0"/>
              <a:t>Final Result</a:t>
            </a:r>
          </a:p>
          <a:p>
            <a:r>
              <a:rPr lang="en-US" dirty="0" smtClean="0"/>
              <a:t>(#f4R, </a:t>
            </a:r>
            <a:r>
              <a:rPr lang="en-US" dirty="0" err="1" smtClean="0"/>
              <a:t>bZ_a</a:t>
            </a:r>
            <a:r>
              <a:rPr lang="en-US" dirty="0" smtClean="0"/>
              <a:t>)</a:t>
            </a:r>
          </a:p>
          <a:p>
            <a:r>
              <a:rPr lang="en-US" dirty="0" smtClean="0"/>
              <a:t>(</a:t>
            </a:r>
            <a:r>
              <a:rPr lang="en-US" dirty="0" err="1" smtClean="0"/>
              <a:t>Ye”H</a:t>
            </a:r>
            <a:r>
              <a:rPr lang="en-US" dirty="0" smtClean="0"/>
              <a:t>, </a:t>
            </a:r>
            <a:r>
              <a:rPr lang="en-US" dirty="0" err="1" smtClean="0"/>
              <a:t>fw%g</a:t>
            </a:r>
            <a:r>
              <a:rPr lang="en-US" dirty="0" smtClean="0"/>
              <a:t>)</a:t>
            </a:r>
          </a:p>
        </p:txBody>
      </p:sp>
      <p:cxnSp>
        <p:nvCxnSpPr>
          <p:cNvPr id="71" name="Straight Arrow Connector 70"/>
          <p:cNvCxnSpPr>
            <a:stCxn id="46" idx="0"/>
          </p:cNvCxnSpPr>
          <p:nvPr/>
        </p:nvCxnSpPr>
        <p:spPr>
          <a:xfrm rot="5400000" flipH="1" flipV="1">
            <a:off x="1604569" y="5425681"/>
            <a:ext cx="315911" cy="18089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590800" y="6062247"/>
            <a:ext cx="1989631" cy="369324"/>
          </a:xfrm>
          <a:prstGeom prst="rect">
            <a:avLst/>
          </a:prstGeom>
          <a:noFill/>
        </p:spPr>
        <p:txBody>
          <a:bodyPr wrap="none" lIns="91432" tIns="45716" rIns="91432" bIns="45716" rtlCol="0">
            <a:spAutoFit/>
          </a:bodyPr>
          <a:lstStyle/>
          <a:p>
            <a:r>
              <a:rPr lang="en-US" dirty="0" err="1" smtClean="0"/>
              <a:t>Q</a:t>
            </a:r>
            <a:r>
              <a:rPr lang="en-US" baseline="-25000" dirty="0" err="1" smtClean="0"/>
              <a:t>i</a:t>
            </a:r>
            <a:r>
              <a:rPr lang="en-US" dirty="0" smtClean="0"/>
              <a:t>= &lt;E</a:t>
            </a:r>
            <a:r>
              <a:rPr lang="en-US" baseline="-25000" dirty="0" smtClean="0"/>
              <a:t>K1</a:t>
            </a:r>
            <a:r>
              <a:rPr lang="en-US" dirty="0" smtClean="0"/>
              <a:t>(Q),C,S&gt;</a:t>
            </a:r>
            <a:endParaRPr lang="en-US" dirty="0"/>
          </a:p>
        </p:txBody>
      </p:sp>
      <p:sp>
        <p:nvSpPr>
          <p:cNvPr id="74" name="TextBox 73"/>
          <p:cNvSpPr txBox="1"/>
          <p:nvPr/>
        </p:nvSpPr>
        <p:spPr>
          <a:xfrm>
            <a:off x="7090016" y="1143000"/>
            <a:ext cx="1774893" cy="646323"/>
          </a:xfrm>
          <a:prstGeom prst="rect">
            <a:avLst/>
          </a:prstGeom>
          <a:noFill/>
        </p:spPr>
        <p:txBody>
          <a:bodyPr wrap="none" lIns="91432" tIns="45716" rIns="91432" bIns="45716" rtlCol="0">
            <a:spAutoFit/>
          </a:bodyPr>
          <a:lstStyle/>
          <a:p>
            <a:r>
              <a:rPr lang="en-US" dirty="0" smtClean="0"/>
              <a:t>Decrypt </a:t>
            </a:r>
            <a:r>
              <a:rPr lang="en-US" dirty="0" err="1" smtClean="0"/>
              <a:t>Q</a:t>
            </a:r>
            <a:r>
              <a:rPr lang="en-US" baseline="-25000" dirty="0" err="1" smtClean="0"/>
              <a:t>i</a:t>
            </a:r>
            <a:r>
              <a:rPr lang="en-US" dirty="0" smtClean="0"/>
              <a:t> </a:t>
            </a:r>
          </a:p>
          <a:p>
            <a:r>
              <a:rPr lang="en-US" dirty="0" smtClean="0"/>
              <a:t>Check AC rules</a:t>
            </a:r>
            <a:endParaRPr lang="en-US" dirty="0"/>
          </a:p>
        </p:txBody>
      </p:sp>
      <p:sp>
        <p:nvSpPr>
          <p:cNvPr id="75" name="TextBox 74"/>
          <p:cNvSpPr txBox="1"/>
          <p:nvPr/>
        </p:nvSpPr>
        <p:spPr>
          <a:xfrm>
            <a:off x="0" y="1219200"/>
            <a:ext cx="1774893" cy="646323"/>
          </a:xfrm>
          <a:prstGeom prst="rect">
            <a:avLst/>
          </a:prstGeom>
          <a:noFill/>
        </p:spPr>
        <p:txBody>
          <a:bodyPr wrap="none" lIns="91432" tIns="45716" rIns="91432" bIns="45716" rtlCol="0">
            <a:spAutoFit/>
          </a:bodyPr>
          <a:lstStyle/>
          <a:p>
            <a:r>
              <a:rPr lang="en-US" dirty="0" smtClean="0"/>
              <a:t>Decrypt </a:t>
            </a:r>
            <a:r>
              <a:rPr lang="en-US" dirty="0" err="1" smtClean="0"/>
              <a:t>Q</a:t>
            </a:r>
            <a:r>
              <a:rPr lang="en-US" baseline="-25000" dirty="0" err="1" smtClean="0"/>
              <a:t>i</a:t>
            </a:r>
            <a:r>
              <a:rPr lang="en-US" dirty="0" smtClean="0"/>
              <a:t> </a:t>
            </a:r>
          </a:p>
          <a:p>
            <a:r>
              <a:rPr lang="en-US" dirty="0" smtClean="0"/>
              <a:t>Check AC rules</a:t>
            </a:r>
            <a:endParaRPr lang="en-US" dirty="0"/>
          </a:p>
        </p:txBody>
      </p:sp>
      <p:sp>
        <p:nvSpPr>
          <p:cNvPr id="76" name="TextBox 75"/>
          <p:cNvSpPr txBox="1"/>
          <p:nvPr/>
        </p:nvSpPr>
        <p:spPr>
          <a:xfrm>
            <a:off x="1752600" y="1219200"/>
            <a:ext cx="1774893" cy="646323"/>
          </a:xfrm>
          <a:prstGeom prst="rect">
            <a:avLst/>
          </a:prstGeom>
          <a:noFill/>
        </p:spPr>
        <p:txBody>
          <a:bodyPr wrap="none" lIns="91432" tIns="45716" rIns="91432" bIns="45716" rtlCol="0">
            <a:spAutoFit/>
          </a:bodyPr>
          <a:lstStyle/>
          <a:p>
            <a:r>
              <a:rPr lang="en-US" dirty="0" smtClean="0"/>
              <a:t>Decrypt </a:t>
            </a:r>
            <a:r>
              <a:rPr lang="en-US" dirty="0" err="1" smtClean="0"/>
              <a:t>Q</a:t>
            </a:r>
            <a:r>
              <a:rPr lang="en-US" baseline="-25000" dirty="0" err="1" smtClean="0"/>
              <a:t>i</a:t>
            </a:r>
            <a:r>
              <a:rPr lang="en-US" dirty="0" smtClean="0"/>
              <a:t> </a:t>
            </a:r>
          </a:p>
          <a:p>
            <a:r>
              <a:rPr lang="en-US" dirty="0" smtClean="0"/>
              <a:t>Check AC rules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blinds(horizontal)">
                                      <p:cBhvr>
                                        <p:cTn id="12" dur="500"/>
                                        <p:tgtEl>
                                          <p:spTgt spid="73"/>
                                        </p:tgtEl>
                                      </p:cBhvr>
                                    </p:animEffect>
                                  </p:childTnLst>
                                </p:cTn>
                              </p:par>
                              <p:par>
                                <p:cTn id="13" presetID="3" presetClass="entr" presetSubtype="10"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blinds(horizontal)">
                                      <p:cBhvr>
                                        <p:cTn id="15" dur="500"/>
                                        <p:tgtEl>
                                          <p:spTgt spid="7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par>
                                <p:cTn id="21" presetID="3" presetClass="entr" presetSubtype="1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par>
                                <p:cTn id="24" presetID="3" presetClass="entr" presetSubtype="1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ox(in)">
                                      <p:cBhvr>
                                        <p:cTn id="31" dur="500"/>
                                        <p:tgtEl>
                                          <p:spTgt spid="30"/>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box(in)">
                                      <p:cBhvr>
                                        <p:cTn id="34" dur="500"/>
                                        <p:tgtEl>
                                          <p:spTgt spid="37"/>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ox(in)">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 calcmode="lin" valueType="num">
                                      <p:cBhvr additive="base">
                                        <p:cTn id="42" dur="500" fill="hold"/>
                                        <p:tgtEl>
                                          <p:spTgt spid="75"/>
                                        </p:tgtEl>
                                        <p:attrNameLst>
                                          <p:attrName>ppt_x</p:attrName>
                                        </p:attrNameLst>
                                      </p:cBhvr>
                                      <p:tavLst>
                                        <p:tav tm="0">
                                          <p:val>
                                            <p:strVal val="#ppt_x"/>
                                          </p:val>
                                        </p:tav>
                                        <p:tav tm="100000">
                                          <p:val>
                                            <p:strVal val="#ppt_x"/>
                                          </p:val>
                                        </p:tav>
                                      </p:tavLst>
                                    </p:anim>
                                    <p:anim calcmode="lin" valueType="num">
                                      <p:cBhvr additive="base">
                                        <p:cTn id="43" dur="500" fill="hold"/>
                                        <p:tgtEl>
                                          <p:spTgt spid="7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76"/>
                                        </p:tgtEl>
                                        <p:attrNameLst>
                                          <p:attrName>style.visibility</p:attrName>
                                        </p:attrNameLst>
                                      </p:cBhvr>
                                      <p:to>
                                        <p:strVal val="visible"/>
                                      </p:to>
                                    </p:set>
                                    <p:anim calcmode="lin" valueType="num">
                                      <p:cBhvr additive="base">
                                        <p:cTn id="46" dur="500" fill="hold"/>
                                        <p:tgtEl>
                                          <p:spTgt spid="76"/>
                                        </p:tgtEl>
                                        <p:attrNameLst>
                                          <p:attrName>ppt_x</p:attrName>
                                        </p:attrNameLst>
                                      </p:cBhvr>
                                      <p:tavLst>
                                        <p:tav tm="0">
                                          <p:val>
                                            <p:strVal val="#ppt_x"/>
                                          </p:val>
                                        </p:tav>
                                        <p:tav tm="100000">
                                          <p:val>
                                            <p:strVal val="#ppt_x"/>
                                          </p:val>
                                        </p:tav>
                                      </p:tavLst>
                                    </p:anim>
                                    <p:anim calcmode="lin" valueType="num">
                                      <p:cBhvr additive="base">
                                        <p:cTn id="47" dur="500" fill="hold"/>
                                        <p:tgtEl>
                                          <p:spTgt spid="76"/>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74"/>
                                        </p:tgtEl>
                                        <p:attrNameLst>
                                          <p:attrName>style.visibility</p:attrName>
                                        </p:attrNameLst>
                                      </p:cBhvr>
                                      <p:to>
                                        <p:strVal val="visible"/>
                                      </p:to>
                                    </p:set>
                                    <p:anim calcmode="lin" valueType="num">
                                      <p:cBhvr additive="base">
                                        <p:cTn id="50" dur="500" fill="hold"/>
                                        <p:tgtEl>
                                          <p:spTgt spid="74"/>
                                        </p:tgtEl>
                                        <p:attrNameLst>
                                          <p:attrName>ppt_x</p:attrName>
                                        </p:attrNameLst>
                                      </p:cBhvr>
                                      <p:tavLst>
                                        <p:tav tm="0">
                                          <p:val>
                                            <p:strVal val="#ppt_x"/>
                                          </p:val>
                                        </p:tav>
                                        <p:tav tm="100000">
                                          <p:val>
                                            <p:strVal val="#ppt_x"/>
                                          </p:val>
                                        </p:tav>
                                      </p:tavLst>
                                    </p:anim>
                                    <p:anim calcmode="lin" valueType="num">
                                      <p:cBhvr additive="base">
                                        <p:cTn id="51"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nodeType="clickEffect">
                                  <p:stCondLst>
                                    <p:cond delay="0"/>
                                  </p:stCondLst>
                                  <p:childTnLst>
                                    <p:animEffect transition="out" filter="blinds(horizontal)">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par>
                                <p:cTn id="57" presetID="3" presetClass="exit" presetSubtype="10" fill="hold" nodeType="withEffect">
                                  <p:stCondLst>
                                    <p:cond delay="0"/>
                                  </p:stCondLst>
                                  <p:childTnLst>
                                    <p:animEffect transition="out" filter="blinds(horizontal)">
                                      <p:cBhvr>
                                        <p:cTn id="58" dur="500"/>
                                        <p:tgtEl>
                                          <p:spTgt spid="25"/>
                                        </p:tgtEl>
                                      </p:cBhvr>
                                    </p:animEffect>
                                    <p:set>
                                      <p:cBhvr>
                                        <p:cTn id="59" dur="1" fill="hold">
                                          <p:stCondLst>
                                            <p:cond delay="499"/>
                                          </p:stCondLst>
                                        </p:cTn>
                                        <p:tgtEl>
                                          <p:spTgt spid="25"/>
                                        </p:tgtEl>
                                        <p:attrNameLst>
                                          <p:attrName>style.visibility</p:attrName>
                                        </p:attrNameLst>
                                      </p:cBhvr>
                                      <p:to>
                                        <p:strVal val="hidden"/>
                                      </p:to>
                                    </p:set>
                                  </p:childTnLst>
                                </p:cTn>
                              </p:par>
                              <p:par>
                                <p:cTn id="60" presetID="3" presetClass="exit" presetSubtype="10" fill="hold" nodeType="withEffect">
                                  <p:stCondLst>
                                    <p:cond delay="0"/>
                                  </p:stCondLst>
                                  <p:childTnLst>
                                    <p:animEffect transition="out" filter="blinds(horizontal)">
                                      <p:cBhvr>
                                        <p:cTn id="61" dur="500"/>
                                        <p:tgtEl>
                                          <p:spTgt spid="23"/>
                                        </p:tgtEl>
                                      </p:cBhvr>
                                    </p:animEffect>
                                    <p:set>
                                      <p:cBhvr>
                                        <p:cTn id="62" dur="1" fill="hold">
                                          <p:stCondLst>
                                            <p:cond delay="499"/>
                                          </p:stCondLst>
                                        </p:cTn>
                                        <p:tgtEl>
                                          <p:spTgt spid="2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grpId="1" nodeType="clickEffect">
                                  <p:stCondLst>
                                    <p:cond delay="0"/>
                                  </p:stCondLst>
                                  <p:childTnLst>
                                    <p:animEffect transition="out" filter="blinds(horizontal)">
                                      <p:cBhvr>
                                        <p:cTn id="66" dur="500"/>
                                        <p:tgtEl>
                                          <p:spTgt spid="75"/>
                                        </p:tgtEl>
                                      </p:cBhvr>
                                    </p:animEffect>
                                    <p:set>
                                      <p:cBhvr>
                                        <p:cTn id="67" dur="1" fill="hold">
                                          <p:stCondLst>
                                            <p:cond delay="499"/>
                                          </p:stCondLst>
                                        </p:cTn>
                                        <p:tgtEl>
                                          <p:spTgt spid="75"/>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76"/>
                                        </p:tgtEl>
                                      </p:cBhvr>
                                    </p:animEffect>
                                    <p:set>
                                      <p:cBhvr>
                                        <p:cTn id="70" dur="1" fill="hold">
                                          <p:stCondLst>
                                            <p:cond delay="499"/>
                                          </p:stCondLst>
                                        </p:cTn>
                                        <p:tgtEl>
                                          <p:spTgt spid="76"/>
                                        </p:tgtEl>
                                        <p:attrNameLst>
                                          <p:attrName>style.visibility</p:attrName>
                                        </p:attrNameLst>
                                      </p:cBhvr>
                                      <p:to>
                                        <p:strVal val="hidden"/>
                                      </p:to>
                                    </p:set>
                                  </p:childTnLst>
                                </p:cTn>
                              </p:par>
                              <p:par>
                                <p:cTn id="71" presetID="3" presetClass="exit" presetSubtype="10" fill="hold" grpId="1" nodeType="withEffect">
                                  <p:stCondLst>
                                    <p:cond delay="0"/>
                                  </p:stCondLst>
                                  <p:childTnLst>
                                    <p:animEffect transition="out" filter="blinds(horizontal)">
                                      <p:cBhvr>
                                        <p:cTn id="72" dur="500"/>
                                        <p:tgtEl>
                                          <p:spTgt spid="74"/>
                                        </p:tgtEl>
                                      </p:cBhvr>
                                    </p:animEffect>
                                    <p:set>
                                      <p:cBhvr>
                                        <p:cTn id="73" dur="1" fill="hold">
                                          <p:stCondLst>
                                            <p:cond delay="499"/>
                                          </p:stCondLst>
                                        </p:cTn>
                                        <p:tgtEl>
                                          <p:spTgt spid="7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additive="base">
                                        <p:cTn id="78" dur="500" fill="hold"/>
                                        <p:tgtEl>
                                          <p:spTgt spid="17"/>
                                        </p:tgtEl>
                                        <p:attrNameLst>
                                          <p:attrName>ppt_x</p:attrName>
                                        </p:attrNameLst>
                                      </p:cBhvr>
                                      <p:tavLst>
                                        <p:tav tm="0">
                                          <p:val>
                                            <p:strVal val="#ppt_x"/>
                                          </p:val>
                                        </p:tav>
                                        <p:tav tm="100000">
                                          <p:val>
                                            <p:strVal val="#ppt_x"/>
                                          </p:val>
                                        </p:tav>
                                      </p:tavLst>
                                    </p:anim>
                                    <p:anim calcmode="lin" valueType="num">
                                      <p:cBhvr additive="base">
                                        <p:cTn id="7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box(in)">
                                      <p:cBhvr>
                                        <p:cTn id="84" dur="500"/>
                                        <p:tgtEl>
                                          <p:spTgt spid="11"/>
                                        </p:tgtEl>
                                      </p:cBhvr>
                                    </p:animEffect>
                                  </p:childTnLst>
                                </p:cTn>
                              </p:par>
                              <p:par>
                                <p:cTn id="85" presetID="4"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box(in)">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nodeType="click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box(in)">
                                      <p:cBhvr>
                                        <p:cTn id="92" dur="500"/>
                                        <p:tgtEl>
                                          <p:spTgt spid="12"/>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41"/>
                                        </p:tgtEl>
                                        <p:attrNameLst>
                                          <p:attrName>style.visibility</p:attrName>
                                        </p:attrNameLst>
                                      </p:cBhvr>
                                      <p:to>
                                        <p:strVal val="visible"/>
                                      </p:to>
                                    </p:set>
                                    <p:animEffect transition="in" filter="box(in)">
                                      <p:cBhvr>
                                        <p:cTn id="95" dur="500"/>
                                        <p:tgtEl>
                                          <p:spTgt spid="41"/>
                                        </p:tgtEl>
                                      </p:cBhvr>
                                    </p:animEffect>
                                  </p:childTnLst>
                                </p:cTn>
                              </p:par>
                            </p:childTnLst>
                          </p:cTn>
                        </p:par>
                      </p:childTnLst>
                    </p:cTn>
                  </p:par>
                  <p:par>
                    <p:cTn id="96" fill="hold">
                      <p:stCondLst>
                        <p:cond delay="indefinite"/>
                      </p:stCondLst>
                      <p:childTnLst>
                        <p:par>
                          <p:cTn id="97" fill="hold">
                            <p:stCondLst>
                              <p:cond delay="0"/>
                            </p:stCondLst>
                            <p:childTnLst>
                              <p:par>
                                <p:cTn id="98" presetID="4" presetClass="entr" presetSubtype="16" fill="hold" nodeType="click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box(in)">
                                      <p:cBhvr>
                                        <p:cTn id="100" dur="500"/>
                                        <p:tgtEl>
                                          <p:spTgt spid="13"/>
                                        </p:tgtEl>
                                      </p:cBhvr>
                                    </p:animEffect>
                                  </p:childTnLst>
                                </p:cTn>
                              </p:par>
                              <p:par>
                                <p:cTn id="101" presetID="4" presetClass="entr" presetSubtype="16"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box(in)">
                                      <p:cBhvr>
                                        <p:cTn id="103" dur="500"/>
                                        <p:tgtEl>
                                          <p:spTgt spid="42"/>
                                        </p:tgtEl>
                                      </p:cBhvr>
                                    </p:animEffect>
                                  </p:childTnLst>
                                </p:cTn>
                              </p:par>
                            </p:childTnLst>
                          </p:cTn>
                        </p:par>
                      </p:childTnLst>
                    </p:cTn>
                  </p:par>
                  <p:par>
                    <p:cTn id="104" fill="hold">
                      <p:stCondLst>
                        <p:cond delay="indefinite"/>
                      </p:stCondLst>
                      <p:childTnLst>
                        <p:par>
                          <p:cTn id="105" fill="hold">
                            <p:stCondLst>
                              <p:cond delay="0"/>
                            </p:stCondLst>
                            <p:childTnLst>
                              <p:par>
                                <p:cTn id="106" presetID="5" presetClass="entr" presetSubtype="10" fill="hold" grpId="0" nodeType="click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checkerboard(across)">
                                      <p:cBhvr>
                                        <p:cTn id="108" dur="500"/>
                                        <p:tgtEl>
                                          <p:spTgt spid="44"/>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xit" presetSubtype="10" fill="hold" grpId="1" nodeType="clickEffect">
                                  <p:stCondLst>
                                    <p:cond delay="0"/>
                                  </p:stCondLst>
                                  <p:childTnLst>
                                    <p:animEffect transition="out" filter="blinds(horizontal)">
                                      <p:cBhvr>
                                        <p:cTn id="112" dur="500"/>
                                        <p:tgtEl>
                                          <p:spTgt spid="37"/>
                                        </p:tgtEl>
                                      </p:cBhvr>
                                    </p:animEffect>
                                    <p:set>
                                      <p:cBhvr>
                                        <p:cTn id="113" dur="1" fill="hold">
                                          <p:stCondLst>
                                            <p:cond delay="499"/>
                                          </p:stCondLst>
                                        </p:cTn>
                                        <p:tgtEl>
                                          <p:spTgt spid="37"/>
                                        </p:tgtEl>
                                        <p:attrNameLst>
                                          <p:attrName>style.visibility</p:attrName>
                                        </p:attrNameLst>
                                      </p:cBhvr>
                                      <p:to>
                                        <p:strVal val="hidden"/>
                                      </p:to>
                                    </p:set>
                                  </p:childTnLst>
                                </p:cTn>
                              </p:par>
                              <p:par>
                                <p:cTn id="114" presetID="3" presetClass="exit" presetSubtype="10" fill="hold" grpId="1" nodeType="withEffect">
                                  <p:stCondLst>
                                    <p:cond delay="0"/>
                                  </p:stCondLst>
                                  <p:childTnLst>
                                    <p:animEffect transition="out" filter="blinds(horizontal)">
                                      <p:cBhvr>
                                        <p:cTn id="115" dur="500"/>
                                        <p:tgtEl>
                                          <p:spTgt spid="39"/>
                                        </p:tgtEl>
                                      </p:cBhvr>
                                    </p:animEffect>
                                    <p:set>
                                      <p:cBhvr>
                                        <p:cTn id="116" dur="1" fill="hold">
                                          <p:stCondLst>
                                            <p:cond delay="499"/>
                                          </p:stCondLst>
                                        </p:cTn>
                                        <p:tgtEl>
                                          <p:spTgt spid="39"/>
                                        </p:tgtEl>
                                        <p:attrNameLst>
                                          <p:attrName>style.visibility</p:attrName>
                                        </p:attrNameLst>
                                      </p:cBhvr>
                                      <p:to>
                                        <p:strVal val="hidden"/>
                                      </p:to>
                                    </p:set>
                                  </p:childTnLst>
                                </p:cTn>
                              </p:par>
                              <p:par>
                                <p:cTn id="117" presetID="3" presetClass="exit" presetSubtype="10" fill="hold" grpId="1" nodeType="withEffect">
                                  <p:stCondLst>
                                    <p:cond delay="0"/>
                                  </p:stCondLst>
                                  <p:childTnLst>
                                    <p:animEffect transition="out" filter="blinds(horizontal)">
                                      <p:cBhvr>
                                        <p:cTn id="118" dur="500"/>
                                        <p:tgtEl>
                                          <p:spTgt spid="30"/>
                                        </p:tgtEl>
                                      </p:cBhvr>
                                    </p:animEffect>
                                    <p:set>
                                      <p:cBhvr>
                                        <p:cTn id="119" dur="1" fill="hold">
                                          <p:stCondLst>
                                            <p:cond delay="499"/>
                                          </p:stCondLst>
                                        </p:cTn>
                                        <p:tgtEl>
                                          <p:spTgt spid="30"/>
                                        </p:tgtEl>
                                        <p:attrNameLst>
                                          <p:attrName>style.visibility</p:attrName>
                                        </p:attrNameLst>
                                      </p:cBhvr>
                                      <p:to>
                                        <p:strVal val="hidden"/>
                                      </p:to>
                                    </p:set>
                                  </p:childTnLst>
                                </p:cTn>
                              </p:par>
                              <p:par>
                                <p:cTn id="120" presetID="3" presetClass="exit" presetSubtype="10" fill="hold" grpId="1" nodeType="withEffect">
                                  <p:stCondLst>
                                    <p:cond delay="0"/>
                                  </p:stCondLst>
                                  <p:childTnLst>
                                    <p:animEffect transition="out" filter="blinds(horizontal)">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3" presetClass="exit" presetSubtype="10" fill="hold" grpId="1" nodeType="withEffect">
                                  <p:stCondLst>
                                    <p:cond delay="0"/>
                                  </p:stCondLst>
                                  <p:childTnLst>
                                    <p:animEffect transition="out" filter="blinds(horizontal)">
                                      <p:cBhvr>
                                        <p:cTn id="124" dur="500"/>
                                        <p:tgtEl>
                                          <p:spTgt spid="32"/>
                                        </p:tgtEl>
                                      </p:cBhvr>
                                    </p:animEffect>
                                    <p:set>
                                      <p:cBhvr>
                                        <p:cTn id="125" dur="1" fill="hold">
                                          <p:stCondLst>
                                            <p:cond delay="499"/>
                                          </p:stCondLst>
                                        </p:cTn>
                                        <p:tgtEl>
                                          <p:spTgt spid="32"/>
                                        </p:tgtEl>
                                        <p:attrNameLst>
                                          <p:attrName>style.visibility</p:attrName>
                                        </p:attrNameLst>
                                      </p:cBhvr>
                                      <p:to>
                                        <p:strVal val="hidden"/>
                                      </p:to>
                                    </p:set>
                                  </p:childTnLst>
                                </p:cTn>
                              </p:par>
                              <p:par>
                                <p:cTn id="126" presetID="3" presetClass="exit" presetSubtype="10" fill="hold" grpId="1" nodeType="withEffect">
                                  <p:stCondLst>
                                    <p:cond delay="0"/>
                                  </p:stCondLst>
                                  <p:childTnLst>
                                    <p:animEffect transition="out" filter="blinds(horizontal)">
                                      <p:cBhvr>
                                        <p:cTn id="127" dur="500"/>
                                        <p:tgtEl>
                                          <p:spTgt spid="41"/>
                                        </p:tgtEl>
                                      </p:cBhvr>
                                    </p:animEffect>
                                    <p:set>
                                      <p:cBhvr>
                                        <p:cTn id="128" dur="1" fill="hold">
                                          <p:stCondLst>
                                            <p:cond delay="499"/>
                                          </p:stCondLst>
                                        </p:cTn>
                                        <p:tgtEl>
                                          <p:spTgt spid="41"/>
                                        </p:tgtEl>
                                        <p:attrNameLst>
                                          <p:attrName>style.visibility</p:attrName>
                                        </p:attrNameLst>
                                      </p:cBhvr>
                                      <p:to>
                                        <p:strVal val="hidden"/>
                                      </p:to>
                                    </p:set>
                                  </p:childTnLst>
                                </p:cTn>
                              </p:par>
                              <p:par>
                                <p:cTn id="129" presetID="3" presetClass="exit" presetSubtype="10" fill="hold" grpId="1" nodeType="withEffect">
                                  <p:stCondLst>
                                    <p:cond delay="0"/>
                                  </p:stCondLst>
                                  <p:childTnLst>
                                    <p:animEffect transition="out" filter="blinds(horizontal)">
                                      <p:cBhvr>
                                        <p:cTn id="130" dur="500"/>
                                        <p:tgtEl>
                                          <p:spTgt spid="42"/>
                                        </p:tgtEl>
                                      </p:cBhvr>
                                    </p:animEffect>
                                    <p:set>
                                      <p:cBhvr>
                                        <p:cTn id="131" dur="1" fill="hold">
                                          <p:stCondLst>
                                            <p:cond delay="499"/>
                                          </p:stCondLst>
                                        </p:cTn>
                                        <p:tgtEl>
                                          <p:spTgt spid="42"/>
                                        </p:tgtEl>
                                        <p:attrNameLst>
                                          <p:attrName>style.visibility</p:attrName>
                                        </p:attrNameLst>
                                      </p:cBhvr>
                                      <p:to>
                                        <p:strVal val="hidden"/>
                                      </p:to>
                                    </p:set>
                                  </p:childTnLst>
                                </p:cTn>
                              </p:par>
                              <p:par>
                                <p:cTn id="132" presetID="3" presetClass="exit" presetSubtype="10" fill="hold" nodeType="withEffect">
                                  <p:stCondLst>
                                    <p:cond delay="0"/>
                                  </p:stCondLst>
                                  <p:childTnLst>
                                    <p:animEffect transition="out" filter="blinds(horizontal)">
                                      <p:cBhvr>
                                        <p:cTn id="133" dur="500"/>
                                        <p:tgtEl>
                                          <p:spTgt spid="13"/>
                                        </p:tgtEl>
                                      </p:cBhvr>
                                    </p:animEffect>
                                    <p:set>
                                      <p:cBhvr>
                                        <p:cTn id="134" dur="1" fill="hold">
                                          <p:stCondLst>
                                            <p:cond delay="499"/>
                                          </p:stCondLst>
                                        </p:cTn>
                                        <p:tgtEl>
                                          <p:spTgt spid="13"/>
                                        </p:tgtEl>
                                        <p:attrNameLst>
                                          <p:attrName>style.visibility</p:attrName>
                                        </p:attrNameLst>
                                      </p:cBhvr>
                                      <p:to>
                                        <p:strVal val="hidden"/>
                                      </p:to>
                                    </p:set>
                                  </p:childTnLst>
                                </p:cTn>
                              </p:par>
                              <p:par>
                                <p:cTn id="135" presetID="3" presetClass="exit" presetSubtype="10" fill="hold" nodeType="withEffect">
                                  <p:stCondLst>
                                    <p:cond delay="0"/>
                                  </p:stCondLst>
                                  <p:childTnLst>
                                    <p:animEffect transition="out" filter="blinds(horizontal)">
                                      <p:cBhvr>
                                        <p:cTn id="136" dur="500"/>
                                        <p:tgtEl>
                                          <p:spTgt spid="12"/>
                                        </p:tgtEl>
                                      </p:cBhvr>
                                    </p:animEffect>
                                    <p:set>
                                      <p:cBhvr>
                                        <p:cTn id="137" dur="1" fill="hold">
                                          <p:stCondLst>
                                            <p:cond delay="499"/>
                                          </p:stCondLst>
                                        </p:cTn>
                                        <p:tgtEl>
                                          <p:spTgt spid="12"/>
                                        </p:tgtEl>
                                        <p:attrNameLst>
                                          <p:attrName>style.visibility</p:attrName>
                                        </p:attrNameLst>
                                      </p:cBhvr>
                                      <p:to>
                                        <p:strVal val="hidden"/>
                                      </p:to>
                                    </p:set>
                                  </p:childTnLst>
                                </p:cTn>
                              </p:par>
                              <p:par>
                                <p:cTn id="138" presetID="3" presetClass="exit" presetSubtype="10" fill="hold" nodeType="withEffect">
                                  <p:stCondLst>
                                    <p:cond delay="0"/>
                                  </p:stCondLst>
                                  <p:childTnLst>
                                    <p:animEffect transition="out" filter="blinds(horizontal)">
                                      <p:cBhvr>
                                        <p:cTn id="139" dur="500"/>
                                        <p:tgtEl>
                                          <p:spTgt spid="11"/>
                                        </p:tgtEl>
                                      </p:cBhvr>
                                    </p:animEffect>
                                    <p:set>
                                      <p:cBhvr>
                                        <p:cTn id="140" dur="1" fill="hold">
                                          <p:stCondLst>
                                            <p:cond delay="499"/>
                                          </p:stCondLst>
                                        </p:cTn>
                                        <p:tgtEl>
                                          <p:spTgt spid="11"/>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additive="base">
                                        <p:cTn id="145" dur="500" fill="hold"/>
                                        <p:tgtEl>
                                          <p:spTgt spid="18"/>
                                        </p:tgtEl>
                                        <p:attrNameLst>
                                          <p:attrName>ppt_x</p:attrName>
                                        </p:attrNameLst>
                                      </p:cBhvr>
                                      <p:tavLst>
                                        <p:tav tm="0">
                                          <p:val>
                                            <p:strVal val="#ppt_x"/>
                                          </p:val>
                                        </p:tav>
                                        <p:tav tm="100000">
                                          <p:val>
                                            <p:strVal val="#ppt_x"/>
                                          </p:val>
                                        </p:tav>
                                      </p:tavLst>
                                    </p:anim>
                                    <p:anim calcmode="lin" valueType="num">
                                      <p:cBhvr additive="base">
                                        <p:cTn id="1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 presetClass="entr" presetSubtype="16" fill="hold" grpId="0" nodeType="click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box(in)">
                                      <p:cBhvr>
                                        <p:cTn id="151" dur="500"/>
                                        <p:tgtEl>
                                          <p:spTgt spid="34"/>
                                        </p:tgtEl>
                                      </p:cBhvr>
                                    </p:animEffect>
                                  </p:childTnLst>
                                </p:cTn>
                              </p:par>
                            </p:childTnLst>
                          </p:cTn>
                        </p:par>
                      </p:childTnLst>
                    </p:cTn>
                  </p:par>
                  <p:par>
                    <p:cTn id="152" fill="hold">
                      <p:stCondLst>
                        <p:cond delay="indefinite"/>
                      </p:stCondLst>
                      <p:childTnLst>
                        <p:par>
                          <p:cTn id="153" fill="hold">
                            <p:stCondLst>
                              <p:cond delay="0"/>
                            </p:stCondLst>
                            <p:childTnLst>
                              <p:par>
                                <p:cTn id="154" presetID="3" presetClass="entr" presetSubtype="10" fill="hold" nodeType="clickEffect">
                                  <p:stCondLst>
                                    <p:cond delay="0"/>
                                  </p:stCondLst>
                                  <p:childTnLst>
                                    <p:set>
                                      <p:cBhvr>
                                        <p:cTn id="155" dur="1" fill="hold">
                                          <p:stCondLst>
                                            <p:cond delay="0"/>
                                          </p:stCondLst>
                                        </p:cTn>
                                        <p:tgtEl>
                                          <p:spTgt spid="23"/>
                                        </p:tgtEl>
                                        <p:attrNameLst>
                                          <p:attrName>style.visibility</p:attrName>
                                        </p:attrNameLst>
                                      </p:cBhvr>
                                      <p:to>
                                        <p:strVal val="visible"/>
                                      </p:to>
                                    </p:set>
                                    <p:animEffect transition="in" filter="blinds(horizontal)">
                                      <p:cBhvr>
                                        <p:cTn id="156" dur="500"/>
                                        <p:tgtEl>
                                          <p:spTgt spid="23"/>
                                        </p:tgtEl>
                                      </p:cBhvr>
                                    </p:animEffect>
                                  </p:childTnLst>
                                </p:cTn>
                              </p:par>
                              <p:par>
                                <p:cTn id="157" presetID="3" presetClass="entr" presetSubtype="10" fill="hold" grpId="0" nodeType="withEffect">
                                  <p:stCondLst>
                                    <p:cond delay="0"/>
                                  </p:stCondLst>
                                  <p:childTnLst>
                                    <p:set>
                                      <p:cBhvr>
                                        <p:cTn id="158" dur="1" fill="hold">
                                          <p:stCondLst>
                                            <p:cond delay="0"/>
                                          </p:stCondLst>
                                        </p:cTn>
                                        <p:tgtEl>
                                          <p:spTgt spid="47"/>
                                        </p:tgtEl>
                                        <p:attrNameLst>
                                          <p:attrName>style.visibility</p:attrName>
                                        </p:attrNameLst>
                                      </p:cBhvr>
                                      <p:to>
                                        <p:strVal val="visible"/>
                                      </p:to>
                                    </p:set>
                                    <p:animEffect transition="in" filter="blinds(horizontal)">
                                      <p:cBhvr>
                                        <p:cTn id="159" dur="500"/>
                                        <p:tgtEl>
                                          <p:spTgt spid="47"/>
                                        </p:tgtEl>
                                      </p:cBhvr>
                                    </p:animEffect>
                                  </p:childTnLst>
                                </p:cTn>
                              </p:par>
                            </p:childTnLst>
                          </p:cTn>
                        </p:par>
                      </p:childTnLst>
                    </p:cTn>
                  </p:par>
                  <p:par>
                    <p:cTn id="160" fill="hold">
                      <p:stCondLst>
                        <p:cond delay="indefinite"/>
                      </p:stCondLst>
                      <p:childTnLst>
                        <p:par>
                          <p:cTn id="161" fill="hold">
                            <p:stCondLst>
                              <p:cond delay="0"/>
                            </p:stCondLst>
                            <p:childTnLst>
                              <p:par>
                                <p:cTn id="162" presetID="3" presetClass="entr" presetSubtype="10" fill="hold" nodeType="clickEffect">
                                  <p:stCondLst>
                                    <p:cond delay="0"/>
                                  </p:stCondLst>
                                  <p:childTnLst>
                                    <p:set>
                                      <p:cBhvr>
                                        <p:cTn id="163" dur="1" fill="hold">
                                          <p:stCondLst>
                                            <p:cond delay="0"/>
                                          </p:stCondLst>
                                        </p:cTn>
                                        <p:tgtEl>
                                          <p:spTgt spid="25"/>
                                        </p:tgtEl>
                                        <p:attrNameLst>
                                          <p:attrName>style.visibility</p:attrName>
                                        </p:attrNameLst>
                                      </p:cBhvr>
                                      <p:to>
                                        <p:strVal val="visible"/>
                                      </p:to>
                                    </p:set>
                                    <p:animEffect transition="in" filter="blinds(horizontal)">
                                      <p:cBhvr>
                                        <p:cTn id="164" dur="500"/>
                                        <p:tgtEl>
                                          <p:spTgt spid="25"/>
                                        </p:tgtEl>
                                      </p:cBhvr>
                                    </p:animEffect>
                                  </p:childTnLst>
                                </p:cTn>
                              </p:par>
                              <p:par>
                                <p:cTn id="165" presetID="3" presetClass="entr" presetSubtype="10" fill="hold" grpId="0" nodeType="with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blinds(horizontal)">
                                      <p:cBhvr>
                                        <p:cTn id="167" dur="500"/>
                                        <p:tgtEl>
                                          <p:spTgt spid="45"/>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48"/>
                                        </p:tgtEl>
                                        <p:attrNameLst>
                                          <p:attrName>style.visibility</p:attrName>
                                        </p:attrNameLst>
                                      </p:cBhvr>
                                      <p:to>
                                        <p:strVal val="visible"/>
                                      </p:to>
                                    </p:set>
                                    <p:animEffect transition="in" filter="blinds(horizontal)">
                                      <p:cBhvr>
                                        <p:cTn id="172" dur="500"/>
                                        <p:tgtEl>
                                          <p:spTgt spid="48"/>
                                        </p:tgtEl>
                                      </p:cBhvr>
                                    </p:animEffect>
                                  </p:childTnLst>
                                </p:cTn>
                              </p:par>
                              <p:par>
                                <p:cTn id="173" presetID="3" presetClass="entr" presetSubtype="10" fill="hold" nodeType="withEffect">
                                  <p:stCondLst>
                                    <p:cond delay="0"/>
                                  </p:stCondLst>
                                  <p:childTnLst>
                                    <p:set>
                                      <p:cBhvr>
                                        <p:cTn id="174" dur="1" fill="hold">
                                          <p:stCondLst>
                                            <p:cond delay="0"/>
                                          </p:stCondLst>
                                        </p:cTn>
                                        <p:tgtEl>
                                          <p:spTgt spid="28"/>
                                        </p:tgtEl>
                                        <p:attrNameLst>
                                          <p:attrName>style.visibility</p:attrName>
                                        </p:attrNameLst>
                                      </p:cBhvr>
                                      <p:to>
                                        <p:strVal val="visible"/>
                                      </p:to>
                                    </p:set>
                                    <p:animEffect transition="in" filter="blinds(horizontal)">
                                      <p:cBhvr>
                                        <p:cTn id="175" dur="500"/>
                                        <p:tgtEl>
                                          <p:spTgt spid="28"/>
                                        </p:tgtEl>
                                      </p:cBhvr>
                                    </p:animEffect>
                                  </p:childTnLst>
                                </p:cTn>
                              </p:par>
                            </p:childTnLst>
                          </p:cTn>
                        </p:par>
                      </p:childTnLst>
                    </p:cTn>
                  </p:par>
                  <p:par>
                    <p:cTn id="176" fill="hold">
                      <p:stCondLst>
                        <p:cond delay="indefinite"/>
                      </p:stCondLst>
                      <p:childTnLst>
                        <p:par>
                          <p:cTn id="177" fill="hold">
                            <p:stCondLst>
                              <p:cond delay="0"/>
                            </p:stCondLst>
                            <p:childTnLst>
                              <p:par>
                                <p:cTn id="178" presetID="3" presetClass="entr" presetSubtype="10" fill="hold" grpId="0" nodeType="click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blinds(horizontal)">
                                      <p:cBhvr>
                                        <p:cTn id="180" dur="500"/>
                                        <p:tgtEl>
                                          <p:spTgt spid="38"/>
                                        </p:tgtEl>
                                      </p:cBhvr>
                                    </p:animEffect>
                                  </p:childTnLst>
                                </p:cTn>
                              </p:par>
                            </p:childTnLst>
                          </p:cTn>
                        </p:par>
                      </p:childTnLst>
                    </p:cTn>
                  </p:par>
                  <p:par>
                    <p:cTn id="181" fill="hold">
                      <p:stCondLst>
                        <p:cond delay="indefinite"/>
                      </p:stCondLst>
                      <p:childTnLst>
                        <p:par>
                          <p:cTn id="182" fill="hold">
                            <p:stCondLst>
                              <p:cond delay="0"/>
                            </p:stCondLst>
                            <p:childTnLst>
                              <p:par>
                                <p:cTn id="183" presetID="3" presetClass="entr" presetSubtype="10" fill="hold" grpId="0" nodeType="clickEffect">
                                  <p:stCondLst>
                                    <p:cond delay="0"/>
                                  </p:stCondLst>
                                  <p:childTnLst>
                                    <p:set>
                                      <p:cBhvr>
                                        <p:cTn id="184" dur="1" fill="hold">
                                          <p:stCondLst>
                                            <p:cond delay="0"/>
                                          </p:stCondLst>
                                        </p:cTn>
                                        <p:tgtEl>
                                          <p:spTgt spid="50"/>
                                        </p:tgtEl>
                                        <p:attrNameLst>
                                          <p:attrName>style.visibility</p:attrName>
                                        </p:attrNameLst>
                                      </p:cBhvr>
                                      <p:to>
                                        <p:strVal val="visible"/>
                                      </p:to>
                                    </p:set>
                                    <p:animEffect transition="in" filter="blinds(horizontal)">
                                      <p:cBhvr>
                                        <p:cTn id="185" dur="500"/>
                                        <p:tgtEl>
                                          <p:spTgt spid="50"/>
                                        </p:tgtEl>
                                      </p:cBhvr>
                                    </p:animEffect>
                                  </p:childTnLst>
                                </p:cTn>
                              </p:par>
                            </p:childTnLst>
                          </p:cTn>
                        </p:par>
                      </p:childTnLst>
                    </p:cTn>
                  </p:par>
                  <p:par>
                    <p:cTn id="186" fill="hold">
                      <p:stCondLst>
                        <p:cond delay="indefinite"/>
                      </p:stCondLst>
                      <p:childTnLst>
                        <p:par>
                          <p:cTn id="187" fill="hold">
                            <p:stCondLst>
                              <p:cond delay="0"/>
                            </p:stCondLst>
                            <p:childTnLst>
                              <p:par>
                                <p:cTn id="188" presetID="3" presetClass="entr" presetSubtype="10" fill="hold" grpId="0" nodeType="clickEffect">
                                  <p:stCondLst>
                                    <p:cond delay="0"/>
                                  </p:stCondLst>
                                  <p:childTnLst>
                                    <p:set>
                                      <p:cBhvr>
                                        <p:cTn id="189" dur="1" fill="hold">
                                          <p:stCondLst>
                                            <p:cond delay="0"/>
                                          </p:stCondLst>
                                        </p:cTn>
                                        <p:tgtEl>
                                          <p:spTgt spid="49"/>
                                        </p:tgtEl>
                                        <p:attrNameLst>
                                          <p:attrName>style.visibility</p:attrName>
                                        </p:attrNameLst>
                                      </p:cBhvr>
                                      <p:to>
                                        <p:strVal val="visible"/>
                                      </p:to>
                                    </p:set>
                                    <p:animEffect transition="in" filter="blinds(horizontal)">
                                      <p:cBhvr>
                                        <p:cTn id="190" dur="500"/>
                                        <p:tgtEl>
                                          <p:spTgt spid="49"/>
                                        </p:tgtEl>
                                      </p:cBhvr>
                                    </p:animEffect>
                                  </p:childTnLst>
                                </p:cTn>
                              </p:par>
                            </p:childTnLst>
                          </p:cTn>
                        </p:par>
                      </p:childTnLst>
                    </p:cTn>
                  </p:par>
                  <p:par>
                    <p:cTn id="191" fill="hold">
                      <p:stCondLst>
                        <p:cond delay="indefinite"/>
                      </p:stCondLst>
                      <p:childTnLst>
                        <p:par>
                          <p:cTn id="192" fill="hold">
                            <p:stCondLst>
                              <p:cond delay="0"/>
                            </p:stCondLst>
                            <p:childTnLst>
                              <p:par>
                                <p:cTn id="193" presetID="3" presetClass="entr" presetSubtype="10" fill="hold" grpId="0" nodeType="clickEffect">
                                  <p:stCondLst>
                                    <p:cond delay="0"/>
                                  </p:stCondLst>
                                  <p:childTnLst>
                                    <p:set>
                                      <p:cBhvr>
                                        <p:cTn id="194" dur="1" fill="hold">
                                          <p:stCondLst>
                                            <p:cond delay="0"/>
                                          </p:stCondLst>
                                        </p:cTn>
                                        <p:tgtEl>
                                          <p:spTgt spid="51"/>
                                        </p:tgtEl>
                                        <p:attrNameLst>
                                          <p:attrName>style.visibility</p:attrName>
                                        </p:attrNameLst>
                                      </p:cBhvr>
                                      <p:to>
                                        <p:strVal val="visible"/>
                                      </p:to>
                                    </p:set>
                                    <p:animEffect transition="in" filter="blinds(horizontal)">
                                      <p:cBhvr>
                                        <p:cTn id="195" dur="500"/>
                                        <p:tgtEl>
                                          <p:spTgt spid="51"/>
                                        </p:tgtEl>
                                      </p:cBhvr>
                                    </p:animEffect>
                                  </p:childTnLst>
                                </p:cTn>
                              </p:par>
                            </p:childTnLst>
                          </p:cTn>
                        </p:par>
                      </p:childTnLst>
                    </p:cTn>
                  </p:par>
                  <p:par>
                    <p:cTn id="196" fill="hold">
                      <p:stCondLst>
                        <p:cond delay="indefinite"/>
                      </p:stCondLst>
                      <p:childTnLst>
                        <p:par>
                          <p:cTn id="197" fill="hold">
                            <p:stCondLst>
                              <p:cond delay="0"/>
                            </p:stCondLst>
                            <p:childTnLst>
                              <p:par>
                                <p:cTn id="198" presetID="3" presetClass="entr" presetSubtype="10" fill="hold" grpId="0" nodeType="clickEffect">
                                  <p:stCondLst>
                                    <p:cond delay="0"/>
                                  </p:stCondLst>
                                  <p:childTnLst>
                                    <p:set>
                                      <p:cBhvr>
                                        <p:cTn id="199" dur="1" fill="hold">
                                          <p:stCondLst>
                                            <p:cond delay="0"/>
                                          </p:stCondLst>
                                        </p:cTn>
                                        <p:tgtEl>
                                          <p:spTgt spid="52"/>
                                        </p:tgtEl>
                                        <p:attrNameLst>
                                          <p:attrName>style.visibility</p:attrName>
                                        </p:attrNameLst>
                                      </p:cBhvr>
                                      <p:to>
                                        <p:strVal val="visible"/>
                                      </p:to>
                                    </p:set>
                                    <p:animEffect transition="in" filter="blinds(horizontal)">
                                      <p:cBhvr>
                                        <p:cTn id="200" dur="500"/>
                                        <p:tgtEl>
                                          <p:spTgt spid="52"/>
                                        </p:tgtEl>
                                      </p:cBhvr>
                                    </p:animEffect>
                                  </p:childTnLst>
                                </p:cTn>
                              </p:par>
                            </p:childTnLst>
                          </p:cTn>
                        </p:par>
                      </p:childTnLst>
                    </p:cTn>
                  </p:par>
                  <p:par>
                    <p:cTn id="201" fill="hold">
                      <p:stCondLst>
                        <p:cond delay="indefinite"/>
                      </p:stCondLst>
                      <p:childTnLst>
                        <p:par>
                          <p:cTn id="202" fill="hold">
                            <p:stCondLst>
                              <p:cond delay="0"/>
                            </p:stCondLst>
                            <p:childTnLst>
                              <p:par>
                                <p:cTn id="203" presetID="3" presetClass="entr" presetSubtype="10" fill="hold" grpId="0" nodeType="clickEffect">
                                  <p:stCondLst>
                                    <p:cond delay="0"/>
                                  </p:stCondLst>
                                  <p:childTnLst>
                                    <p:set>
                                      <p:cBhvr>
                                        <p:cTn id="204" dur="1" fill="hold">
                                          <p:stCondLst>
                                            <p:cond delay="0"/>
                                          </p:stCondLst>
                                        </p:cTn>
                                        <p:tgtEl>
                                          <p:spTgt spid="62"/>
                                        </p:tgtEl>
                                        <p:attrNameLst>
                                          <p:attrName>style.visibility</p:attrName>
                                        </p:attrNameLst>
                                      </p:cBhvr>
                                      <p:to>
                                        <p:strVal val="visible"/>
                                      </p:to>
                                    </p:set>
                                    <p:animEffect transition="in" filter="blinds(horizontal)">
                                      <p:cBhvr>
                                        <p:cTn id="205" dur="500"/>
                                        <p:tgtEl>
                                          <p:spTgt spid="62"/>
                                        </p:tgtEl>
                                      </p:cBhvr>
                                    </p:animEffect>
                                  </p:childTnLst>
                                </p:cTn>
                              </p:par>
                              <p:par>
                                <p:cTn id="206" presetID="3" presetClass="entr" presetSubtype="10" fill="hold" grpId="0" nodeType="withEffect">
                                  <p:stCondLst>
                                    <p:cond delay="0"/>
                                  </p:stCondLst>
                                  <p:childTnLst>
                                    <p:set>
                                      <p:cBhvr>
                                        <p:cTn id="207" dur="1" fill="hold">
                                          <p:stCondLst>
                                            <p:cond delay="0"/>
                                          </p:stCondLst>
                                        </p:cTn>
                                        <p:tgtEl>
                                          <p:spTgt spid="63"/>
                                        </p:tgtEl>
                                        <p:attrNameLst>
                                          <p:attrName>style.visibility</p:attrName>
                                        </p:attrNameLst>
                                      </p:cBhvr>
                                      <p:to>
                                        <p:strVal val="visible"/>
                                      </p:to>
                                    </p:set>
                                    <p:animEffect transition="in" filter="blinds(horizontal)">
                                      <p:cBhvr>
                                        <p:cTn id="208" dur="500"/>
                                        <p:tgtEl>
                                          <p:spTgt spid="63"/>
                                        </p:tgtEl>
                                      </p:cBhvr>
                                    </p:animEffect>
                                  </p:childTnLst>
                                </p:cTn>
                              </p:par>
                            </p:childTnLst>
                          </p:cTn>
                        </p:par>
                      </p:childTnLst>
                    </p:cTn>
                  </p:par>
                  <p:par>
                    <p:cTn id="209" fill="hold">
                      <p:stCondLst>
                        <p:cond delay="indefinite"/>
                      </p:stCondLst>
                      <p:childTnLst>
                        <p:par>
                          <p:cTn id="210" fill="hold">
                            <p:stCondLst>
                              <p:cond delay="0"/>
                            </p:stCondLst>
                            <p:childTnLst>
                              <p:par>
                                <p:cTn id="211" presetID="3" presetClass="entr" presetSubtype="10" fill="hold" nodeType="clickEffect">
                                  <p:stCondLst>
                                    <p:cond delay="0"/>
                                  </p:stCondLst>
                                  <p:childTnLst>
                                    <p:set>
                                      <p:cBhvr>
                                        <p:cTn id="212" dur="1" fill="hold">
                                          <p:stCondLst>
                                            <p:cond delay="0"/>
                                          </p:stCondLst>
                                        </p:cTn>
                                        <p:tgtEl>
                                          <p:spTgt spid="11"/>
                                        </p:tgtEl>
                                        <p:attrNameLst>
                                          <p:attrName>style.visibility</p:attrName>
                                        </p:attrNameLst>
                                      </p:cBhvr>
                                      <p:to>
                                        <p:strVal val="visible"/>
                                      </p:to>
                                    </p:set>
                                    <p:animEffect transition="in" filter="blinds(horizontal)">
                                      <p:cBhvr>
                                        <p:cTn id="213" dur="500"/>
                                        <p:tgtEl>
                                          <p:spTgt spid="11"/>
                                        </p:tgtEl>
                                      </p:cBhvr>
                                    </p:animEffect>
                                  </p:childTnLst>
                                </p:cTn>
                              </p:par>
                              <p:par>
                                <p:cTn id="214" presetID="3" presetClass="entr" presetSubtype="10" fill="hold" nodeType="withEffect">
                                  <p:stCondLst>
                                    <p:cond delay="0"/>
                                  </p:stCondLst>
                                  <p:childTnLst>
                                    <p:set>
                                      <p:cBhvr>
                                        <p:cTn id="215" dur="1" fill="hold">
                                          <p:stCondLst>
                                            <p:cond delay="0"/>
                                          </p:stCondLst>
                                        </p:cTn>
                                        <p:tgtEl>
                                          <p:spTgt spid="12"/>
                                        </p:tgtEl>
                                        <p:attrNameLst>
                                          <p:attrName>style.visibility</p:attrName>
                                        </p:attrNameLst>
                                      </p:cBhvr>
                                      <p:to>
                                        <p:strVal val="visible"/>
                                      </p:to>
                                    </p:set>
                                    <p:animEffect transition="in" filter="blinds(horizontal)">
                                      <p:cBhvr>
                                        <p:cTn id="216" dur="500"/>
                                        <p:tgtEl>
                                          <p:spTgt spid="12"/>
                                        </p:tgtEl>
                                      </p:cBhvr>
                                    </p:animEffect>
                                  </p:childTnLst>
                                </p:cTn>
                              </p:par>
                              <p:par>
                                <p:cTn id="217" presetID="3" presetClass="entr" presetSubtype="10" fill="hold" nodeType="withEffect">
                                  <p:stCondLst>
                                    <p:cond delay="0"/>
                                  </p:stCondLst>
                                  <p:childTnLst>
                                    <p:set>
                                      <p:cBhvr>
                                        <p:cTn id="218" dur="1" fill="hold">
                                          <p:stCondLst>
                                            <p:cond delay="0"/>
                                          </p:stCondLst>
                                        </p:cTn>
                                        <p:tgtEl>
                                          <p:spTgt spid="13"/>
                                        </p:tgtEl>
                                        <p:attrNameLst>
                                          <p:attrName>style.visibility</p:attrName>
                                        </p:attrNameLst>
                                      </p:cBhvr>
                                      <p:to>
                                        <p:strVal val="visible"/>
                                      </p:to>
                                    </p:set>
                                    <p:animEffect transition="in" filter="blinds(horizontal)">
                                      <p:cBhvr>
                                        <p:cTn id="219" dur="500"/>
                                        <p:tgtEl>
                                          <p:spTgt spid="13"/>
                                        </p:tgtEl>
                                      </p:cBhvr>
                                    </p:animEffect>
                                  </p:childTnLst>
                                </p:cTn>
                              </p:par>
                            </p:childTnLst>
                          </p:cTn>
                        </p:par>
                      </p:childTnLst>
                    </p:cTn>
                  </p:par>
                  <p:par>
                    <p:cTn id="220" fill="hold">
                      <p:stCondLst>
                        <p:cond delay="indefinite"/>
                      </p:stCondLst>
                      <p:childTnLst>
                        <p:par>
                          <p:cTn id="221" fill="hold">
                            <p:stCondLst>
                              <p:cond delay="0"/>
                            </p:stCondLst>
                            <p:childTnLst>
                              <p:par>
                                <p:cTn id="222" presetID="5" presetClass="entr" presetSubtype="10" fill="hold" nodeType="clickEffect">
                                  <p:stCondLst>
                                    <p:cond delay="0"/>
                                  </p:stCondLst>
                                  <p:childTnLst>
                                    <p:set>
                                      <p:cBhvr>
                                        <p:cTn id="223" dur="1" fill="hold">
                                          <p:stCondLst>
                                            <p:cond delay="0"/>
                                          </p:stCondLst>
                                        </p:cTn>
                                        <p:tgtEl>
                                          <p:spTgt spid="3"/>
                                        </p:tgtEl>
                                        <p:attrNameLst>
                                          <p:attrName>style.visibility</p:attrName>
                                        </p:attrNameLst>
                                      </p:cBhvr>
                                      <p:to>
                                        <p:strVal val="visible"/>
                                      </p:to>
                                    </p:set>
                                    <p:animEffect transition="in" filter="checkerboard(across)">
                                      <p:cBhvr>
                                        <p:cTn id="224" dur="500"/>
                                        <p:tgtEl>
                                          <p:spTgt spid="3"/>
                                        </p:tgtEl>
                                      </p:cBhvr>
                                    </p:animEffect>
                                  </p:childTnLst>
                                </p:cTn>
                              </p:par>
                            </p:childTnLst>
                          </p:cTn>
                        </p:par>
                      </p:childTnLst>
                    </p:cTn>
                  </p:par>
                  <p:par>
                    <p:cTn id="225" fill="hold">
                      <p:stCondLst>
                        <p:cond delay="indefinite"/>
                      </p:stCondLst>
                      <p:childTnLst>
                        <p:par>
                          <p:cTn id="226" fill="hold">
                            <p:stCondLst>
                              <p:cond delay="0"/>
                            </p:stCondLst>
                            <p:childTnLst>
                              <p:par>
                                <p:cTn id="227" presetID="8" presetClass="emph" presetSubtype="0" fill="hold" nodeType="clickEffect">
                                  <p:stCondLst>
                                    <p:cond delay="0"/>
                                  </p:stCondLst>
                                  <p:childTnLst>
                                    <p:animRot by="21600000">
                                      <p:cBhvr>
                                        <p:cTn id="228" dur="2000" fill="hold"/>
                                        <p:tgtEl>
                                          <p:spTgt spid="3"/>
                                        </p:tgtEl>
                                        <p:attrNameLst>
                                          <p:attrName>r</p:attrName>
                                        </p:attrNameLst>
                                      </p:cBhvr>
                                    </p:animRot>
                                  </p:childTnLst>
                                </p:cTn>
                              </p:par>
                            </p:childTnLst>
                          </p:cTn>
                        </p:par>
                      </p:childTnLst>
                    </p:cTn>
                  </p:par>
                  <p:par>
                    <p:cTn id="229" fill="hold">
                      <p:stCondLst>
                        <p:cond delay="indefinite"/>
                      </p:stCondLst>
                      <p:childTnLst>
                        <p:par>
                          <p:cTn id="230" fill="hold">
                            <p:stCondLst>
                              <p:cond delay="0"/>
                            </p:stCondLst>
                            <p:childTnLst>
                              <p:par>
                                <p:cTn id="231" presetID="5" presetClass="entr" presetSubtype="10" fill="hold" grpId="0" nodeType="clickEffect">
                                  <p:stCondLst>
                                    <p:cond delay="0"/>
                                  </p:stCondLst>
                                  <p:childTnLst>
                                    <p:set>
                                      <p:cBhvr>
                                        <p:cTn id="232" dur="1" fill="hold">
                                          <p:stCondLst>
                                            <p:cond delay="0"/>
                                          </p:stCondLst>
                                        </p:cTn>
                                        <p:tgtEl>
                                          <p:spTgt spid="64"/>
                                        </p:tgtEl>
                                        <p:attrNameLst>
                                          <p:attrName>style.visibility</p:attrName>
                                        </p:attrNameLst>
                                      </p:cBhvr>
                                      <p:to>
                                        <p:strVal val="visible"/>
                                      </p:to>
                                    </p:set>
                                    <p:animEffect transition="in" filter="checkerboard(across)">
                                      <p:cBhvr>
                                        <p:cTn id="233" dur="500"/>
                                        <p:tgtEl>
                                          <p:spTgt spid="64"/>
                                        </p:tgtEl>
                                      </p:cBhvr>
                                    </p:animEffect>
                                  </p:childTnLst>
                                </p:cTn>
                              </p:par>
                            </p:childTnLst>
                          </p:cTn>
                        </p:par>
                      </p:childTnLst>
                    </p:cTn>
                  </p:par>
                  <p:par>
                    <p:cTn id="234" fill="hold">
                      <p:stCondLst>
                        <p:cond delay="indefinite"/>
                      </p:stCondLst>
                      <p:childTnLst>
                        <p:par>
                          <p:cTn id="235" fill="hold">
                            <p:stCondLst>
                              <p:cond delay="0"/>
                            </p:stCondLst>
                            <p:childTnLst>
                              <p:par>
                                <p:cTn id="236" presetID="3" presetClass="entr" presetSubtype="10" fill="hold" nodeType="clickEffect">
                                  <p:stCondLst>
                                    <p:cond delay="0"/>
                                  </p:stCondLst>
                                  <p:childTnLst>
                                    <p:set>
                                      <p:cBhvr>
                                        <p:cTn id="237" dur="1" fill="hold">
                                          <p:stCondLst>
                                            <p:cond delay="0"/>
                                          </p:stCondLst>
                                        </p:cTn>
                                        <p:tgtEl>
                                          <p:spTgt spid="61"/>
                                        </p:tgtEl>
                                        <p:attrNameLst>
                                          <p:attrName>style.visibility</p:attrName>
                                        </p:attrNameLst>
                                      </p:cBhvr>
                                      <p:to>
                                        <p:strVal val="visible"/>
                                      </p:to>
                                    </p:set>
                                    <p:animEffect transition="in" filter="blinds(horizontal)">
                                      <p:cBhvr>
                                        <p:cTn id="238" dur="500"/>
                                        <p:tgtEl>
                                          <p:spTgt spid="61"/>
                                        </p:tgtEl>
                                      </p:cBhvr>
                                    </p:animEffect>
                                  </p:childTnLst>
                                </p:cTn>
                              </p:par>
                              <p:par>
                                <p:cTn id="239" presetID="3" presetClass="entr" presetSubtype="10" fill="hold" grpId="0" nodeType="withEffect">
                                  <p:stCondLst>
                                    <p:cond delay="0"/>
                                  </p:stCondLst>
                                  <p:childTnLst>
                                    <p:set>
                                      <p:cBhvr>
                                        <p:cTn id="240" dur="1" fill="hold">
                                          <p:stCondLst>
                                            <p:cond delay="0"/>
                                          </p:stCondLst>
                                        </p:cTn>
                                        <p:tgtEl>
                                          <p:spTgt spid="65"/>
                                        </p:tgtEl>
                                        <p:attrNameLst>
                                          <p:attrName>style.visibility</p:attrName>
                                        </p:attrNameLst>
                                      </p:cBhvr>
                                      <p:to>
                                        <p:strVal val="visible"/>
                                      </p:to>
                                    </p:set>
                                    <p:animEffect transition="in" filter="blinds(horizontal)">
                                      <p:cBhvr>
                                        <p:cTn id="241" dur="500"/>
                                        <p:tgtEl>
                                          <p:spTgt spid="65"/>
                                        </p:tgtEl>
                                      </p:cBhvr>
                                    </p:animEffect>
                                  </p:childTnLst>
                                </p:cTn>
                              </p:par>
                            </p:childTnLst>
                          </p:cTn>
                        </p:par>
                      </p:childTnLst>
                    </p:cTn>
                  </p:par>
                  <p:par>
                    <p:cTn id="242" fill="hold">
                      <p:stCondLst>
                        <p:cond delay="indefinite"/>
                      </p:stCondLst>
                      <p:childTnLst>
                        <p:par>
                          <p:cTn id="243" fill="hold">
                            <p:stCondLst>
                              <p:cond delay="0"/>
                            </p:stCondLst>
                            <p:childTnLst>
                              <p:par>
                                <p:cTn id="244" presetID="3" presetClass="exit" presetSubtype="10" fill="hold" nodeType="clickEffect">
                                  <p:stCondLst>
                                    <p:cond delay="0"/>
                                  </p:stCondLst>
                                  <p:childTnLst>
                                    <p:animEffect transition="out" filter="blinds(horizontal)">
                                      <p:cBhvr>
                                        <p:cTn id="245" dur="500"/>
                                        <p:tgtEl>
                                          <p:spTgt spid="61"/>
                                        </p:tgtEl>
                                      </p:cBhvr>
                                    </p:animEffect>
                                    <p:set>
                                      <p:cBhvr>
                                        <p:cTn id="246" dur="1" fill="hold">
                                          <p:stCondLst>
                                            <p:cond delay="499"/>
                                          </p:stCondLst>
                                        </p:cTn>
                                        <p:tgtEl>
                                          <p:spTgt spid="61"/>
                                        </p:tgtEl>
                                        <p:attrNameLst>
                                          <p:attrName>style.visibility</p:attrName>
                                        </p:attrNameLst>
                                      </p:cBhvr>
                                      <p:to>
                                        <p:strVal val="hidden"/>
                                      </p:to>
                                    </p:set>
                                  </p:childTnLst>
                                </p:cTn>
                              </p:par>
                              <p:par>
                                <p:cTn id="247" presetID="3" presetClass="exit" presetSubtype="10" fill="hold" grpId="1" nodeType="withEffect">
                                  <p:stCondLst>
                                    <p:cond delay="0"/>
                                  </p:stCondLst>
                                  <p:childTnLst>
                                    <p:animEffect transition="out" filter="blinds(horizontal)">
                                      <p:cBhvr>
                                        <p:cTn id="248" dur="500"/>
                                        <p:tgtEl>
                                          <p:spTgt spid="64"/>
                                        </p:tgtEl>
                                      </p:cBhvr>
                                    </p:animEffect>
                                    <p:set>
                                      <p:cBhvr>
                                        <p:cTn id="249" dur="1" fill="hold">
                                          <p:stCondLst>
                                            <p:cond delay="499"/>
                                          </p:stCondLst>
                                        </p:cTn>
                                        <p:tgtEl>
                                          <p:spTgt spid="64"/>
                                        </p:tgtEl>
                                        <p:attrNameLst>
                                          <p:attrName>style.visibility</p:attrName>
                                        </p:attrNameLst>
                                      </p:cBhvr>
                                      <p:to>
                                        <p:strVal val="hidden"/>
                                      </p:to>
                                    </p:set>
                                  </p:childTnLst>
                                </p:cTn>
                              </p:par>
                            </p:childTnLst>
                          </p:cTn>
                        </p:par>
                      </p:childTnLst>
                    </p:cTn>
                  </p:par>
                  <p:par>
                    <p:cTn id="250" fill="hold">
                      <p:stCondLst>
                        <p:cond delay="indefinite"/>
                      </p:stCondLst>
                      <p:childTnLst>
                        <p:par>
                          <p:cTn id="251" fill="hold">
                            <p:stCondLst>
                              <p:cond delay="0"/>
                            </p:stCondLst>
                            <p:childTnLst>
                              <p:par>
                                <p:cTn id="252" presetID="3" presetClass="entr" presetSubtype="10" fill="hold" nodeType="clickEffect">
                                  <p:stCondLst>
                                    <p:cond delay="0"/>
                                  </p:stCondLst>
                                  <p:childTnLst>
                                    <p:set>
                                      <p:cBhvr>
                                        <p:cTn id="253" dur="1" fill="hold">
                                          <p:stCondLst>
                                            <p:cond delay="0"/>
                                          </p:stCondLst>
                                        </p:cTn>
                                        <p:tgtEl>
                                          <p:spTgt spid="67"/>
                                        </p:tgtEl>
                                        <p:attrNameLst>
                                          <p:attrName>style.visibility</p:attrName>
                                        </p:attrNameLst>
                                      </p:cBhvr>
                                      <p:to>
                                        <p:strVal val="visible"/>
                                      </p:to>
                                    </p:set>
                                    <p:animEffect transition="in" filter="blinds(horizontal)">
                                      <p:cBhvr>
                                        <p:cTn id="254" dur="500"/>
                                        <p:tgtEl>
                                          <p:spTgt spid="67"/>
                                        </p:tgtEl>
                                      </p:cBhvr>
                                    </p:animEffect>
                                  </p:childTnLst>
                                </p:cTn>
                              </p:par>
                            </p:childTnLst>
                          </p:cTn>
                        </p:par>
                      </p:childTnLst>
                    </p:cTn>
                  </p:par>
                  <p:par>
                    <p:cTn id="255" fill="hold">
                      <p:stCondLst>
                        <p:cond delay="indefinite"/>
                      </p:stCondLst>
                      <p:childTnLst>
                        <p:par>
                          <p:cTn id="256" fill="hold">
                            <p:stCondLst>
                              <p:cond delay="0"/>
                            </p:stCondLst>
                            <p:childTnLst>
                              <p:par>
                                <p:cTn id="257" presetID="3" presetClass="entr" presetSubtype="10" fill="hold" grpId="0" nodeType="clickEffect">
                                  <p:stCondLst>
                                    <p:cond delay="0"/>
                                  </p:stCondLst>
                                  <p:childTnLst>
                                    <p:set>
                                      <p:cBhvr>
                                        <p:cTn id="258" dur="1" fill="hold">
                                          <p:stCondLst>
                                            <p:cond delay="0"/>
                                          </p:stCondLst>
                                        </p:cTn>
                                        <p:tgtEl>
                                          <p:spTgt spid="69"/>
                                        </p:tgtEl>
                                        <p:attrNameLst>
                                          <p:attrName>style.visibility</p:attrName>
                                        </p:attrNameLst>
                                      </p:cBhvr>
                                      <p:to>
                                        <p:strVal val="visible"/>
                                      </p:to>
                                    </p:set>
                                    <p:animEffect transition="in" filter="blinds(horizontal)">
                                      <p:cBhvr>
                                        <p:cTn id="259" dur="500"/>
                                        <p:tgtEl>
                                          <p:spTgt spid="69"/>
                                        </p:tgtEl>
                                      </p:cBhvr>
                                    </p:animEffect>
                                  </p:childTnLst>
                                </p:cTn>
                              </p:par>
                            </p:childTnLst>
                          </p:cTn>
                        </p:par>
                      </p:childTnLst>
                    </p:cTn>
                  </p:par>
                  <p:par>
                    <p:cTn id="260" fill="hold">
                      <p:stCondLst>
                        <p:cond delay="indefinite"/>
                      </p:stCondLst>
                      <p:childTnLst>
                        <p:par>
                          <p:cTn id="261" fill="hold">
                            <p:stCondLst>
                              <p:cond delay="0"/>
                            </p:stCondLst>
                            <p:childTnLst>
                              <p:par>
                                <p:cTn id="262" presetID="3" presetClass="entr" presetSubtype="10" fill="hold" nodeType="clickEffect">
                                  <p:stCondLst>
                                    <p:cond delay="0"/>
                                  </p:stCondLst>
                                  <p:childTnLst>
                                    <p:set>
                                      <p:cBhvr>
                                        <p:cTn id="263" dur="1" fill="hold">
                                          <p:stCondLst>
                                            <p:cond delay="0"/>
                                          </p:stCondLst>
                                        </p:cTn>
                                        <p:tgtEl>
                                          <p:spTgt spid="43"/>
                                        </p:tgtEl>
                                        <p:attrNameLst>
                                          <p:attrName>style.visibility</p:attrName>
                                        </p:attrNameLst>
                                      </p:cBhvr>
                                      <p:to>
                                        <p:strVal val="visible"/>
                                      </p:to>
                                    </p:set>
                                    <p:animEffect transition="in" filter="blinds(horizontal)">
                                      <p:cBhvr>
                                        <p:cTn id="264" dur="500"/>
                                        <p:tgtEl>
                                          <p:spTgt spid="43"/>
                                        </p:tgtEl>
                                      </p:cBhvr>
                                    </p:animEffect>
                                  </p:childTnLst>
                                </p:cTn>
                              </p:par>
                            </p:childTnLst>
                          </p:cTn>
                        </p:par>
                      </p:childTnLst>
                    </p:cTn>
                  </p:par>
                  <p:par>
                    <p:cTn id="265" fill="hold">
                      <p:stCondLst>
                        <p:cond delay="indefinite"/>
                      </p:stCondLst>
                      <p:childTnLst>
                        <p:par>
                          <p:cTn id="266" fill="hold">
                            <p:stCondLst>
                              <p:cond delay="0"/>
                            </p:stCondLst>
                            <p:childTnLst>
                              <p:par>
                                <p:cTn id="267" presetID="3" presetClass="entr" presetSubtype="10" fill="hold" grpId="0" nodeType="clickEffect">
                                  <p:stCondLst>
                                    <p:cond delay="0"/>
                                  </p:stCondLst>
                                  <p:childTnLst>
                                    <p:set>
                                      <p:cBhvr>
                                        <p:cTn id="268" dur="1" fill="hold">
                                          <p:stCondLst>
                                            <p:cond delay="0"/>
                                          </p:stCondLst>
                                        </p:cTn>
                                        <p:tgtEl>
                                          <p:spTgt spid="53"/>
                                        </p:tgtEl>
                                        <p:attrNameLst>
                                          <p:attrName>style.visibility</p:attrName>
                                        </p:attrNameLst>
                                      </p:cBhvr>
                                      <p:to>
                                        <p:strVal val="visible"/>
                                      </p:to>
                                    </p:set>
                                    <p:animEffect transition="in" filter="blinds(horizontal)">
                                      <p:cBhvr>
                                        <p:cTn id="269" dur="500"/>
                                        <p:tgtEl>
                                          <p:spTgt spid="53"/>
                                        </p:tgtEl>
                                      </p:cBhvr>
                                    </p:animEffect>
                                  </p:childTnLst>
                                </p:cTn>
                              </p:par>
                            </p:childTnLst>
                          </p:cTn>
                        </p:par>
                      </p:childTnLst>
                    </p:cTn>
                  </p:par>
                  <p:par>
                    <p:cTn id="270" fill="hold">
                      <p:stCondLst>
                        <p:cond delay="indefinite"/>
                      </p:stCondLst>
                      <p:childTnLst>
                        <p:par>
                          <p:cTn id="271" fill="hold">
                            <p:stCondLst>
                              <p:cond delay="0"/>
                            </p:stCondLst>
                            <p:childTnLst>
                              <p:par>
                                <p:cTn id="272" presetID="5" presetClass="entr" presetSubtype="10" fill="hold" grpId="0" nodeType="clickEffect">
                                  <p:stCondLst>
                                    <p:cond delay="0"/>
                                  </p:stCondLst>
                                  <p:childTnLst>
                                    <p:set>
                                      <p:cBhvr>
                                        <p:cTn id="273" dur="1" fill="hold">
                                          <p:stCondLst>
                                            <p:cond delay="0"/>
                                          </p:stCondLst>
                                        </p:cTn>
                                        <p:tgtEl>
                                          <p:spTgt spid="54"/>
                                        </p:tgtEl>
                                        <p:attrNameLst>
                                          <p:attrName>style.visibility</p:attrName>
                                        </p:attrNameLst>
                                      </p:cBhvr>
                                      <p:to>
                                        <p:strVal val="visible"/>
                                      </p:to>
                                    </p:set>
                                    <p:animEffect transition="in" filter="checkerboard(across)">
                                      <p:cBhvr>
                                        <p:cTn id="27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38" grpId="0"/>
      <p:bldP spid="34" grpId="0"/>
      <p:bldP spid="30" grpId="0"/>
      <p:bldP spid="30" grpId="1"/>
      <p:bldP spid="32" grpId="0"/>
      <p:bldP spid="32" grpId="1"/>
      <p:bldP spid="37" grpId="0"/>
      <p:bldP spid="37" grpId="1"/>
      <p:bldP spid="39" grpId="0"/>
      <p:bldP spid="39" grpId="1"/>
      <p:bldP spid="40" grpId="0"/>
      <p:bldP spid="41" grpId="0"/>
      <p:bldP spid="41" grpId="1"/>
      <p:bldP spid="42" grpId="0"/>
      <p:bldP spid="42" grpId="1"/>
      <p:bldP spid="44" grpId="0"/>
      <p:bldP spid="45" grpId="0"/>
      <p:bldP spid="47" grpId="0"/>
      <p:bldP spid="48" grpId="0"/>
      <p:bldP spid="49" grpId="0"/>
      <p:bldP spid="50" grpId="0" animBg="1"/>
      <p:bldP spid="51" grpId="0" animBg="1"/>
      <p:bldP spid="52" grpId="0"/>
      <p:bldP spid="62" grpId="0" animBg="1"/>
      <p:bldP spid="63" grpId="0"/>
      <p:bldP spid="64" grpId="0"/>
      <p:bldP spid="64" grpId="1"/>
      <p:bldP spid="53" grpId="0" animBg="1"/>
      <p:bldP spid="54" grpId="0"/>
      <p:bldP spid="65" grpId="0"/>
      <p:bldP spid="69" grpId="0"/>
      <p:bldP spid="73" grpId="0"/>
      <p:bldP spid="74" grpId="0"/>
      <p:bldP spid="74" grpId="1"/>
      <p:bldP spid="75" grpId="0"/>
      <p:bldP spid="75" grpId="1"/>
      <p:bldP spid="76" grpId="0"/>
      <p:bldP spid="7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t>Noise-based Protocols</a:t>
            </a:r>
            <a:endParaRPr lang="en-US" dirty="0"/>
          </a:p>
        </p:txBody>
      </p:sp>
      <p:sp>
        <p:nvSpPr>
          <p:cNvPr id="9219" name="Content Placeholder 2"/>
          <p:cNvSpPr>
            <a:spLocks noGrp="1"/>
          </p:cNvSpPr>
          <p:nvPr>
            <p:ph sz="quarter" idx="1"/>
          </p:nvPr>
        </p:nvSpPr>
        <p:spPr>
          <a:xfrm>
            <a:off x="457200" y="1447800"/>
            <a:ext cx="7924800" cy="5257800"/>
          </a:xfrm>
        </p:spPr>
        <p:txBody>
          <a:bodyPr/>
          <a:lstStyle/>
          <a:p>
            <a:pPr algn="just">
              <a:defRPr/>
            </a:pPr>
            <a:r>
              <a:rPr lang="en-US" sz="2300" i="1" dirty="0" err="1" smtClean="0"/>
              <a:t>nDet_Enc</a:t>
            </a:r>
            <a:r>
              <a:rPr lang="en-US" sz="2300" dirty="0" smtClean="0"/>
              <a:t> on </a:t>
            </a:r>
            <a:r>
              <a:rPr lang="en-US" sz="2300" i="1" dirty="0" smtClean="0"/>
              <a:t>A</a:t>
            </a:r>
            <a:r>
              <a:rPr lang="en-US" sz="2300" i="1" baseline="-25000" dirty="0" smtClean="0"/>
              <a:t>G</a:t>
            </a:r>
            <a:r>
              <a:rPr lang="en-US" sz="2300" dirty="0" smtClean="0"/>
              <a:t> </a:t>
            </a:r>
            <a:r>
              <a:rPr lang="en-US" sz="2300" dirty="0" smtClean="0">
                <a:sym typeface="Wingdings"/>
              </a:rPr>
              <a:t> SSI cannot gather </a:t>
            </a:r>
            <a:r>
              <a:rPr lang="en-US" sz="2300" dirty="0" err="1" smtClean="0">
                <a:sym typeface="Wingdings"/>
              </a:rPr>
              <a:t>tuples</a:t>
            </a:r>
            <a:r>
              <a:rPr lang="en-US" sz="2300" dirty="0" smtClean="0">
                <a:sym typeface="Wingdings"/>
              </a:rPr>
              <a:t> belonging to the same group into same partition.</a:t>
            </a:r>
            <a:endParaRPr lang="en-US" sz="2300" i="1" dirty="0" smtClean="0"/>
          </a:p>
          <a:p>
            <a:pPr algn="just">
              <a:defRPr/>
            </a:pPr>
            <a:r>
              <a:rPr lang="en-US" sz="2300" i="1" dirty="0" err="1" smtClean="0"/>
              <a:t>Det_Enc</a:t>
            </a:r>
            <a:r>
              <a:rPr lang="en-US" sz="2300" dirty="0" smtClean="0"/>
              <a:t> on </a:t>
            </a:r>
            <a:r>
              <a:rPr lang="en-US" sz="2300" i="1" dirty="0" smtClean="0"/>
              <a:t>A</a:t>
            </a:r>
            <a:r>
              <a:rPr lang="en-US" sz="2300" i="1" baseline="-25000" dirty="0" smtClean="0"/>
              <a:t>G</a:t>
            </a:r>
            <a:r>
              <a:rPr lang="en-US" sz="2300" dirty="0" smtClean="0"/>
              <a:t> </a:t>
            </a:r>
            <a:r>
              <a:rPr lang="en-US" sz="2300" dirty="0" smtClean="0">
                <a:sym typeface="Wingdings"/>
              </a:rPr>
              <a:t> frequency-based attack.</a:t>
            </a:r>
          </a:p>
          <a:p>
            <a:pPr algn="just">
              <a:defRPr/>
            </a:pPr>
            <a:r>
              <a:rPr lang="en-US" sz="2300" dirty="0" smtClean="0">
                <a:sym typeface="Wingdings"/>
              </a:rPr>
              <a:t>Add noise (fake </a:t>
            </a:r>
            <a:r>
              <a:rPr lang="en-US" sz="2300" dirty="0" err="1" smtClean="0">
                <a:sym typeface="Wingdings"/>
              </a:rPr>
              <a:t>tuples</a:t>
            </a:r>
            <a:r>
              <a:rPr lang="en-US" sz="2300" dirty="0" smtClean="0">
                <a:sym typeface="Wingdings"/>
              </a:rPr>
              <a:t>) to hide distribution of </a:t>
            </a:r>
            <a:r>
              <a:rPr lang="en-US" sz="2300" i="1" dirty="0" smtClean="0">
                <a:sym typeface="Wingdings"/>
              </a:rPr>
              <a:t>A</a:t>
            </a:r>
            <a:r>
              <a:rPr lang="en-US" sz="2300" i="1" baseline="-25000" dirty="0" smtClean="0">
                <a:sym typeface="Wingdings"/>
              </a:rPr>
              <a:t>G</a:t>
            </a:r>
            <a:r>
              <a:rPr lang="en-US" sz="2300" dirty="0" smtClean="0">
                <a:sym typeface="Wingdings"/>
              </a:rPr>
              <a:t>.</a:t>
            </a:r>
            <a:endParaRPr lang="en-US" sz="2300" dirty="0" smtClean="0"/>
          </a:p>
          <a:p>
            <a:pPr algn="just">
              <a:defRPr/>
            </a:pPr>
            <a:r>
              <a:rPr lang="en-US" sz="2300" dirty="0" smtClean="0"/>
              <a:t>How many fake </a:t>
            </a:r>
            <a:r>
              <a:rPr lang="en-US" sz="2300" dirty="0" err="1" smtClean="0"/>
              <a:t>tuples</a:t>
            </a:r>
            <a:r>
              <a:rPr lang="en-US" sz="2300" dirty="0" smtClean="0"/>
              <a:t> (</a:t>
            </a:r>
            <a:r>
              <a:rPr lang="en-US" sz="2300" i="1" dirty="0" err="1" smtClean="0"/>
              <a:t>n</a:t>
            </a:r>
            <a:r>
              <a:rPr lang="en-US" sz="2300" i="1" baseline="-25000" dirty="0" err="1" smtClean="0"/>
              <a:t>f</a:t>
            </a:r>
            <a:r>
              <a:rPr lang="en-US" sz="2300" dirty="0" smtClean="0"/>
              <a:t>) needed? </a:t>
            </a:r>
            <a:r>
              <a:rPr lang="en-US" sz="2300" dirty="0" smtClean="0">
                <a:sym typeface="Wingdings"/>
              </a:rPr>
              <a:t> </a:t>
            </a:r>
            <a:r>
              <a:rPr lang="en-US" sz="2300" dirty="0" smtClean="0"/>
              <a:t>disparity in frequencies among </a:t>
            </a:r>
            <a:r>
              <a:rPr lang="en-US" sz="2300" i="1" dirty="0" smtClean="0"/>
              <a:t>A</a:t>
            </a:r>
            <a:r>
              <a:rPr lang="en-US" sz="2300" i="1" baseline="-25000" dirty="0" smtClean="0"/>
              <a:t>G</a:t>
            </a:r>
            <a:r>
              <a:rPr lang="en-US" sz="2300" dirty="0" smtClean="0"/>
              <a:t> </a:t>
            </a:r>
          </a:p>
          <a:p>
            <a:pPr lvl="1" algn="just">
              <a:defRPr/>
            </a:pPr>
            <a:r>
              <a:rPr lang="en-US" sz="2000" dirty="0" smtClean="0"/>
              <a:t>small </a:t>
            </a:r>
            <a:r>
              <a:rPr lang="en-US" sz="2000" i="1" dirty="0" err="1" smtClean="0"/>
              <a:t>n</a:t>
            </a:r>
            <a:r>
              <a:rPr lang="en-US" sz="2000" i="1" baseline="-25000" dirty="0" err="1" smtClean="0"/>
              <a:t>f</a:t>
            </a:r>
            <a:r>
              <a:rPr lang="en-US" sz="2000" dirty="0" smtClean="0"/>
              <a:t>: random noise</a:t>
            </a:r>
          </a:p>
          <a:p>
            <a:pPr lvl="1" algn="just">
              <a:defRPr/>
            </a:pPr>
            <a:r>
              <a:rPr lang="en-US" sz="2000" dirty="0" smtClean="0"/>
              <a:t>big </a:t>
            </a:r>
            <a:r>
              <a:rPr lang="en-US" sz="2000" i="1" dirty="0" err="1" smtClean="0"/>
              <a:t>n</a:t>
            </a:r>
            <a:r>
              <a:rPr lang="en-US" sz="2000" i="1" baseline="-25000" dirty="0" err="1" smtClean="0"/>
              <a:t>f</a:t>
            </a:r>
            <a:r>
              <a:rPr lang="en-US" sz="2000" dirty="0" smtClean="0"/>
              <a:t>: white noise</a:t>
            </a:r>
          </a:p>
          <a:p>
            <a:pPr lvl="1" algn="just">
              <a:defRPr/>
            </a:pPr>
            <a:r>
              <a:rPr lang="en-US" sz="2000" dirty="0" smtClean="0"/>
              <a:t> </a:t>
            </a:r>
            <a:r>
              <a:rPr lang="en-US" sz="2000" i="1" dirty="0" err="1" smtClean="0"/>
              <a:t>n</a:t>
            </a:r>
            <a:r>
              <a:rPr lang="en-US" sz="2000" i="1" baseline="-25000" dirty="0" err="1" smtClean="0"/>
              <a:t>f</a:t>
            </a:r>
            <a:r>
              <a:rPr lang="en-US" sz="2000" dirty="0" smtClean="0"/>
              <a:t> = n-1: controlled noise (n: </a:t>
            </a:r>
            <a:r>
              <a:rPr lang="en-US" sz="2000" i="1" dirty="0" smtClean="0"/>
              <a:t>A</a:t>
            </a:r>
            <a:r>
              <a:rPr lang="en-US" sz="2000" i="1" baseline="-25000" dirty="0" smtClean="0"/>
              <a:t>G</a:t>
            </a:r>
            <a:r>
              <a:rPr lang="en-US" sz="2000" dirty="0" smtClean="0"/>
              <a:t> domain cardinality)</a:t>
            </a:r>
          </a:p>
          <a:p>
            <a:pPr algn="just">
              <a:defRPr/>
            </a:pPr>
            <a:r>
              <a:rPr lang="en-US" sz="2300" dirty="0" smtClean="0"/>
              <a:t>Efficiency: </a:t>
            </a:r>
          </a:p>
          <a:p>
            <a:pPr lvl="1" algn="just">
              <a:defRPr/>
            </a:pPr>
            <a:r>
              <a:rPr lang="en-US" sz="2000" dirty="0" smtClean="0"/>
              <a:t>Each TDS handles </a:t>
            </a:r>
            <a:r>
              <a:rPr lang="en-US" sz="2000" dirty="0" err="1" smtClean="0"/>
              <a:t>tuples</a:t>
            </a:r>
            <a:r>
              <a:rPr lang="en-US" sz="2000" dirty="0" smtClean="0"/>
              <a:t> belonging to one group (instead of large partial aggregation as in </a:t>
            </a:r>
            <a:r>
              <a:rPr lang="en-US" sz="2000" i="1" dirty="0" err="1" smtClean="0"/>
              <a:t>SAgg</a:t>
            </a:r>
            <a:r>
              <a:rPr lang="en-US" sz="2000" dirty="0" smtClean="0"/>
              <a:t>)</a:t>
            </a:r>
          </a:p>
          <a:p>
            <a:pPr lvl="1" algn="just">
              <a:defRPr/>
            </a:pPr>
            <a:r>
              <a:rPr lang="en-US" sz="2000" dirty="0" smtClean="0"/>
              <a:t>However, high cost of generating and processing the very large number of fake </a:t>
            </a:r>
            <a:r>
              <a:rPr lang="en-US" sz="2000" dirty="0" err="1" smtClean="0"/>
              <a:t>tuples</a:t>
            </a:r>
            <a:endParaRPr lang="en-US" sz="2000" dirty="0" smtClean="0"/>
          </a:p>
          <a:p>
            <a:pPr marL="457158" indent="-457158">
              <a:buNone/>
              <a:defRPr/>
            </a:pPr>
            <a:endParaRPr lang="en-US" sz="2600" dirty="0" smtClean="0"/>
          </a:p>
          <a:p>
            <a:pPr marL="457158" indent="-457158">
              <a:buNone/>
              <a:defRPr/>
            </a:pPr>
            <a:endParaRPr lang="en-US" sz="2600" dirty="0" smtClean="0"/>
          </a:p>
        </p:txBody>
      </p:sp>
      <p:sp>
        <p:nvSpPr>
          <p:cNvPr id="16388" name="Slide Number Placeholder 3"/>
          <p:cNvSpPr>
            <a:spLocks noGrp="1"/>
          </p:cNvSpPr>
          <p:nvPr>
            <p:ph type="sldNum" sz="quarter" idx="11"/>
          </p:nvPr>
        </p:nvSpPr>
        <p:spPr bwMode="auto">
          <a:noFill/>
          <a:ln>
            <a:miter lim="800000"/>
            <a:headEnd/>
            <a:tailEnd/>
          </a:ln>
        </p:spPr>
        <p:txBody>
          <a:bodyPr wrap="square" lIns="91432" tIns="45716" rIns="91432" bIns="45716" numCol="1" anchorCtr="0" compatLnSpc="1">
            <a:prstTxWarp prst="textNoShape">
              <a:avLst/>
            </a:prstTxWarp>
          </a:bodyPr>
          <a:lstStyle/>
          <a:p>
            <a:fld id="{0EC7DE2D-C323-478B-B454-D63763E8308C}" type="slidenum">
              <a:rPr lang="en-US" smtClean="0"/>
              <a:pPr/>
              <a:t>16</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3" end="3"/>
                                            </p:txEl>
                                          </p:spTgt>
                                        </p:tgtEl>
                                        <p:attrNameLst>
                                          <p:attrName>style.visibility</p:attrName>
                                        </p:attrNameLst>
                                      </p:cBhvr>
                                      <p:to>
                                        <p:strVal val="visible"/>
                                      </p:to>
                                    </p:set>
                                    <p:anim calcmode="lin" valueType="num">
                                      <p:cBhvr additive="base">
                                        <p:cTn id="7"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19">
                                            <p:txEl>
                                              <p:pRg st="4" end="4"/>
                                            </p:txEl>
                                          </p:spTgt>
                                        </p:tgtEl>
                                        <p:attrNameLst>
                                          <p:attrName>style.visibility</p:attrName>
                                        </p:attrNameLst>
                                      </p:cBhvr>
                                      <p:to>
                                        <p:strVal val="visible"/>
                                      </p:to>
                                    </p:set>
                                    <p:anim calcmode="lin" valueType="num">
                                      <p:cBhvr additive="base">
                                        <p:cTn id="1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9">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219">
                                            <p:txEl>
                                              <p:pRg st="5" end="5"/>
                                            </p:txEl>
                                          </p:spTgt>
                                        </p:tgtEl>
                                        <p:attrNameLst>
                                          <p:attrName>style.visibility</p:attrName>
                                        </p:attrNameLst>
                                      </p:cBhvr>
                                      <p:to>
                                        <p:strVal val="visible"/>
                                      </p:to>
                                    </p:set>
                                    <p:anim calcmode="lin" valueType="num">
                                      <p:cBhvr additive="base">
                                        <p:cTn id="15"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9">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219">
                                            <p:txEl>
                                              <p:pRg st="6" end="6"/>
                                            </p:txEl>
                                          </p:spTgt>
                                        </p:tgtEl>
                                        <p:attrNameLst>
                                          <p:attrName>style.visibility</p:attrName>
                                        </p:attrNameLst>
                                      </p:cBhvr>
                                      <p:to>
                                        <p:strVal val="visible"/>
                                      </p:to>
                                    </p:set>
                                    <p:anim calcmode="lin" valueType="num">
                                      <p:cBhvr additive="base">
                                        <p:cTn id="19"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19">
                                            <p:txEl>
                                              <p:pRg st="7" end="7"/>
                                            </p:txEl>
                                          </p:spTgt>
                                        </p:tgtEl>
                                        <p:attrNameLst>
                                          <p:attrName>style.visibility</p:attrName>
                                        </p:attrNameLst>
                                      </p:cBhvr>
                                      <p:to>
                                        <p:strVal val="visible"/>
                                      </p:to>
                                    </p:set>
                                    <p:anim calcmode="lin" valueType="num">
                                      <p:cBhvr additive="base">
                                        <p:cTn id="25"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219">
                                            <p:txEl>
                                              <p:pRg st="8" end="8"/>
                                            </p:txEl>
                                          </p:spTgt>
                                        </p:tgtEl>
                                        <p:attrNameLst>
                                          <p:attrName>style.visibility</p:attrName>
                                        </p:attrNameLst>
                                      </p:cBhvr>
                                      <p:to>
                                        <p:strVal val="visible"/>
                                      </p:to>
                                    </p:set>
                                    <p:anim calcmode="lin" valueType="num">
                                      <p:cBhvr additive="base">
                                        <p:cTn id="29"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219">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219">
                                            <p:txEl>
                                              <p:pRg st="9" end="9"/>
                                            </p:txEl>
                                          </p:spTgt>
                                        </p:tgtEl>
                                        <p:attrNameLst>
                                          <p:attrName>style.visibility</p:attrName>
                                        </p:attrNameLst>
                                      </p:cBhvr>
                                      <p:to>
                                        <p:strVal val="visible"/>
                                      </p:to>
                                    </p:set>
                                    <p:anim calcmode="lin" valueType="num">
                                      <p:cBhvr additive="base">
                                        <p:cTn id="33" dur="500" fill="hold"/>
                                        <p:tgtEl>
                                          <p:spTgt spid="9219">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21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7467600" cy="1143000"/>
          </a:xfrm>
        </p:spPr>
        <p:txBody>
          <a:bodyPr/>
          <a:lstStyle/>
          <a:p>
            <a:r>
              <a:rPr lang="en-US" sz="3200" dirty="0" smtClean="0"/>
              <a:t>Nearly </a:t>
            </a:r>
            <a:r>
              <a:rPr lang="en-US" sz="3200" dirty="0" err="1" smtClean="0"/>
              <a:t>Equi</a:t>
            </a:r>
            <a:r>
              <a:rPr lang="en-US" sz="3200" dirty="0" smtClean="0"/>
              <a:t>-depth Histogram</a:t>
            </a:r>
            <a:endParaRPr lang="en-US" dirty="0"/>
          </a:p>
        </p:txBody>
      </p:sp>
      <p:sp>
        <p:nvSpPr>
          <p:cNvPr id="3" name="Content Placeholder 2"/>
          <p:cNvSpPr>
            <a:spLocks noGrp="1"/>
          </p:cNvSpPr>
          <p:nvPr>
            <p:ph sz="quarter" idx="1"/>
          </p:nvPr>
        </p:nvSpPr>
        <p:spPr>
          <a:xfrm>
            <a:off x="0" y="1447800"/>
            <a:ext cx="3962400" cy="3200400"/>
          </a:xfrm>
        </p:spPr>
        <p:txBody>
          <a:bodyPr/>
          <a:lstStyle/>
          <a:p>
            <a:r>
              <a:rPr lang="en-US" sz="1800" dirty="0" smtClean="0"/>
              <a:t>Distribution of </a:t>
            </a:r>
            <a:r>
              <a:rPr lang="en-US" sz="1800" i="1" dirty="0" smtClean="0"/>
              <a:t>A</a:t>
            </a:r>
            <a:r>
              <a:rPr lang="en-US" sz="1800" i="1" baseline="-25000" dirty="0" smtClean="0"/>
              <a:t>G</a:t>
            </a:r>
            <a:r>
              <a:rPr lang="en-US" sz="1800" dirty="0" smtClean="0"/>
              <a:t> is discovered and distributed to all TDSs. </a:t>
            </a:r>
          </a:p>
          <a:p>
            <a:r>
              <a:rPr lang="en-US" sz="1800" dirty="0" smtClean="0"/>
              <a:t>TDS allocates its </a:t>
            </a:r>
            <a:r>
              <a:rPr lang="en-US" sz="1800" dirty="0" err="1" smtClean="0"/>
              <a:t>tuple</a:t>
            </a:r>
            <a:r>
              <a:rPr lang="en-US" sz="1800" dirty="0" smtClean="0"/>
              <a:t> to corresponding bucket. </a:t>
            </a:r>
          </a:p>
          <a:p>
            <a:r>
              <a:rPr lang="en-US" sz="1800" dirty="0" smtClean="0"/>
              <a:t>Send to SSI: {</a:t>
            </a:r>
            <a:r>
              <a:rPr lang="en-US" sz="1800" i="1" dirty="0" smtClean="0"/>
              <a:t>h</a:t>
            </a:r>
            <a:r>
              <a:rPr lang="en-US" sz="1800" dirty="0" smtClean="0"/>
              <a:t>(</a:t>
            </a:r>
            <a:r>
              <a:rPr lang="en-US" sz="1800" dirty="0" err="1" smtClean="0"/>
              <a:t>bucketId</a:t>
            </a:r>
            <a:r>
              <a:rPr lang="en-US" sz="1800" dirty="0" smtClean="0"/>
              <a:t>),</a:t>
            </a:r>
            <a:r>
              <a:rPr lang="en-US" sz="1800" i="1" dirty="0" err="1" smtClean="0"/>
              <a:t>nDet_Enc</a:t>
            </a:r>
            <a:r>
              <a:rPr lang="en-US" sz="1800" dirty="0" smtClean="0"/>
              <a:t>(</a:t>
            </a:r>
            <a:r>
              <a:rPr lang="en-US" sz="1800" dirty="0" err="1" smtClean="0"/>
              <a:t>tuple</a:t>
            </a:r>
            <a:r>
              <a:rPr lang="en-US" sz="1800" dirty="0" smtClean="0"/>
              <a:t>)}</a:t>
            </a:r>
          </a:p>
        </p:txBody>
      </p:sp>
      <p:sp>
        <p:nvSpPr>
          <p:cNvPr id="4" name="Slide Number Placeholder 3"/>
          <p:cNvSpPr>
            <a:spLocks noGrp="1"/>
          </p:cNvSpPr>
          <p:nvPr>
            <p:ph type="sldNum" sz="quarter" idx="11"/>
          </p:nvPr>
        </p:nvSpPr>
        <p:spPr/>
        <p:txBody>
          <a:bodyPr/>
          <a:lstStyle/>
          <a:p>
            <a:pPr>
              <a:defRPr/>
            </a:pPr>
            <a:fld id="{790E2273-B457-42E0-A7A4-6D7C015EC721}" type="slidenum">
              <a:rPr lang="en-US" smtClean="0"/>
              <a:pPr>
                <a:defRPr/>
              </a:pPr>
              <a:t>17</a:t>
            </a:fld>
            <a:endParaRPr lang="en-US"/>
          </a:p>
        </p:txBody>
      </p:sp>
      <p:sp>
        <p:nvSpPr>
          <p:cNvPr id="12" name="Content Placeholder 2"/>
          <p:cNvSpPr txBox="1">
            <a:spLocks/>
          </p:cNvSpPr>
          <p:nvPr/>
        </p:nvSpPr>
        <p:spPr bwMode="auto">
          <a:xfrm>
            <a:off x="0" y="4876800"/>
            <a:ext cx="3962400" cy="14478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marL="273026" indent="-273026" defTabSz="914316" eaLnBrk="0" hangingPunct="0">
              <a:spcBef>
                <a:spcPts val="600"/>
              </a:spcBef>
              <a:buClr>
                <a:schemeClr val="accent1"/>
              </a:buClr>
              <a:buSzPct val="70000"/>
              <a:buFont typeface="Wingdings" pitchFamily="2" charset="2"/>
              <a:buChar char=""/>
              <a:defRPr/>
            </a:pPr>
            <a:r>
              <a:rPr lang="en-US" dirty="0" smtClean="0">
                <a:latin typeface="+mn-lt"/>
                <a:cs typeface="+mn-cs"/>
              </a:rPr>
              <a:t>Not generate &amp; process too many fake </a:t>
            </a:r>
            <a:r>
              <a:rPr lang="en-US" dirty="0" err="1" smtClean="0">
                <a:latin typeface="+mn-lt"/>
                <a:cs typeface="+mn-cs"/>
              </a:rPr>
              <a:t>tuples</a:t>
            </a:r>
            <a:endParaRPr lang="en-US" dirty="0" smtClean="0">
              <a:latin typeface="+mn-lt"/>
              <a:cs typeface="+mn-cs"/>
            </a:endParaRPr>
          </a:p>
          <a:p>
            <a:pPr marL="273026" indent="-273026" defTabSz="914316" eaLnBrk="0" hangingPunct="0">
              <a:spcBef>
                <a:spcPts val="600"/>
              </a:spcBef>
              <a:buClr>
                <a:schemeClr val="accent1"/>
              </a:buClr>
              <a:buSzPct val="70000"/>
              <a:buFont typeface="Wingdings" pitchFamily="2" charset="2"/>
              <a:buChar char=""/>
              <a:defRPr/>
            </a:pPr>
            <a:r>
              <a:rPr lang="en-US" baseline="0" dirty="0" smtClean="0">
                <a:latin typeface="+mn-lt"/>
                <a:cs typeface="+mn-cs"/>
              </a:rPr>
              <a:t>Not</a:t>
            </a:r>
            <a:r>
              <a:rPr lang="en-US" dirty="0" smtClean="0">
                <a:latin typeface="+mn-lt"/>
                <a:cs typeface="+mn-cs"/>
              </a:rPr>
              <a:t> handle too large partial aggregation</a:t>
            </a:r>
          </a:p>
        </p:txBody>
      </p:sp>
      <p:pic>
        <p:nvPicPr>
          <p:cNvPr id="4098" name="Picture 2"/>
          <p:cNvPicPr>
            <a:picLocks noChangeAspect="1" noChangeArrowheads="1"/>
          </p:cNvPicPr>
          <p:nvPr/>
        </p:nvPicPr>
        <p:blipFill>
          <a:blip r:embed="rId3"/>
          <a:srcRect/>
          <a:stretch>
            <a:fillRect/>
          </a:stretch>
        </p:blipFill>
        <p:spPr bwMode="auto">
          <a:xfrm>
            <a:off x="3957436" y="2057401"/>
            <a:ext cx="5186565" cy="3420561"/>
          </a:xfrm>
          <a:prstGeom prst="rect">
            <a:avLst/>
          </a:prstGeom>
          <a:noFill/>
          <a:ln w="9525">
            <a:noFill/>
            <a:miter lim="800000"/>
            <a:headEnd/>
            <a:tailEnd/>
          </a:ln>
          <a:effectLst/>
        </p:spPr>
      </p:pic>
      <p:sp>
        <p:nvSpPr>
          <p:cNvPr id="8" name="TextBox 7"/>
          <p:cNvSpPr txBox="1"/>
          <p:nvPr/>
        </p:nvSpPr>
        <p:spPr>
          <a:xfrm>
            <a:off x="4495801" y="1752600"/>
            <a:ext cx="1490841" cy="307768"/>
          </a:xfrm>
          <a:prstGeom prst="rect">
            <a:avLst/>
          </a:prstGeom>
          <a:noFill/>
        </p:spPr>
        <p:txBody>
          <a:bodyPr wrap="none" lIns="91432" tIns="45716" rIns="91432" bIns="45716" rtlCol="0">
            <a:spAutoFit/>
          </a:bodyPr>
          <a:lstStyle/>
          <a:p>
            <a:r>
              <a:rPr lang="en-US" sz="1400" dirty="0" smtClean="0"/>
              <a:t>True Distribution</a:t>
            </a:r>
            <a:endParaRPr lang="en-US" sz="1400" dirty="0"/>
          </a:p>
        </p:txBody>
      </p:sp>
      <p:sp>
        <p:nvSpPr>
          <p:cNvPr id="10" name="TextBox 9"/>
          <p:cNvSpPr txBox="1"/>
          <p:nvPr/>
        </p:nvSpPr>
        <p:spPr>
          <a:xfrm>
            <a:off x="6553201" y="1752600"/>
            <a:ext cx="2432060" cy="307768"/>
          </a:xfrm>
          <a:prstGeom prst="rect">
            <a:avLst/>
          </a:prstGeom>
          <a:noFill/>
        </p:spPr>
        <p:txBody>
          <a:bodyPr wrap="none" lIns="91432" tIns="45716" rIns="91432" bIns="45716" rtlCol="0">
            <a:spAutoFit/>
          </a:bodyPr>
          <a:lstStyle/>
          <a:p>
            <a:r>
              <a:rPr lang="en-US" sz="1400" dirty="0" smtClean="0"/>
              <a:t>Nearly </a:t>
            </a:r>
            <a:r>
              <a:rPr lang="en-US" sz="1400" dirty="0" err="1" smtClean="0"/>
              <a:t>equi</a:t>
            </a:r>
            <a:r>
              <a:rPr lang="en-US" sz="1400" dirty="0" smtClean="0"/>
              <a:t>-depth histogram</a:t>
            </a:r>
            <a:endParaRPr lang="en-US"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0"/>
            <a:ext cx="7467600" cy="579438"/>
          </a:xfrm>
        </p:spPr>
        <p:txBody>
          <a:bodyPr>
            <a:normAutofit/>
          </a:bodyPr>
          <a:lstStyle/>
          <a:p>
            <a:r>
              <a:rPr lang="en-US" dirty="0" smtClean="0"/>
              <a:t>Information Exposure</a:t>
            </a:r>
            <a:endParaRPr lang="en-US" dirty="0"/>
          </a:p>
        </p:txBody>
      </p:sp>
      <p:sp>
        <p:nvSpPr>
          <p:cNvPr id="4" name="Slide Number Placeholder 3"/>
          <p:cNvSpPr>
            <a:spLocks noGrp="1"/>
          </p:cNvSpPr>
          <p:nvPr>
            <p:ph type="sldNum" sz="quarter" idx="11"/>
          </p:nvPr>
        </p:nvSpPr>
        <p:spPr/>
        <p:txBody>
          <a:bodyPr/>
          <a:lstStyle/>
          <a:p>
            <a:pPr>
              <a:defRPr/>
            </a:pPr>
            <a:fld id="{790E2273-B457-42E0-A7A4-6D7C015EC721}" type="slidenum">
              <a:rPr lang="en-US" smtClean="0"/>
              <a:pPr>
                <a:defRPr/>
              </a:pPr>
              <a:t>18</a:t>
            </a:fld>
            <a:endParaRPr lang="en-US"/>
          </a:p>
        </p:txBody>
      </p:sp>
      <p:pic>
        <p:nvPicPr>
          <p:cNvPr id="8" name="Content Placeholder 7" descr="plaintext table.png"/>
          <p:cNvPicPr>
            <a:picLocks noGrp="1" noChangeAspect="1"/>
          </p:cNvPicPr>
          <p:nvPr>
            <p:ph sz="quarter" idx="1"/>
          </p:nvPr>
        </p:nvPicPr>
        <p:blipFill>
          <a:blip r:embed="rId3"/>
          <a:stretch>
            <a:fillRect/>
          </a:stretch>
        </p:blipFill>
        <p:spPr>
          <a:xfrm>
            <a:off x="228600" y="685801"/>
            <a:ext cx="3675845" cy="1904999"/>
          </a:xfrm>
        </p:spPr>
      </p:pic>
      <p:pic>
        <p:nvPicPr>
          <p:cNvPr id="9" name="Picture 8" descr="deterministic encrypted table.png"/>
          <p:cNvPicPr>
            <a:picLocks noChangeAspect="1"/>
          </p:cNvPicPr>
          <p:nvPr/>
        </p:nvPicPr>
        <p:blipFill>
          <a:blip r:embed="rId4"/>
          <a:stretch>
            <a:fillRect/>
          </a:stretch>
        </p:blipFill>
        <p:spPr>
          <a:xfrm>
            <a:off x="4419601" y="457200"/>
            <a:ext cx="3886201" cy="2009127"/>
          </a:xfrm>
          <a:prstGeom prst="rect">
            <a:avLst/>
          </a:prstGeom>
        </p:spPr>
      </p:pic>
      <p:pic>
        <p:nvPicPr>
          <p:cNvPr id="10" name="Picture 9" descr="non-deterministic encrypted table.png"/>
          <p:cNvPicPr>
            <a:picLocks noChangeAspect="1"/>
          </p:cNvPicPr>
          <p:nvPr/>
        </p:nvPicPr>
        <p:blipFill>
          <a:blip r:embed="rId5"/>
          <a:stretch>
            <a:fillRect/>
          </a:stretch>
        </p:blipFill>
        <p:spPr>
          <a:xfrm>
            <a:off x="4419600" y="2514600"/>
            <a:ext cx="3896269" cy="2076740"/>
          </a:xfrm>
          <a:prstGeom prst="rect">
            <a:avLst/>
          </a:prstGeom>
        </p:spPr>
      </p:pic>
      <p:pic>
        <p:nvPicPr>
          <p:cNvPr id="12" name="Picture 11" descr="equi-depth histogram.png"/>
          <p:cNvPicPr>
            <a:picLocks noChangeAspect="1"/>
          </p:cNvPicPr>
          <p:nvPr/>
        </p:nvPicPr>
        <p:blipFill>
          <a:blip r:embed="rId6"/>
          <a:stretch>
            <a:fillRect/>
          </a:stretch>
        </p:blipFill>
        <p:spPr>
          <a:xfrm>
            <a:off x="4419600" y="4648201"/>
            <a:ext cx="3914286" cy="2019048"/>
          </a:xfrm>
          <a:prstGeom prst="rect">
            <a:avLst/>
          </a:prstGeom>
        </p:spPr>
      </p:pic>
      <p:cxnSp>
        <p:nvCxnSpPr>
          <p:cNvPr id="15" name="Straight Arrow Connector 14"/>
          <p:cNvCxnSpPr>
            <a:endCxn id="9" idx="1"/>
          </p:cNvCxnSpPr>
          <p:nvPr/>
        </p:nvCxnSpPr>
        <p:spPr>
          <a:xfrm flipV="1">
            <a:off x="3733800" y="1461764"/>
            <a:ext cx="685800" cy="6223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3"/>
            <a:endCxn id="10" idx="1"/>
          </p:cNvCxnSpPr>
          <p:nvPr/>
        </p:nvCxnSpPr>
        <p:spPr>
          <a:xfrm>
            <a:off x="3904446" y="1638300"/>
            <a:ext cx="515155" cy="191467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3"/>
            <a:endCxn id="12" idx="1"/>
          </p:cNvCxnSpPr>
          <p:nvPr/>
        </p:nvCxnSpPr>
        <p:spPr>
          <a:xfrm>
            <a:off x="3904446" y="1638300"/>
            <a:ext cx="515155" cy="4019424"/>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2"/>
          </p:cNvCxnSpPr>
          <p:nvPr/>
        </p:nvCxnSpPr>
        <p:spPr>
          <a:xfrm rot="16200000" flipH="1">
            <a:off x="1470070" y="3187253"/>
            <a:ext cx="1371600" cy="178695"/>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pic>
        <p:nvPicPr>
          <p:cNvPr id="29" name="Picture 28" descr="noise-based table.png"/>
          <p:cNvPicPr>
            <a:picLocks noChangeAspect="1"/>
          </p:cNvPicPr>
          <p:nvPr/>
        </p:nvPicPr>
        <p:blipFill>
          <a:blip r:embed="rId7"/>
          <a:stretch>
            <a:fillRect/>
          </a:stretch>
        </p:blipFill>
        <p:spPr>
          <a:xfrm>
            <a:off x="51878" y="3886200"/>
            <a:ext cx="3910523" cy="2819400"/>
          </a:xfrm>
          <a:prstGeom prst="rect">
            <a:avLst/>
          </a:prstGeom>
        </p:spPr>
      </p:pic>
      <p:sp>
        <p:nvSpPr>
          <p:cNvPr id="13" name="Rectangle 12"/>
          <p:cNvSpPr/>
          <p:nvPr/>
        </p:nvSpPr>
        <p:spPr>
          <a:xfrm>
            <a:off x="1676401" y="1219200"/>
            <a:ext cx="762000" cy="381000"/>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14" name="Rectangle 13"/>
          <p:cNvSpPr/>
          <p:nvPr/>
        </p:nvSpPr>
        <p:spPr>
          <a:xfrm>
            <a:off x="7239000" y="990600"/>
            <a:ext cx="381000" cy="457200"/>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20" name="Rectangle 19"/>
          <p:cNvSpPr/>
          <p:nvPr/>
        </p:nvSpPr>
        <p:spPr>
          <a:xfrm>
            <a:off x="7239000" y="3124200"/>
            <a:ext cx="381000" cy="457200"/>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par>
                                <p:cTn id="22" presetID="5" presetClass="entr" presetSubtype="1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heckerboard(across)">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heckerboard(across)">
                                      <p:cBhvr>
                                        <p:cTn id="43" dur="500"/>
                                        <p:tgtEl>
                                          <p:spTgt spid="12"/>
                                        </p:tgtEl>
                                      </p:cBhvr>
                                    </p:animEffect>
                                  </p:childTnLst>
                                </p:cTn>
                              </p:par>
                              <p:par>
                                <p:cTn id="44" presetID="5" presetClass="entr" presetSubtype="1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checkerboard(across)">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linds(horizontal)">
                                      <p:cBhvr>
                                        <p:cTn id="51" dur="500"/>
                                        <p:tgtEl>
                                          <p:spTgt spid="25"/>
                                        </p:tgtEl>
                                      </p:cBhvr>
                                    </p:animEffect>
                                  </p:childTnLst>
                                </p:cTn>
                              </p:par>
                              <p:par>
                                <p:cTn id="52" presetID="3" presetClass="entr" presetSubtype="1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blinds(horizontal)">
                                      <p:cBhvr>
                                        <p:cTn id="5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7467600" cy="487362"/>
          </a:xfrm>
        </p:spPr>
        <p:txBody>
          <a:bodyPr>
            <a:normAutofit fontScale="90000"/>
          </a:bodyPr>
          <a:lstStyle/>
          <a:p>
            <a:r>
              <a:rPr lang="en-US" dirty="0" smtClean="0"/>
              <a:t>Information Exposure</a:t>
            </a:r>
            <a:endParaRPr lang="en-US" dirty="0"/>
          </a:p>
        </p:txBody>
      </p:sp>
      <p:pic>
        <p:nvPicPr>
          <p:cNvPr id="5" name="Content Placeholder 4" descr="Encryption3.png"/>
          <p:cNvPicPr>
            <a:picLocks noGrp="1" noChangeAspect="1"/>
          </p:cNvPicPr>
          <p:nvPr>
            <p:ph sz="quarter" idx="1"/>
          </p:nvPr>
        </p:nvPicPr>
        <p:blipFill>
          <a:blip r:embed="rId3"/>
          <a:stretch>
            <a:fillRect/>
          </a:stretch>
        </p:blipFill>
        <p:spPr>
          <a:xfrm>
            <a:off x="304801" y="457200"/>
            <a:ext cx="5380187" cy="3939882"/>
          </a:xfrm>
        </p:spPr>
      </p:pic>
      <p:sp>
        <p:nvSpPr>
          <p:cNvPr id="4" name="Slide Number Placeholder 3"/>
          <p:cNvSpPr>
            <a:spLocks noGrp="1"/>
          </p:cNvSpPr>
          <p:nvPr>
            <p:ph type="sldNum" sz="quarter" idx="11"/>
          </p:nvPr>
        </p:nvSpPr>
        <p:spPr/>
        <p:txBody>
          <a:bodyPr/>
          <a:lstStyle/>
          <a:p>
            <a:pPr>
              <a:defRPr/>
            </a:pPr>
            <a:fld id="{790E2273-B457-42E0-A7A4-6D7C015EC721}" type="slidenum">
              <a:rPr lang="en-US" smtClean="0"/>
              <a:pPr>
                <a:defRPr/>
              </a:pPr>
              <a:t>19</a:t>
            </a:fld>
            <a:endParaRPr lang="en-US"/>
          </a:p>
        </p:txBody>
      </p:sp>
      <p:pic>
        <p:nvPicPr>
          <p:cNvPr id="4098" name="Picture 2" descr="D:\Dropbox\tong hop idea\SPT picture\Exposure coefficient.png"/>
          <p:cNvPicPr>
            <a:picLocks noChangeAspect="1" noChangeArrowheads="1"/>
          </p:cNvPicPr>
          <p:nvPr/>
        </p:nvPicPr>
        <p:blipFill>
          <a:blip r:embed="rId4"/>
          <a:srcRect/>
          <a:stretch>
            <a:fillRect/>
          </a:stretch>
        </p:blipFill>
        <p:spPr bwMode="auto">
          <a:xfrm>
            <a:off x="6324600" y="3200400"/>
            <a:ext cx="2148980" cy="786036"/>
          </a:xfrm>
          <a:prstGeom prst="rect">
            <a:avLst/>
          </a:prstGeom>
          <a:noFill/>
        </p:spPr>
      </p:pic>
      <p:sp>
        <p:nvSpPr>
          <p:cNvPr id="9" name="Rectangle 8"/>
          <p:cNvSpPr/>
          <p:nvPr/>
        </p:nvSpPr>
        <p:spPr>
          <a:xfrm>
            <a:off x="5867400" y="511077"/>
            <a:ext cx="3429000" cy="2585315"/>
          </a:xfrm>
          <a:prstGeom prst="rect">
            <a:avLst/>
          </a:prstGeom>
        </p:spPr>
        <p:txBody>
          <a:bodyPr wrap="square" lIns="91432" tIns="45716" rIns="91432" bIns="45716">
            <a:spAutoFit/>
          </a:bodyPr>
          <a:lstStyle/>
          <a:p>
            <a:pPr>
              <a:buFont typeface="Arial" pitchFamily="34" charset="0"/>
              <a:buChar char="•"/>
            </a:pPr>
            <a:r>
              <a:rPr lang="en-US" i="1" dirty="0" smtClean="0">
                <a:solidFill>
                  <a:srgbClr val="FF0000"/>
                </a:solidFill>
              </a:rPr>
              <a:t>ɛ: information exposure</a:t>
            </a:r>
          </a:p>
          <a:p>
            <a:pPr>
              <a:buFont typeface="Arial" pitchFamily="34" charset="0"/>
              <a:buChar char="•"/>
            </a:pPr>
            <a:r>
              <a:rPr lang="en-US" i="1" dirty="0" smtClean="0"/>
              <a:t>n</a:t>
            </a:r>
            <a:r>
              <a:rPr lang="en-US" dirty="0" smtClean="0"/>
              <a:t>: the number of </a:t>
            </a:r>
            <a:r>
              <a:rPr lang="en-US" dirty="0" err="1" smtClean="0"/>
              <a:t>tuples</a:t>
            </a:r>
            <a:r>
              <a:rPr lang="en-US" dirty="0" smtClean="0"/>
              <a:t>, </a:t>
            </a:r>
          </a:p>
          <a:p>
            <a:pPr>
              <a:buFont typeface="Arial" pitchFamily="34" charset="0"/>
              <a:buChar char="•"/>
            </a:pPr>
            <a:r>
              <a:rPr lang="en-US" i="1" dirty="0" smtClean="0"/>
              <a:t>k:</a:t>
            </a:r>
            <a:r>
              <a:rPr lang="en-US" dirty="0" smtClean="0"/>
              <a:t> the number of attributes, </a:t>
            </a:r>
          </a:p>
          <a:p>
            <a:pPr>
              <a:buFont typeface="Arial" pitchFamily="34" charset="0"/>
              <a:buChar char="•"/>
            </a:pPr>
            <a:r>
              <a:rPr lang="en-US" i="1" dirty="0" err="1" smtClean="0"/>
              <a:t>IC</a:t>
            </a:r>
            <a:r>
              <a:rPr lang="en-US" i="1" baseline="-25000" dirty="0" err="1" smtClean="0"/>
              <a:t>i,j</a:t>
            </a:r>
            <a:r>
              <a:rPr lang="en-US" i="1" baseline="-25000" dirty="0" smtClean="0"/>
              <a:t> </a:t>
            </a:r>
            <a:r>
              <a:rPr lang="en-US" dirty="0" smtClean="0"/>
              <a:t>: the value in row </a:t>
            </a:r>
            <a:r>
              <a:rPr lang="en-US" i="1" dirty="0" err="1" smtClean="0"/>
              <a:t>i</a:t>
            </a:r>
            <a:r>
              <a:rPr lang="en-US" dirty="0" smtClean="0"/>
              <a:t> and column </a:t>
            </a:r>
            <a:r>
              <a:rPr lang="en-US" i="1" dirty="0" smtClean="0"/>
              <a:t>j</a:t>
            </a:r>
            <a:r>
              <a:rPr lang="en-US" dirty="0" smtClean="0"/>
              <a:t> in the IC table</a:t>
            </a:r>
          </a:p>
          <a:p>
            <a:pPr>
              <a:buFont typeface="Arial" pitchFamily="34" charset="0"/>
              <a:buChar char="•"/>
            </a:pPr>
            <a:r>
              <a:rPr lang="en-US" i="1" dirty="0" err="1" smtClean="0"/>
              <a:t>N</a:t>
            </a:r>
            <a:r>
              <a:rPr lang="en-US" i="1" baseline="-25000" dirty="0" err="1" smtClean="0"/>
              <a:t>j</a:t>
            </a:r>
            <a:r>
              <a:rPr lang="en-US" dirty="0" smtClean="0"/>
              <a:t>: the number of distinct plaintext values in the global distribution of attribute in column </a:t>
            </a:r>
            <a:r>
              <a:rPr lang="en-US" i="1" dirty="0" smtClean="0"/>
              <a:t>j</a:t>
            </a:r>
            <a:r>
              <a:rPr lang="en-US" dirty="0" smtClean="0"/>
              <a:t> (i.e., </a:t>
            </a:r>
            <a:r>
              <a:rPr lang="en-US" i="1" dirty="0" err="1" smtClean="0"/>
              <a:t>N</a:t>
            </a:r>
            <a:r>
              <a:rPr lang="en-US" i="1" baseline="-25000" dirty="0" err="1" smtClean="0"/>
              <a:t>j</a:t>
            </a:r>
            <a:r>
              <a:rPr lang="en-US" i="1" dirty="0" smtClean="0"/>
              <a:t> </a:t>
            </a:r>
            <a:r>
              <a:rPr lang="en-US" dirty="0" smtClean="0"/>
              <a:t>≤ </a:t>
            </a:r>
            <a:r>
              <a:rPr lang="en-US" i="1" dirty="0" smtClean="0"/>
              <a:t>n</a:t>
            </a:r>
            <a:r>
              <a:rPr lang="en-US" dirty="0" smtClean="0"/>
              <a:t>)</a:t>
            </a:r>
            <a:endParaRPr lang="en-US" dirty="0"/>
          </a:p>
        </p:txBody>
      </p:sp>
      <p:sp>
        <p:nvSpPr>
          <p:cNvPr id="14" name="TextBox 13"/>
          <p:cNvSpPr txBox="1"/>
          <p:nvPr/>
        </p:nvSpPr>
        <p:spPr>
          <a:xfrm>
            <a:off x="914400" y="4572000"/>
            <a:ext cx="6553200" cy="707878"/>
          </a:xfrm>
          <a:prstGeom prst="rect">
            <a:avLst/>
          </a:prstGeom>
          <a:noFill/>
        </p:spPr>
        <p:txBody>
          <a:bodyPr wrap="square" lIns="91432" tIns="45716" rIns="91432" bIns="45716" rtlCol="0">
            <a:spAutoFit/>
          </a:bodyPr>
          <a:lstStyle/>
          <a:p>
            <a:r>
              <a:rPr lang="en-US" sz="2400" b="1" i="1" dirty="0" err="1" smtClean="0">
                <a:solidFill>
                  <a:srgbClr val="FF0000"/>
                </a:solidFill>
              </a:rPr>
              <a:t>ɛ</a:t>
            </a:r>
            <a:r>
              <a:rPr lang="en-US" sz="2400" b="1" i="1" baseline="-25000" dirty="0" err="1" smtClean="0">
                <a:solidFill>
                  <a:srgbClr val="FF0000"/>
                </a:solidFill>
              </a:rPr>
              <a:t>S_Agg</a:t>
            </a:r>
            <a:r>
              <a:rPr lang="en-US" sz="2400" b="1" i="1" dirty="0" smtClean="0">
                <a:solidFill>
                  <a:srgbClr val="FF0000"/>
                </a:solidFill>
              </a:rPr>
              <a:t> 	       </a:t>
            </a:r>
            <a:r>
              <a:rPr lang="en-US" sz="2400" b="1" dirty="0" smtClean="0">
                <a:solidFill>
                  <a:srgbClr val="FF0000"/>
                </a:solidFill>
              </a:rPr>
              <a:t>≤      </a:t>
            </a:r>
            <a:r>
              <a:rPr lang="en-US" sz="2400" b="1" i="1" dirty="0" err="1" smtClean="0">
                <a:solidFill>
                  <a:srgbClr val="FF0000"/>
                </a:solidFill>
              </a:rPr>
              <a:t>ɛ</a:t>
            </a:r>
            <a:r>
              <a:rPr lang="en-US" sz="2400" b="1" i="1" baseline="-25000" dirty="0" err="1" smtClean="0">
                <a:solidFill>
                  <a:srgbClr val="FF0000"/>
                </a:solidFill>
              </a:rPr>
              <a:t>ED_Hist</a:t>
            </a:r>
            <a:r>
              <a:rPr lang="en-US" sz="2400" b="1" i="1" baseline="-25000" dirty="0" smtClean="0">
                <a:solidFill>
                  <a:srgbClr val="FF0000"/>
                </a:solidFill>
              </a:rPr>
              <a:t> </a:t>
            </a:r>
            <a:r>
              <a:rPr lang="en-US" sz="2400" b="1" i="1" baseline="-25000" dirty="0" smtClean="0">
                <a:solidFill>
                  <a:srgbClr val="FF0000"/>
                </a:solidFill>
              </a:rPr>
              <a:t>   </a:t>
            </a:r>
            <a:r>
              <a:rPr lang="en-US" sz="2400" b="1" dirty="0" smtClean="0">
                <a:solidFill>
                  <a:srgbClr val="FF0000"/>
                </a:solidFill>
              </a:rPr>
              <a:t>=	</a:t>
            </a:r>
            <a:r>
              <a:rPr lang="en-US" sz="2400" b="1" i="1" dirty="0" err="1" smtClean="0">
                <a:solidFill>
                  <a:srgbClr val="FF0000"/>
                </a:solidFill>
              </a:rPr>
              <a:t>ɛ</a:t>
            </a:r>
            <a:r>
              <a:rPr lang="en-US" sz="2400" b="1" i="1" baseline="-25000" dirty="0" err="1" smtClean="0">
                <a:solidFill>
                  <a:srgbClr val="FF0000"/>
                </a:solidFill>
              </a:rPr>
              <a:t>Noise_based</a:t>
            </a:r>
            <a:r>
              <a:rPr lang="en-US" sz="2400" b="1" i="1" dirty="0" smtClean="0">
                <a:solidFill>
                  <a:srgbClr val="FF0000"/>
                </a:solidFill>
              </a:rPr>
              <a:t> </a:t>
            </a:r>
            <a:r>
              <a:rPr lang="en-US" sz="2400" b="1" i="1" dirty="0" smtClean="0">
                <a:solidFill>
                  <a:srgbClr val="FF0000"/>
                </a:solidFill>
              </a:rPr>
              <a:t>    </a:t>
            </a:r>
            <a:r>
              <a:rPr lang="en-US" sz="2400" b="1" i="1" dirty="0" smtClean="0">
                <a:solidFill>
                  <a:srgbClr val="FF0000"/>
                </a:solidFill>
              </a:rPr>
              <a:t>&lt;  1 </a:t>
            </a:r>
          </a:p>
          <a:p>
            <a:r>
              <a:rPr lang="en-US" sz="1600" b="1" i="1" dirty="0" smtClean="0">
                <a:solidFill>
                  <a:srgbClr val="FF0000"/>
                </a:solidFill>
              </a:rPr>
              <a:t>(best</a:t>
            </a:r>
            <a:r>
              <a:rPr lang="en-US" sz="1600" b="1" i="1" dirty="0" smtClean="0">
                <a:solidFill>
                  <a:srgbClr val="FF0000"/>
                </a:solidFill>
              </a:rPr>
              <a:t>)						(</a:t>
            </a:r>
            <a:r>
              <a:rPr lang="en-US" sz="1600" b="1" i="1" dirty="0" smtClean="0">
                <a:solidFill>
                  <a:srgbClr val="FF0000"/>
                </a:solidFill>
              </a:rPr>
              <a:t>worst)</a:t>
            </a:r>
            <a:endParaRPr lang="en-US" sz="1600" b="1" dirty="0">
              <a:solidFill>
                <a:srgbClr val="FF0000"/>
              </a:solidFill>
            </a:endParaRPr>
          </a:p>
        </p:txBody>
      </p:sp>
      <p:pic>
        <p:nvPicPr>
          <p:cNvPr id="3" name="Picture 2" descr="E:\Dropbox\tong hop idea\SPT picture\information exposure among solutions.png"/>
          <p:cNvPicPr>
            <a:picLocks noChangeAspect="1" noChangeArrowheads="1"/>
          </p:cNvPicPr>
          <p:nvPr/>
        </p:nvPicPr>
        <p:blipFill>
          <a:blip r:embed="rId5"/>
          <a:srcRect/>
          <a:stretch>
            <a:fillRect/>
          </a:stretch>
        </p:blipFill>
        <p:spPr bwMode="auto">
          <a:xfrm>
            <a:off x="990600" y="5257800"/>
            <a:ext cx="6700383" cy="1524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500" fill="hold"/>
                                        <p:tgtEl>
                                          <p:spTgt spid="4098"/>
                                        </p:tgtEl>
                                        <p:attrNameLst>
                                          <p:attrName>ppt_x</p:attrName>
                                        </p:attrNameLst>
                                      </p:cBhvr>
                                      <p:tavLst>
                                        <p:tav tm="0">
                                          <p:val>
                                            <p:strVal val="#ppt_x"/>
                                          </p:val>
                                        </p:tav>
                                        <p:tav tm="100000">
                                          <p:val>
                                            <p:strVal val="#ppt_x"/>
                                          </p:val>
                                        </p:tav>
                                      </p:tavLst>
                                    </p:anim>
                                    <p:anim calcmode="lin" valueType="num">
                                      <p:cBhvr additive="base">
                                        <p:cTn id="2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6"/>
          <p:cNvSpPr>
            <a:spLocks noGrp="1"/>
          </p:cNvSpPr>
          <p:nvPr>
            <p:ph type="ctrTitle" idx="4294967295"/>
          </p:nvPr>
        </p:nvSpPr>
        <p:spPr bwMode="white">
          <a:xfrm>
            <a:off x="1007992" y="2923889"/>
            <a:ext cx="7625895" cy="1977159"/>
          </a:xfrm>
        </p:spPr>
        <p:txBody>
          <a:bodyPr anchor="ctr"/>
          <a:lstStyle/>
          <a:p>
            <a:pPr algn="l" eaLnBrk="1" hangingPunct="1">
              <a:lnSpc>
                <a:spcPct val="90000"/>
              </a:lnSpc>
            </a:pPr>
            <a:r>
              <a:rPr lang="en-US" sz="3600" dirty="0" smtClean="0"/>
              <a:t>SMIS: Secured and Mobile</a:t>
            </a:r>
            <a:br>
              <a:rPr lang="en-US" sz="3600" dirty="0" smtClean="0"/>
            </a:br>
            <a:r>
              <a:rPr lang="en-US" sz="3600" dirty="0" smtClean="0"/>
              <a:t>Information Systems</a:t>
            </a:r>
          </a:p>
        </p:txBody>
      </p:sp>
      <p:sp>
        <p:nvSpPr>
          <p:cNvPr id="16387" name="Sous-titre 7"/>
          <p:cNvSpPr>
            <a:spLocks noGrp="1"/>
          </p:cNvSpPr>
          <p:nvPr>
            <p:ph type="subTitle" idx="4294967295"/>
          </p:nvPr>
        </p:nvSpPr>
        <p:spPr bwMode="white">
          <a:xfrm>
            <a:off x="1007990" y="4965992"/>
            <a:ext cx="8021744" cy="844261"/>
          </a:xfrm>
        </p:spPr>
        <p:txBody>
          <a:bodyPr anchor="t"/>
          <a:lstStyle/>
          <a:p>
            <a:pPr marL="0" indent="0" eaLnBrk="1" hangingPunct="1">
              <a:lnSpc>
                <a:spcPct val="100000"/>
              </a:lnSpc>
              <a:buNone/>
            </a:pPr>
            <a:r>
              <a:rPr lang="en-US" sz="1900" dirty="0" smtClean="0">
                <a:cs typeface="ＭＳ Ｐゴシック" pitchFamily="34" charset="-128"/>
              </a:rPr>
              <a:t>INRIA Paris-</a:t>
            </a:r>
            <a:r>
              <a:rPr lang="en-US" sz="1900" dirty="0" err="1" smtClean="0">
                <a:cs typeface="ＭＳ Ｐゴシック" pitchFamily="34" charset="-128"/>
              </a:rPr>
              <a:t>Rocquencourt</a:t>
            </a:r>
            <a:endParaRPr lang="en-US" sz="1900" dirty="0" smtClean="0">
              <a:cs typeface="ＭＳ Ｐゴシック" pitchFamily="34" charset="-128"/>
            </a:endParaRPr>
          </a:p>
          <a:p>
            <a:pPr marL="0" indent="0" eaLnBrk="1" hangingPunct="1">
              <a:lnSpc>
                <a:spcPct val="100000"/>
              </a:lnSpc>
              <a:buNone/>
            </a:pPr>
            <a:r>
              <a:rPr lang="en-US" sz="1900" dirty="0" smtClean="0">
                <a:cs typeface="ＭＳ Ｐゴシック" pitchFamily="34" charset="-128"/>
              </a:rPr>
              <a:t>Joint team with CNRS &amp; University of Versailles (UVSQ)</a:t>
            </a:r>
          </a:p>
          <a:p>
            <a:pPr marL="0" indent="0" eaLnBrk="1" hangingPunct="1">
              <a:lnSpc>
                <a:spcPct val="100000"/>
              </a:lnSpc>
              <a:buNone/>
            </a:pPr>
            <a:endParaRPr lang="en-US" sz="1900" dirty="0" smtClean="0">
              <a:cs typeface="ＭＳ Ｐゴシック" pitchFamily="34" charset="-128"/>
            </a:endParaRPr>
          </a:p>
        </p:txBody>
      </p:sp>
    </p:spTree>
  </p:cSld>
  <p:clrMapOvr>
    <a:masterClrMapping/>
  </p:clrMapOvr>
  <p:transition advTm="19204"/>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28600"/>
            <a:ext cx="7467600" cy="838200"/>
          </a:xfrm>
        </p:spPr>
        <p:txBody>
          <a:bodyPr/>
          <a:lstStyle/>
          <a:p>
            <a:r>
              <a:rPr lang="en-US" dirty="0" smtClean="0"/>
              <a:t>unit test</a:t>
            </a:r>
            <a:endParaRPr lang="en-US" dirty="0"/>
          </a:p>
        </p:txBody>
      </p:sp>
      <p:sp>
        <p:nvSpPr>
          <p:cNvPr id="4" name="Slide Number Placeholder 3"/>
          <p:cNvSpPr>
            <a:spLocks noGrp="1"/>
          </p:cNvSpPr>
          <p:nvPr>
            <p:ph type="sldNum" sz="quarter" idx="11"/>
          </p:nvPr>
        </p:nvSpPr>
        <p:spPr/>
        <p:txBody>
          <a:bodyPr/>
          <a:lstStyle/>
          <a:p>
            <a:pPr>
              <a:defRPr/>
            </a:pPr>
            <a:fld id="{790E2273-B457-42E0-A7A4-6D7C015EC721}" type="slidenum">
              <a:rPr lang="en-US" smtClean="0"/>
              <a:pPr>
                <a:defRPr/>
              </a:pPr>
              <a:t>20</a:t>
            </a:fld>
            <a:endParaRPr lang="en-US"/>
          </a:p>
        </p:txBody>
      </p:sp>
      <p:sp>
        <p:nvSpPr>
          <p:cNvPr id="6" name="Content Placeholder 5"/>
          <p:cNvSpPr>
            <a:spLocks noGrp="1"/>
          </p:cNvSpPr>
          <p:nvPr>
            <p:ph sz="quarter" idx="1"/>
          </p:nvPr>
        </p:nvSpPr>
        <p:spPr>
          <a:xfrm>
            <a:off x="5562600" y="990600"/>
            <a:ext cx="3581400" cy="533400"/>
          </a:xfrm>
        </p:spPr>
        <p:txBody>
          <a:bodyPr/>
          <a:lstStyle/>
          <a:p>
            <a:pPr>
              <a:buNone/>
            </a:pPr>
            <a:r>
              <a:rPr lang="en-US" sz="2000" dirty="0" smtClean="0"/>
              <a:t>Internal time consumption</a:t>
            </a:r>
            <a:endParaRPr lang="en-US" sz="2000" dirty="0"/>
          </a:p>
        </p:txBody>
      </p:sp>
      <p:pic>
        <p:nvPicPr>
          <p:cNvPr id="8" name="Picture 7"/>
          <p:cNvPicPr/>
          <p:nvPr/>
        </p:nvPicPr>
        <p:blipFill>
          <a:blip r:embed="rId3"/>
          <a:srcRect/>
          <a:stretch>
            <a:fillRect/>
          </a:stretch>
        </p:blipFill>
        <p:spPr bwMode="auto">
          <a:xfrm>
            <a:off x="5943600" y="1524000"/>
            <a:ext cx="2864872" cy="3065798"/>
          </a:xfrm>
          <a:prstGeom prst="rect">
            <a:avLst/>
          </a:prstGeom>
          <a:noFill/>
          <a:ln w="9525">
            <a:noFill/>
            <a:miter lim="800000"/>
            <a:headEnd/>
            <a:tailEnd/>
          </a:ln>
        </p:spPr>
      </p:pic>
      <p:pic>
        <p:nvPicPr>
          <p:cNvPr id="7" name="Picture 6" descr="Board.png"/>
          <p:cNvPicPr>
            <a:picLocks noChangeAspect="1"/>
          </p:cNvPicPr>
          <p:nvPr/>
        </p:nvPicPr>
        <p:blipFill>
          <a:blip r:embed="rId4" cstate="print"/>
          <a:stretch>
            <a:fillRect/>
          </a:stretch>
        </p:blipFill>
        <p:spPr>
          <a:xfrm>
            <a:off x="228600" y="1371601"/>
            <a:ext cx="5486400" cy="3195268"/>
          </a:xfrm>
          <a:prstGeom prst="rect">
            <a:avLst/>
          </a:prstGeom>
        </p:spPr>
      </p:pic>
      <p:sp>
        <p:nvSpPr>
          <p:cNvPr id="9" name="TextBox 8"/>
          <p:cNvSpPr txBox="1"/>
          <p:nvPr/>
        </p:nvSpPr>
        <p:spPr>
          <a:xfrm>
            <a:off x="228601" y="4953001"/>
            <a:ext cx="3458046" cy="1200321"/>
          </a:xfrm>
          <a:prstGeom prst="rect">
            <a:avLst/>
          </a:prstGeom>
          <a:noFill/>
        </p:spPr>
        <p:txBody>
          <a:bodyPr wrap="none" lIns="91432" tIns="45716" rIns="91432" bIns="45716" rtlCol="0">
            <a:spAutoFit/>
          </a:bodyPr>
          <a:lstStyle/>
          <a:p>
            <a:pPr>
              <a:buFont typeface="Arial" pitchFamily="34" charset="0"/>
              <a:buChar char="•"/>
            </a:pPr>
            <a:r>
              <a:rPr lang="en-US" dirty="0" smtClean="0"/>
              <a:t>32 bit RISC CPU: 120 MHz</a:t>
            </a:r>
          </a:p>
          <a:p>
            <a:pPr>
              <a:buFont typeface="Arial" pitchFamily="34" charset="0"/>
              <a:buChar char="•"/>
            </a:pPr>
            <a:r>
              <a:rPr lang="en-US" dirty="0" smtClean="0"/>
              <a:t>Crypto-coprocessor: AES, SHA</a:t>
            </a:r>
          </a:p>
          <a:p>
            <a:pPr>
              <a:buFont typeface="Arial" pitchFamily="34" charset="0"/>
              <a:buChar char="•"/>
            </a:pPr>
            <a:r>
              <a:rPr lang="en-US" dirty="0" smtClean="0"/>
              <a:t>64KB RAM, 1GB NAND-Flash</a:t>
            </a:r>
          </a:p>
          <a:p>
            <a:pPr>
              <a:buFont typeface="Arial" pitchFamily="34" charset="0"/>
              <a:buChar char="•"/>
            </a:pPr>
            <a:r>
              <a:rPr lang="en-US" dirty="0" smtClean="0"/>
              <a:t>USB full speed: 12 Mbps</a:t>
            </a:r>
            <a:endParaRPr lang="en-US" dirty="0"/>
          </a:p>
        </p:txBody>
      </p:sp>
      <p:sp>
        <p:nvSpPr>
          <p:cNvPr id="12" name="TextBox 11"/>
          <p:cNvSpPr txBox="1">
            <a:spLocks noChangeArrowheads="1"/>
          </p:cNvSpPr>
          <p:nvPr/>
        </p:nvSpPr>
        <p:spPr bwMode="auto">
          <a:xfrm>
            <a:off x="3657601" y="4648200"/>
            <a:ext cx="457200" cy="1620434"/>
          </a:xfrm>
          <a:prstGeom prst="rect">
            <a:avLst/>
          </a:prstGeom>
          <a:noFill/>
          <a:ln w="9525">
            <a:noFill/>
            <a:miter lim="800000"/>
            <a:headEnd/>
            <a:tailEnd/>
          </a:ln>
        </p:spPr>
        <p:txBody>
          <a:bodyPr wrap="square" lIns="91432" tIns="45716" rIns="91432" bIns="45716">
            <a:spAutoFit/>
          </a:bodyPr>
          <a:lstStyle/>
          <a:p>
            <a:r>
              <a:rPr lang="en-US" sz="9600" dirty="0"/>
              <a:t>}</a:t>
            </a:r>
          </a:p>
        </p:txBody>
      </p:sp>
      <p:pic>
        <p:nvPicPr>
          <p:cNvPr id="5122" name="Picture 2" descr="D:\Dropbox\tong hop idea\SPT picture\smart usb token.png"/>
          <p:cNvPicPr>
            <a:picLocks noChangeAspect="1" noChangeArrowheads="1"/>
          </p:cNvPicPr>
          <p:nvPr/>
        </p:nvPicPr>
        <p:blipFill>
          <a:blip r:embed="rId5"/>
          <a:srcRect/>
          <a:stretch>
            <a:fillRect/>
          </a:stretch>
        </p:blipFill>
        <p:spPr bwMode="auto">
          <a:xfrm>
            <a:off x="4419601" y="4648200"/>
            <a:ext cx="3318236" cy="1676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blinds(horizontal)">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Metrics for the evaluation: </a:t>
            </a:r>
            <a:br>
              <a:rPr lang="en-US" dirty="0" smtClean="0"/>
            </a:br>
            <a:r>
              <a:rPr lang="en-US" dirty="0" smtClean="0"/>
              <a:t>Trade-off between criteria</a:t>
            </a:r>
            <a:endParaRPr lang="en-US" dirty="0"/>
          </a:p>
        </p:txBody>
      </p:sp>
      <p:sp>
        <p:nvSpPr>
          <p:cNvPr id="4" name="Slide Number Placeholder 3"/>
          <p:cNvSpPr>
            <a:spLocks noGrp="1"/>
          </p:cNvSpPr>
          <p:nvPr>
            <p:ph type="sldNum" sz="quarter" idx="11"/>
          </p:nvPr>
        </p:nvSpPr>
        <p:spPr/>
        <p:txBody>
          <a:bodyPr/>
          <a:lstStyle/>
          <a:p>
            <a:pPr>
              <a:defRPr/>
            </a:pPr>
            <a:fld id="{790E2273-B457-42E0-A7A4-6D7C015EC721}" type="slidenum">
              <a:rPr lang="en-US" smtClean="0"/>
              <a:pPr>
                <a:defRPr/>
              </a:pPr>
              <a:t>21</a:t>
            </a:fld>
            <a:endParaRPr lang="en-US"/>
          </a:p>
        </p:txBody>
      </p:sp>
      <p:sp>
        <p:nvSpPr>
          <p:cNvPr id="6" name="Content Placeholder 5"/>
          <p:cNvSpPr>
            <a:spLocks noGrp="1"/>
          </p:cNvSpPr>
          <p:nvPr>
            <p:ph sz="quarter" idx="1"/>
          </p:nvPr>
        </p:nvSpPr>
        <p:spPr>
          <a:xfrm>
            <a:off x="1295400" y="4038600"/>
            <a:ext cx="1371600" cy="381000"/>
          </a:xfrm>
        </p:spPr>
        <p:txBody>
          <a:bodyPr/>
          <a:lstStyle/>
          <a:p>
            <a:pPr>
              <a:buNone/>
            </a:pPr>
            <a:r>
              <a:rPr lang="en-US" sz="1600" b="1" dirty="0" smtClean="0"/>
              <a:t>Total Load</a:t>
            </a:r>
            <a:endParaRPr lang="en-US" sz="1600" b="1" dirty="0"/>
          </a:p>
        </p:txBody>
      </p:sp>
      <p:sp>
        <p:nvSpPr>
          <p:cNvPr id="8" name="Content Placeholder 5"/>
          <p:cNvSpPr txBox="1">
            <a:spLocks/>
          </p:cNvSpPr>
          <p:nvPr/>
        </p:nvSpPr>
        <p:spPr bwMode="auto">
          <a:xfrm>
            <a:off x="304800" y="1600200"/>
            <a:ext cx="2362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Average Time/Load</a:t>
            </a:r>
            <a:endParaRPr kumimoji="0" lang="en-US"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5"/>
          <p:cNvSpPr txBox="1">
            <a:spLocks/>
          </p:cNvSpPr>
          <p:nvPr/>
        </p:nvSpPr>
        <p:spPr bwMode="auto">
          <a:xfrm>
            <a:off x="152400" y="2362200"/>
            <a:ext cx="2514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hangingPunct="0">
              <a:spcBef>
                <a:spcPts val="600"/>
              </a:spcBef>
              <a:buClr>
                <a:schemeClr val="accent1"/>
              </a:buClr>
              <a:buSzPct val="70000"/>
            </a:pPr>
            <a:r>
              <a:rPr lang="en-US" sz="1600" b="1" dirty="0" smtClean="0">
                <a:latin typeface="+mn-lt"/>
                <a:cs typeface="+mn-cs"/>
              </a:rPr>
              <a:t>Query Response Time</a:t>
            </a:r>
            <a:endParaRPr kumimoji="0" lang="en-US"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5"/>
          <p:cNvSpPr txBox="1">
            <a:spLocks/>
          </p:cNvSpPr>
          <p:nvPr/>
        </p:nvSpPr>
        <p:spPr bwMode="auto">
          <a:xfrm>
            <a:off x="76200" y="4800600"/>
            <a:ext cx="2667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hangingPunct="0">
              <a:spcBef>
                <a:spcPts val="600"/>
              </a:spcBef>
              <a:buClr>
                <a:schemeClr val="accent1"/>
              </a:buClr>
              <a:buSzPct val="70000"/>
            </a:pPr>
            <a:r>
              <a:rPr lang="en-US" sz="1600" b="1" dirty="0" smtClean="0">
                <a:latin typeface="+mn-lt"/>
                <a:cs typeface="+mn-cs"/>
              </a:rPr>
              <a:t>Information Exposure</a:t>
            </a:r>
            <a:endParaRPr kumimoji="0" lang="en-US"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11" name="Content Placeholder 5"/>
          <p:cNvSpPr txBox="1">
            <a:spLocks/>
          </p:cNvSpPr>
          <p:nvPr/>
        </p:nvSpPr>
        <p:spPr bwMode="auto">
          <a:xfrm>
            <a:off x="152400" y="3200400"/>
            <a:ext cx="2514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hangingPunct="0">
              <a:spcBef>
                <a:spcPts val="600"/>
              </a:spcBef>
              <a:buClr>
                <a:srgbClr val="FE8637"/>
              </a:buClr>
              <a:buSzPct val="70000"/>
            </a:pPr>
            <a:r>
              <a:rPr lang="en-US" sz="1600" b="1" dirty="0" smtClean="0">
                <a:solidFill>
                  <a:prstClr val="black"/>
                </a:solidFill>
                <a:latin typeface="Century Schoolbook"/>
              </a:rPr>
              <a:t>Query Response Time</a:t>
            </a:r>
            <a:endParaRPr lang="en-US" sz="1600" b="1" dirty="0">
              <a:solidFill>
                <a:prstClr val="black"/>
              </a:solidFill>
              <a:latin typeface="Century Schoolbook"/>
            </a:endParaRPr>
          </a:p>
        </p:txBody>
      </p:sp>
      <p:sp>
        <p:nvSpPr>
          <p:cNvPr id="12" name="Content Placeholder 5"/>
          <p:cNvSpPr txBox="1">
            <a:spLocks/>
          </p:cNvSpPr>
          <p:nvPr/>
        </p:nvSpPr>
        <p:spPr bwMode="auto">
          <a:xfrm>
            <a:off x="381000" y="5638800"/>
            <a:ext cx="2286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hangingPunct="0">
              <a:spcBef>
                <a:spcPts val="600"/>
              </a:spcBef>
              <a:buClr>
                <a:schemeClr val="accent1"/>
              </a:buClr>
              <a:buSzPct val="70000"/>
            </a:pPr>
            <a:r>
              <a:rPr lang="en-US" sz="1600" b="1" dirty="0" smtClean="0">
                <a:latin typeface="+mn-lt"/>
                <a:cs typeface="+mn-cs"/>
              </a:rPr>
              <a:t>Resource Variation</a:t>
            </a:r>
            <a:endParaRPr kumimoji="0" lang="en-US" sz="1600" b="1" i="0" u="none" strike="noStrike" kern="1200" cap="none" spc="0" normalizeH="0" baseline="0" noProof="0" dirty="0">
              <a:ln>
                <a:noFill/>
              </a:ln>
              <a:solidFill>
                <a:schemeClr val="tx1"/>
              </a:solidFill>
              <a:effectLst/>
              <a:uLnTx/>
              <a:uFillTx/>
              <a:latin typeface="+mn-lt"/>
              <a:ea typeface="+mn-ea"/>
              <a:cs typeface="+mn-cs"/>
            </a:endParaRPr>
          </a:p>
        </p:txBody>
      </p:sp>
      <p:pic>
        <p:nvPicPr>
          <p:cNvPr id="13" name="Picture 12" descr="Untitled.png"/>
          <p:cNvPicPr>
            <a:picLocks noChangeAspect="1"/>
          </p:cNvPicPr>
          <p:nvPr/>
        </p:nvPicPr>
        <p:blipFill>
          <a:blip r:embed="rId3"/>
          <a:stretch>
            <a:fillRect/>
          </a:stretch>
        </p:blipFill>
        <p:spPr>
          <a:xfrm>
            <a:off x="2568287" y="1600200"/>
            <a:ext cx="5966113" cy="4953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Which one ?</a:t>
            </a:r>
            <a:endParaRPr lang="en-US" dirty="0"/>
          </a:p>
        </p:txBody>
      </p:sp>
      <p:sp>
        <p:nvSpPr>
          <p:cNvPr id="4" name="Slide Number Placeholder 3"/>
          <p:cNvSpPr>
            <a:spLocks noGrp="1"/>
          </p:cNvSpPr>
          <p:nvPr>
            <p:ph type="sldNum" sz="quarter" idx="11"/>
          </p:nvPr>
        </p:nvSpPr>
        <p:spPr/>
        <p:txBody>
          <a:bodyPr/>
          <a:lstStyle/>
          <a:p>
            <a:pPr>
              <a:defRPr/>
            </a:pPr>
            <a:fld id="{790E2273-B457-42E0-A7A4-6D7C015EC721}" type="slidenum">
              <a:rPr lang="en-US" smtClean="0"/>
              <a:pPr>
                <a:defRPr/>
              </a:pPr>
              <a:t>22</a:t>
            </a:fld>
            <a:endParaRPr lang="en-US"/>
          </a:p>
        </p:txBody>
      </p:sp>
      <p:pic>
        <p:nvPicPr>
          <p:cNvPr id="13" name="Picture 12" descr="Untitled.png"/>
          <p:cNvPicPr>
            <a:picLocks noChangeAspect="1"/>
          </p:cNvPicPr>
          <p:nvPr/>
        </p:nvPicPr>
        <p:blipFill>
          <a:blip r:embed="rId3"/>
          <a:stretch>
            <a:fillRect/>
          </a:stretch>
        </p:blipFill>
        <p:spPr>
          <a:xfrm>
            <a:off x="2568287" y="1600200"/>
            <a:ext cx="5966113" cy="4953000"/>
          </a:xfrm>
          <a:prstGeom prst="rect">
            <a:avLst/>
          </a:prstGeom>
        </p:spPr>
      </p:pic>
      <p:sp>
        <p:nvSpPr>
          <p:cNvPr id="15" name="Content Placeholder 9"/>
          <p:cNvSpPr>
            <a:spLocks noGrp="1"/>
          </p:cNvSpPr>
          <p:nvPr>
            <p:ph sz="quarter" idx="1"/>
          </p:nvPr>
        </p:nvSpPr>
        <p:spPr>
          <a:xfrm>
            <a:off x="304800" y="1600200"/>
            <a:ext cx="2286000" cy="4873752"/>
          </a:xfrm>
        </p:spPr>
        <p:txBody>
          <a:bodyPr/>
          <a:lstStyle/>
          <a:p>
            <a:r>
              <a:rPr lang="en-US" sz="1400" b="1" dirty="0" err="1" smtClean="0"/>
              <a:t>S_Agg</a:t>
            </a:r>
            <a:r>
              <a:rPr lang="en-US" sz="1400" b="1" dirty="0" smtClean="0"/>
              <a:t> &amp; </a:t>
            </a:r>
            <a:r>
              <a:rPr lang="en-US" sz="1400" b="1" dirty="0" err="1" smtClean="0"/>
              <a:t>ED_Hist</a:t>
            </a:r>
            <a:r>
              <a:rPr lang="en-US" sz="1400" dirty="0" smtClean="0"/>
              <a:t>: best solutions.</a:t>
            </a:r>
          </a:p>
          <a:p>
            <a:pPr algn="just"/>
            <a:r>
              <a:rPr lang="en-US" sz="1600" b="1" dirty="0" err="1" smtClean="0"/>
              <a:t>ED_Hist</a:t>
            </a:r>
            <a:r>
              <a:rPr lang="en-US" sz="1600" dirty="0" smtClean="0"/>
              <a:t>: </a:t>
            </a:r>
            <a:r>
              <a:rPr lang="en-US" sz="1400" dirty="0" smtClean="0"/>
              <a:t>E.g., medical folder; seldom connect;    save resource for their own tasks.</a:t>
            </a:r>
          </a:p>
          <a:p>
            <a:pPr algn="just"/>
            <a:r>
              <a:rPr lang="en-US" sz="1600" b="1" dirty="0" err="1" smtClean="0"/>
              <a:t>S_Agg</a:t>
            </a:r>
            <a:r>
              <a:rPr lang="en-US" sz="1400" dirty="0" smtClean="0"/>
              <a:t>: smart meter; connect all time; mostly idle; not care resource. </a:t>
            </a:r>
          </a:p>
          <a:p>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Future work </a:t>
            </a:r>
            <a:endParaRPr lang="en-US" dirty="0"/>
          </a:p>
        </p:txBody>
      </p:sp>
      <p:sp>
        <p:nvSpPr>
          <p:cNvPr id="3" name="Content Placeholder 2"/>
          <p:cNvSpPr>
            <a:spLocks noGrp="1"/>
          </p:cNvSpPr>
          <p:nvPr>
            <p:ph sz="quarter" idx="1"/>
          </p:nvPr>
        </p:nvSpPr>
        <p:spPr/>
        <p:txBody>
          <a:bodyPr/>
          <a:lstStyle/>
          <a:p>
            <a:r>
              <a:rPr lang="en-US" sz="3200" dirty="0" smtClean="0"/>
              <a:t>Support external joins (i.e., joins between several TDSs). </a:t>
            </a:r>
          </a:p>
          <a:p>
            <a:r>
              <a:rPr lang="en-US" sz="3200" dirty="0" smtClean="0"/>
              <a:t>Extend the threat model to (a small number of) compromised TDSs</a:t>
            </a:r>
          </a:p>
        </p:txBody>
      </p:sp>
      <p:sp>
        <p:nvSpPr>
          <p:cNvPr id="4" name="Slide Number Placeholder 3"/>
          <p:cNvSpPr>
            <a:spLocks noGrp="1"/>
          </p:cNvSpPr>
          <p:nvPr>
            <p:ph type="sldNum" sz="quarter" idx="11"/>
          </p:nvPr>
        </p:nvSpPr>
        <p:spPr/>
        <p:txBody>
          <a:bodyPr/>
          <a:lstStyle/>
          <a:p>
            <a:pPr>
              <a:defRPr/>
            </a:pPr>
            <a:fld id="{790E2273-B457-42E0-A7A4-6D7C015EC721}" type="slidenum">
              <a:rPr lang="en-US" smtClean="0"/>
              <a:pPr>
                <a:defRPr/>
              </a:pPr>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28675" name="Slide Number Placeholder 2"/>
          <p:cNvSpPr>
            <a:spLocks noGrp="1"/>
          </p:cNvSpPr>
          <p:nvPr>
            <p:ph type="sldNum" sz="quarter" idx="11"/>
          </p:nvPr>
        </p:nvSpPr>
        <p:spPr bwMode="auto">
          <a:noFill/>
          <a:ln>
            <a:miter lim="800000"/>
            <a:headEnd/>
            <a:tailEnd/>
          </a:ln>
        </p:spPr>
        <p:txBody>
          <a:bodyPr wrap="square" lIns="91432" tIns="45716" rIns="91432" bIns="45716" numCol="1" anchorCtr="0" compatLnSpc="1">
            <a:prstTxWarp prst="textNoShape">
              <a:avLst/>
            </a:prstTxWarp>
          </a:bodyPr>
          <a:lstStyle/>
          <a:p>
            <a:fld id="{E2602028-5717-4F6A-AFE3-D7FF9F02DF5F}" type="slidenum">
              <a:rPr lang="en-US" smtClean="0"/>
              <a:pPr/>
              <a:t>24</a:t>
            </a:fld>
            <a:endParaRPr lang="en-US" smtClean="0"/>
          </a:p>
        </p:txBody>
      </p:sp>
      <p:sp>
        <p:nvSpPr>
          <p:cNvPr id="4" name="WordArt 4"/>
          <p:cNvSpPr>
            <a:spLocks noChangeArrowheads="1" noChangeShapeType="1" noTextEdit="1"/>
          </p:cNvSpPr>
          <p:nvPr/>
        </p:nvSpPr>
        <p:spPr bwMode="auto">
          <a:xfrm>
            <a:off x="914400" y="2051050"/>
            <a:ext cx="7086600" cy="3968750"/>
          </a:xfrm>
          <a:prstGeom prst="rect">
            <a:avLst/>
          </a:prstGeom>
        </p:spPr>
        <p:txBody>
          <a:bodyPr wrap="none" lIns="91432" tIns="45716" rIns="91432" bIns="45716"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7200" kern="10" dirty="0">
                <a:ln w="9525">
                  <a:round/>
                  <a:headEnd/>
                  <a:tailEnd/>
                </a:ln>
                <a:gradFill rotWithShape="1">
                  <a:gsLst>
                    <a:gs pos="0">
                      <a:srgbClr val="FFFFCC"/>
                    </a:gs>
                    <a:gs pos="100000">
                      <a:srgbClr val="FF9999"/>
                    </a:gs>
                  </a:gsLst>
                  <a:lin ang="5400000" scaled="1"/>
                </a:gradFill>
                <a:latin typeface="Times New Roman"/>
                <a:cs typeface="Times New Roman"/>
              </a:rPr>
              <a:t>Question &amp; Answer</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Background and research fields</a:t>
            </a:r>
          </a:p>
        </p:txBody>
      </p:sp>
      <p:sp>
        <p:nvSpPr>
          <p:cNvPr id="18435" name="Rectangle 3"/>
          <p:cNvSpPr>
            <a:spLocks noGrp="1" noChangeArrowheads="1"/>
          </p:cNvSpPr>
          <p:nvPr>
            <p:ph idx="1"/>
          </p:nvPr>
        </p:nvSpPr>
        <p:spPr/>
        <p:txBody>
          <a:bodyPr/>
          <a:lstStyle/>
          <a:p>
            <a:pPr marL="0" indent="0" eaLnBrk="1" hangingPunct="1">
              <a:buNone/>
            </a:pPr>
            <a:r>
              <a:rPr lang="en-US" dirty="0" smtClean="0">
                <a:cs typeface="ＭＳ Ｐゴシック" pitchFamily="34" charset="-128"/>
              </a:rPr>
              <a:t>A Core Database Culture …</a:t>
            </a:r>
          </a:p>
          <a:p>
            <a:pPr lvl="1" eaLnBrk="1" hangingPunct="1"/>
            <a:r>
              <a:rPr lang="en-US" dirty="0" smtClean="0">
                <a:ea typeface="ＭＳ Ｐゴシック" pitchFamily="34" charset="-128"/>
              </a:rPr>
              <a:t>Storage and indexing models, query execution and optimization</a:t>
            </a:r>
          </a:p>
          <a:p>
            <a:pPr lvl="1" eaLnBrk="1" hangingPunct="1"/>
            <a:r>
              <a:rPr lang="en-US" dirty="0" smtClean="0">
                <a:ea typeface="ＭＳ Ｐゴシック" pitchFamily="34" charset="-128"/>
              </a:rPr>
              <a:t>Transaction protocols (atomicity, isolation, durability)</a:t>
            </a:r>
          </a:p>
          <a:p>
            <a:pPr lvl="1" eaLnBrk="1" hangingPunct="1"/>
            <a:r>
              <a:rPr lang="en-US" dirty="0" smtClean="0">
                <a:solidFill>
                  <a:srgbClr val="FF0000"/>
                </a:solidFill>
                <a:ea typeface="ＭＳ Ｐゴシック" pitchFamily="34" charset="-128"/>
              </a:rPr>
              <a:t>Database security (access and usage control, encryption)</a:t>
            </a:r>
          </a:p>
          <a:p>
            <a:pPr lvl="1" eaLnBrk="1" hangingPunct="1"/>
            <a:r>
              <a:rPr lang="en-US" dirty="0" smtClean="0">
                <a:ea typeface="ＭＳ Ｐゴシック" pitchFamily="34" charset="-128"/>
              </a:rPr>
              <a:t>Distributed DB architectures</a:t>
            </a:r>
          </a:p>
          <a:p>
            <a:pPr lvl="2" eaLnBrk="1" hangingPunct="1"/>
            <a:endParaRPr lang="en-US" dirty="0" smtClean="0">
              <a:ea typeface="ＭＳ Ｐゴシック" pitchFamily="34" charset="-128"/>
            </a:endParaRPr>
          </a:p>
        </p:txBody>
      </p:sp>
      <p:sp>
        <p:nvSpPr>
          <p:cNvPr id="18436" name="Espace réservé du numéro de diapositive 38"/>
          <p:cNvSpPr>
            <a:spLocks noGrp="1"/>
          </p:cNvSpPr>
          <p:nvPr>
            <p:ph type="sldNum" sz="quarter" idx="11"/>
          </p:nvPr>
        </p:nvSpPr>
        <p:spPr bwMode="auto">
          <a:noFill/>
          <a:ln>
            <a:miter lim="800000"/>
            <a:headEnd/>
            <a:tailEnd/>
          </a:ln>
        </p:spPr>
        <p:txBody>
          <a:bodyPr/>
          <a:lstStyle/>
          <a:p>
            <a:fld id="{50F67752-0E7A-4671-A6E2-8297BD8DB0CC}" type="slidenum">
              <a:rPr lang="en-US" smtClean="0"/>
              <a:pPr/>
              <a:t>3</a:t>
            </a:fld>
            <a:endParaRPr lang="en-US" smtClean="0"/>
          </a:p>
        </p:txBody>
      </p:sp>
    </p:spTree>
  </p:cSld>
  <p:clrMapOvr>
    <a:masterClrMapping/>
  </p:clrMapOvr>
  <p:transition advTm="28907"/>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2"/>
          <p:cNvSpPr>
            <a:spLocks noGrp="1" noChangeArrowheads="1"/>
          </p:cNvSpPr>
          <p:nvPr>
            <p:ph type="title"/>
          </p:nvPr>
        </p:nvSpPr>
        <p:spPr/>
        <p:txBody>
          <a:bodyPr/>
          <a:lstStyle/>
          <a:p>
            <a:pPr eaLnBrk="1" hangingPunct="1"/>
            <a:r>
              <a:rPr lang="en-US" smtClean="0"/>
              <a:t>Current composition of the team</a:t>
            </a:r>
          </a:p>
        </p:txBody>
      </p:sp>
      <p:sp>
        <p:nvSpPr>
          <p:cNvPr id="17411" name="Text Box 35"/>
          <p:cNvSpPr txBox="1">
            <a:spLocks noChangeArrowheads="1"/>
          </p:cNvSpPr>
          <p:nvPr/>
        </p:nvSpPr>
        <p:spPr bwMode="auto">
          <a:xfrm>
            <a:off x="3574895" y="2203740"/>
            <a:ext cx="176166" cy="318882"/>
          </a:xfrm>
          <a:prstGeom prst="rect">
            <a:avLst/>
          </a:prstGeom>
          <a:noFill/>
          <a:ln w="9525">
            <a:noFill/>
            <a:miter lim="800000"/>
            <a:headEnd/>
            <a:tailEnd/>
          </a:ln>
        </p:spPr>
        <p:txBody>
          <a:bodyPr wrap="none" lIns="87199" tIns="43599" rIns="87199" bIns="43599">
            <a:spAutoFit/>
          </a:bodyPr>
          <a:lstStyle/>
          <a:p>
            <a:endParaRPr lang="en-US" sz="1500" dirty="0">
              <a:solidFill>
                <a:srgbClr val="595959"/>
              </a:solidFill>
            </a:endParaRPr>
          </a:p>
        </p:txBody>
      </p:sp>
      <p:sp>
        <p:nvSpPr>
          <p:cNvPr id="17413" name="Text Box 72"/>
          <p:cNvSpPr txBox="1">
            <a:spLocks noChangeArrowheads="1"/>
          </p:cNvSpPr>
          <p:nvPr/>
        </p:nvSpPr>
        <p:spPr bwMode="auto">
          <a:xfrm>
            <a:off x="725046" y="2913785"/>
            <a:ext cx="7504554" cy="1226823"/>
          </a:xfrm>
          <a:prstGeom prst="rect">
            <a:avLst/>
          </a:prstGeom>
          <a:noFill/>
          <a:ln w="9525">
            <a:noFill/>
            <a:miter lim="800000"/>
            <a:headEnd/>
            <a:tailEnd/>
          </a:ln>
        </p:spPr>
        <p:txBody>
          <a:bodyPr wrap="square" lIns="102992" tIns="43599" rIns="87199" bIns="43599">
            <a:spAutoFit/>
          </a:bodyPr>
          <a:lstStyle/>
          <a:p>
            <a:r>
              <a:rPr lang="en-US" sz="1400" dirty="0" err="1" smtClean="0">
                <a:solidFill>
                  <a:srgbClr val="595959"/>
                </a:solidFill>
              </a:rPr>
              <a:t>Saliha</a:t>
            </a:r>
            <a:r>
              <a:rPr lang="en-US" sz="1400" dirty="0" smtClean="0">
                <a:solidFill>
                  <a:srgbClr val="595959"/>
                </a:solidFill>
              </a:rPr>
              <a:t> </a:t>
            </a:r>
            <a:r>
              <a:rPr lang="en-US" sz="1400" dirty="0" err="1" smtClean="0">
                <a:solidFill>
                  <a:srgbClr val="595959"/>
                </a:solidFill>
              </a:rPr>
              <a:t>Lallali</a:t>
            </a:r>
            <a:r>
              <a:rPr lang="en-US" sz="1400" dirty="0" smtClean="0">
                <a:solidFill>
                  <a:srgbClr val="595959"/>
                </a:solidFill>
              </a:rPr>
              <a:t>:</a:t>
            </a:r>
            <a:r>
              <a:rPr lang="en-US" sz="1400" dirty="0">
                <a:solidFill>
                  <a:srgbClr val="595959"/>
                </a:solidFill>
              </a:rPr>
              <a:t> </a:t>
            </a:r>
            <a:r>
              <a:rPr lang="en-US" sz="1400" dirty="0"/>
              <a:t>Document Indexing for Embedded Personal Databases</a:t>
            </a:r>
            <a:r>
              <a:rPr lang="en-US" sz="1400" dirty="0">
                <a:solidFill>
                  <a:srgbClr val="595959"/>
                </a:solidFill>
              </a:rPr>
              <a:t> </a:t>
            </a:r>
          </a:p>
          <a:p>
            <a:r>
              <a:rPr lang="en-US" sz="1500" dirty="0" err="1">
                <a:solidFill>
                  <a:srgbClr val="595959"/>
                </a:solidFill>
              </a:rPr>
              <a:t>Athanasia</a:t>
            </a:r>
            <a:r>
              <a:rPr lang="en-US" sz="1500" dirty="0">
                <a:solidFill>
                  <a:srgbClr val="595959"/>
                </a:solidFill>
              </a:rPr>
              <a:t> </a:t>
            </a:r>
            <a:r>
              <a:rPr lang="en-US" sz="1500" dirty="0" err="1">
                <a:solidFill>
                  <a:srgbClr val="595959"/>
                </a:solidFill>
              </a:rPr>
              <a:t>Katsouraki</a:t>
            </a:r>
            <a:r>
              <a:rPr lang="en-US" sz="1500" dirty="0">
                <a:solidFill>
                  <a:srgbClr val="595959"/>
                </a:solidFill>
              </a:rPr>
              <a:t>: </a:t>
            </a:r>
            <a:r>
              <a:rPr lang="en-US" sz="1400" dirty="0"/>
              <a:t>Access and Usage Control for Personal Data in Trusted </a:t>
            </a:r>
            <a:r>
              <a:rPr lang="en-US" sz="1400" dirty="0" smtClean="0"/>
              <a:t>Cells</a:t>
            </a:r>
          </a:p>
          <a:p>
            <a:r>
              <a:rPr lang="en-US" sz="1500" i="1" dirty="0" err="1" smtClean="0">
                <a:solidFill>
                  <a:srgbClr val="595959"/>
                </a:solidFill>
              </a:rPr>
              <a:t>Cuong</a:t>
            </a:r>
            <a:r>
              <a:rPr lang="en-US" sz="1500" i="1" dirty="0" smtClean="0">
                <a:solidFill>
                  <a:srgbClr val="595959"/>
                </a:solidFill>
              </a:rPr>
              <a:t> To</a:t>
            </a:r>
            <a:r>
              <a:rPr lang="en-US" sz="1500" dirty="0" smtClean="0">
                <a:solidFill>
                  <a:srgbClr val="595959"/>
                </a:solidFill>
              </a:rPr>
              <a:t>: </a:t>
            </a:r>
            <a:r>
              <a:rPr lang="en-US" sz="1400" dirty="0" smtClean="0"/>
              <a:t>Secure Global Computations on Personal Data Servers</a:t>
            </a:r>
            <a:endParaRPr lang="en-US" sz="1500" dirty="0" smtClean="0">
              <a:solidFill>
                <a:srgbClr val="595959"/>
              </a:solidFill>
            </a:endParaRPr>
          </a:p>
          <a:p>
            <a:r>
              <a:rPr lang="en-US" sz="1500" dirty="0" smtClean="0">
                <a:solidFill>
                  <a:srgbClr val="595959"/>
                </a:solidFill>
              </a:rPr>
              <a:t>…</a:t>
            </a:r>
            <a:endParaRPr lang="en-US" sz="1500" dirty="0">
              <a:solidFill>
                <a:srgbClr val="595959"/>
              </a:solidFill>
            </a:endParaRPr>
          </a:p>
          <a:p>
            <a:endParaRPr lang="en-US" sz="1500" dirty="0">
              <a:solidFill>
                <a:srgbClr val="595959"/>
              </a:solidFill>
            </a:endParaRPr>
          </a:p>
        </p:txBody>
      </p:sp>
      <p:sp>
        <p:nvSpPr>
          <p:cNvPr id="17414" name="Line 10"/>
          <p:cNvSpPr>
            <a:spLocks noChangeShapeType="1"/>
          </p:cNvSpPr>
          <p:nvPr/>
        </p:nvSpPr>
        <p:spPr bwMode="auto">
          <a:xfrm>
            <a:off x="0" y="2913785"/>
            <a:ext cx="9144000" cy="0"/>
          </a:xfrm>
          <a:prstGeom prst="line">
            <a:avLst/>
          </a:prstGeom>
          <a:noFill/>
          <a:ln w="9525">
            <a:solidFill>
              <a:srgbClr val="FF0000"/>
            </a:solidFill>
            <a:round/>
            <a:headEnd/>
            <a:tailEnd/>
          </a:ln>
        </p:spPr>
        <p:txBody>
          <a:bodyPr lIns="87199" tIns="43599" rIns="87199" bIns="43599"/>
          <a:lstStyle/>
          <a:p>
            <a:endParaRPr lang="en-US"/>
          </a:p>
        </p:txBody>
      </p:sp>
      <p:sp>
        <p:nvSpPr>
          <p:cNvPr id="17417" name="Text Box 11"/>
          <p:cNvSpPr txBox="1">
            <a:spLocks noChangeArrowheads="1"/>
          </p:cNvSpPr>
          <p:nvPr/>
        </p:nvSpPr>
        <p:spPr bwMode="auto">
          <a:xfrm>
            <a:off x="282944" y="2558763"/>
            <a:ext cx="1774993" cy="392809"/>
          </a:xfrm>
          <a:prstGeom prst="rect">
            <a:avLst/>
          </a:prstGeom>
          <a:solidFill>
            <a:srgbClr val="FFFFFF"/>
          </a:solidFill>
          <a:ln w="9525">
            <a:noFill/>
            <a:miter lim="800000"/>
            <a:headEnd/>
            <a:tailEnd/>
          </a:ln>
        </p:spPr>
        <p:txBody>
          <a:bodyPr wrap="none" lIns="99451" tIns="49725" rIns="99451" bIns="49725">
            <a:spAutoFit/>
          </a:bodyPr>
          <a:lstStyle/>
          <a:p>
            <a:pPr defTabSz="989908"/>
            <a:r>
              <a:rPr lang="fr-FR" sz="1900" b="1" dirty="0" err="1">
                <a:solidFill>
                  <a:srgbClr val="595959"/>
                </a:solidFill>
              </a:rPr>
              <a:t>PhD</a:t>
            </a:r>
            <a:r>
              <a:rPr lang="fr-FR" sz="1900" b="1" dirty="0">
                <a:solidFill>
                  <a:srgbClr val="595959"/>
                </a:solidFill>
              </a:rPr>
              <a:t> </a:t>
            </a:r>
            <a:r>
              <a:rPr lang="fr-FR" sz="1900" b="1" dirty="0" err="1">
                <a:solidFill>
                  <a:srgbClr val="595959"/>
                </a:solidFill>
              </a:rPr>
              <a:t>students</a:t>
            </a:r>
            <a:endParaRPr lang="fr-FR" sz="1900" b="1" dirty="0">
              <a:solidFill>
                <a:srgbClr val="595959"/>
              </a:solidFill>
            </a:endParaRPr>
          </a:p>
        </p:txBody>
      </p:sp>
      <p:sp>
        <p:nvSpPr>
          <p:cNvPr id="17420" name="Line 10"/>
          <p:cNvSpPr>
            <a:spLocks noChangeShapeType="1"/>
          </p:cNvSpPr>
          <p:nvPr/>
        </p:nvSpPr>
        <p:spPr bwMode="auto">
          <a:xfrm>
            <a:off x="0" y="1075171"/>
            <a:ext cx="9144000" cy="0"/>
          </a:xfrm>
          <a:prstGeom prst="line">
            <a:avLst/>
          </a:prstGeom>
          <a:noFill/>
          <a:ln w="9525">
            <a:solidFill>
              <a:srgbClr val="FF0000"/>
            </a:solidFill>
            <a:round/>
            <a:headEnd/>
            <a:tailEnd/>
          </a:ln>
        </p:spPr>
        <p:txBody>
          <a:bodyPr lIns="87199" tIns="43599" rIns="87199" bIns="43599"/>
          <a:lstStyle/>
          <a:p>
            <a:endParaRPr lang="en-US"/>
          </a:p>
        </p:txBody>
      </p:sp>
      <p:sp>
        <p:nvSpPr>
          <p:cNvPr id="17421" name="Text Box 11"/>
          <p:cNvSpPr txBox="1">
            <a:spLocks noChangeArrowheads="1"/>
          </p:cNvSpPr>
          <p:nvPr/>
        </p:nvSpPr>
        <p:spPr bwMode="auto">
          <a:xfrm>
            <a:off x="282945" y="841376"/>
            <a:ext cx="2614967" cy="392809"/>
          </a:xfrm>
          <a:prstGeom prst="rect">
            <a:avLst/>
          </a:prstGeom>
          <a:solidFill>
            <a:srgbClr val="FFFFFF"/>
          </a:solidFill>
          <a:ln w="9525">
            <a:noFill/>
            <a:miter lim="800000"/>
            <a:headEnd/>
            <a:tailEnd/>
          </a:ln>
        </p:spPr>
        <p:txBody>
          <a:bodyPr wrap="none" lIns="99451" tIns="49725" rIns="99451" bIns="49725">
            <a:spAutoFit/>
          </a:bodyPr>
          <a:lstStyle/>
          <a:p>
            <a:pPr defTabSz="989908"/>
            <a:r>
              <a:rPr lang="fr-FR" sz="1900" b="1" dirty="0">
                <a:solidFill>
                  <a:srgbClr val="595959"/>
                </a:solidFill>
              </a:rPr>
              <a:t>Permanent </a:t>
            </a:r>
            <a:r>
              <a:rPr lang="fr-FR" sz="1900" b="1" dirty="0" err="1">
                <a:solidFill>
                  <a:srgbClr val="595959"/>
                </a:solidFill>
              </a:rPr>
              <a:t>members</a:t>
            </a:r>
            <a:endParaRPr lang="fr-FR" sz="1900" b="1" dirty="0">
              <a:solidFill>
                <a:srgbClr val="595959"/>
              </a:solidFill>
            </a:endParaRPr>
          </a:p>
        </p:txBody>
      </p:sp>
      <p:sp>
        <p:nvSpPr>
          <p:cNvPr id="17422" name="Text Box 33"/>
          <p:cNvSpPr txBox="1">
            <a:spLocks noChangeArrowheads="1"/>
          </p:cNvSpPr>
          <p:nvPr/>
        </p:nvSpPr>
        <p:spPr bwMode="auto">
          <a:xfrm>
            <a:off x="725047" y="1258455"/>
            <a:ext cx="3810026" cy="1242212"/>
          </a:xfrm>
          <a:prstGeom prst="rect">
            <a:avLst/>
          </a:prstGeom>
          <a:noFill/>
          <a:ln w="9525">
            <a:noFill/>
            <a:miter lim="800000"/>
            <a:headEnd/>
            <a:tailEnd/>
          </a:ln>
        </p:spPr>
        <p:txBody>
          <a:bodyPr wrap="none" lIns="102992" tIns="43599" rIns="87199" bIns="43599">
            <a:spAutoFit/>
          </a:bodyPr>
          <a:lstStyle/>
          <a:p>
            <a:r>
              <a:rPr lang="en-US" sz="1500" dirty="0">
                <a:solidFill>
                  <a:srgbClr val="595959"/>
                </a:solidFill>
              </a:rPr>
              <a:t>Nicolas </a:t>
            </a:r>
            <a:r>
              <a:rPr lang="en-US" sz="1500" dirty="0" err="1">
                <a:solidFill>
                  <a:srgbClr val="595959"/>
                </a:solidFill>
              </a:rPr>
              <a:t>Anciaux</a:t>
            </a:r>
            <a:r>
              <a:rPr lang="en-US" sz="1500" dirty="0">
                <a:solidFill>
                  <a:srgbClr val="595959"/>
                </a:solidFill>
              </a:rPr>
              <a:t> CR INRIA</a:t>
            </a:r>
          </a:p>
          <a:p>
            <a:r>
              <a:rPr lang="en-US" sz="1500" dirty="0">
                <a:solidFill>
                  <a:srgbClr val="595959"/>
                </a:solidFill>
              </a:rPr>
              <a:t>Luc </a:t>
            </a:r>
            <a:r>
              <a:rPr lang="en-US" sz="1500" dirty="0" err="1">
                <a:solidFill>
                  <a:srgbClr val="595959"/>
                </a:solidFill>
              </a:rPr>
              <a:t>Bouganim</a:t>
            </a:r>
            <a:r>
              <a:rPr lang="en-US" sz="1500" dirty="0">
                <a:solidFill>
                  <a:srgbClr val="595959"/>
                </a:solidFill>
              </a:rPr>
              <a:t>, DR INRIA</a:t>
            </a:r>
          </a:p>
          <a:p>
            <a:r>
              <a:rPr lang="en-US" sz="1500" dirty="0">
                <a:solidFill>
                  <a:srgbClr val="595959"/>
                </a:solidFill>
                <a:sym typeface="Wingdings 2" pitchFamily="18" charset="2"/>
              </a:rPr>
              <a:t>Benjamin Nguyen, MC UVSQ, since 2010</a:t>
            </a:r>
            <a:endParaRPr lang="en-US" sz="1500" dirty="0">
              <a:solidFill>
                <a:srgbClr val="595959"/>
              </a:solidFill>
            </a:endParaRPr>
          </a:p>
          <a:p>
            <a:r>
              <a:rPr lang="en-US" sz="1500" dirty="0">
                <a:solidFill>
                  <a:srgbClr val="595959"/>
                </a:solidFill>
              </a:rPr>
              <a:t>Philippe </a:t>
            </a:r>
            <a:r>
              <a:rPr lang="en-US" sz="1500" dirty="0" err="1">
                <a:solidFill>
                  <a:srgbClr val="595959"/>
                </a:solidFill>
              </a:rPr>
              <a:t>Pucheral</a:t>
            </a:r>
            <a:r>
              <a:rPr lang="en-US" sz="1500" dirty="0">
                <a:solidFill>
                  <a:srgbClr val="595959"/>
                </a:solidFill>
              </a:rPr>
              <a:t>, PR UVSQ</a:t>
            </a:r>
          </a:p>
          <a:p>
            <a:r>
              <a:rPr lang="en-US" sz="1500" dirty="0" err="1">
                <a:solidFill>
                  <a:srgbClr val="595959"/>
                </a:solidFill>
                <a:sym typeface="Wingdings 2" pitchFamily="18" charset="2"/>
              </a:rPr>
              <a:t>Iulian</a:t>
            </a:r>
            <a:r>
              <a:rPr lang="en-US" sz="1500" dirty="0">
                <a:solidFill>
                  <a:srgbClr val="595959"/>
                </a:solidFill>
                <a:sym typeface="Wingdings 2" pitchFamily="18" charset="2"/>
              </a:rPr>
              <a:t> </a:t>
            </a:r>
            <a:r>
              <a:rPr lang="en-US" sz="1500" dirty="0" err="1">
                <a:solidFill>
                  <a:srgbClr val="595959"/>
                </a:solidFill>
                <a:sym typeface="Wingdings 2" pitchFamily="18" charset="2"/>
              </a:rPr>
              <a:t>Sandu</a:t>
            </a:r>
            <a:r>
              <a:rPr lang="en-US" sz="1500" dirty="0">
                <a:solidFill>
                  <a:srgbClr val="595959"/>
                </a:solidFill>
                <a:sym typeface="Wingdings 2" pitchFamily="18" charset="2"/>
              </a:rPr>
              <a:t> </a:t>
            </a:r>
            <a:r>
              <a:rPr lang="en-US" sz="1500" dirty="0" err="1">
                <a:solidFill>
                  <a:srgbClr val="595959"/>
                </a:solidFill>
                <a:sym typeface="Wingdings 2" pitchFamily="18" charset="2"/>
              </a:rPr>
              <a:t>Popa</a:t>
            </a:r>
            <a:r>
              <a:rPr lang="en-US" sz="1500" dirty="0">
                <a:solidFill>
                  <a:srgbClr val="595959"/>
                </a:solidFill>
                <a:sym typeface="Wingdings 2" pitchFamily="18" charset="2"/>
              </a:rPr>
              <a:t>, MC UVSQ, since 2012</a:t>
            </a:r>
            <a:endParaRPr lang="en-US" sz="1500" dirty="0">
              <a:solidFill>
                <a:srgbClr val="595959"/>
              </a:solidFill>
            </a:endParaRPr>
          </a:p>
        </p:txBody>
      </p:sp>
      <p:sp>
        <p:nvSpPr>
          <p:cNvPr id="17424" name="Espace réservé du pied de page 3"/>
          <p:cNvSpPr>
            <a:spLocks noGrp="1"/>
          </p:cNvSpPr>
          <p:nvPr>
            <p:ph type="ftr" sz="quarter" idx="10"/>
          </p:nvPr>
        </p:nvSpPr>
        <p:spPr bwMode="auto">
          <a:noFill/>
          <a:ln>
            <a:miter lim="800000"/>
            <a:headEnd/>
            <a:tailEnd/>
          </a:ln>
        </p:spPr>
        <p:txBody>
          <a:bodyPr vert="horz" wrap="square" lIns="80260" tIns="40129" rIns="80260" bIns="40129" numCol="1" anchor="t" anchorCtr="0" compatLnSpc="1">
            <a:prstTxWarp prst="textNoShape">
              <a:avLst/>
            </a:prstTxWarp>
          </a:bodyPr>
          <a:lstStyle/>
          <a:p>
            <a:pPr algn="ctr" eaLnBrk="0" hangingPunct="0"/>
            <a:r>
              <a:rPr lang="en-US" sz="1600" dirty="0" smtClean="0">
                <a:latin typeface="Arial" pitchFamily="34" charset="0"/>
                <a:ea typeface="ＭＳ Ｐゴシック" pitchFamily="34" charset="-128"/>
              </a:rPr>
              <a:t>SMIS Project Team</a:t>
            </a:r>
          </a:p>
        </p:txBody>
      </p:sp>
      <p:sp>
        <p:nvSpPr>
          <p:cNvPr id="17425" name="Espace réservé du numéro de diapositive 5"/>
          <p:cNvSpPr>
            <a:spLocks noGrp="1"/>
          </p:cNvSpPr>
          <p:nvPr>
            <p:ph type="sldNum" sz="quarter" idx="11"/>
          </p:nvPr>
        </p:nvSpPr>
        <p:spPr bwMode="auto">
          <a:noFill/>
          <a:ln>
            <a:miter lim="800000"/>
            <a:headEnd/>
            <a:tailEnd/>
          </a:ln>
        </p:spPr>
        <p:txBody>
          <a:bodyPr/>
          <a:lstStyle/>
          <a:p>
            <a:pPr algn="ctr" eaLnBrk="0" hangingPunct="0"/>
            <a:fld id="{15606557-653B-4A74-9BAC-790B228E8860}" type="slidenum">
              <a:rPr lang="en-US" sz="2400" smtClean="0">
                <a:latin typeface="Times New Roman" pitchFamily="18" charset="0"/>
              </a:rPr>
              <a:pPr algn="ctr" eaLnBrk="0" hangingPunct="0"/>
              <a:t>4</a:t>
            </a:fld>
            <a:endParaRPr lang="en-US" sz="2400" dirty="0" smtClean="0">
              <a:latin typeface="Times New Roman" pitchFamily="18" charset="0"/>
            </a:endParaRPr>
          </a:p>
        </p:txBody>
      </p:sp>
    </p:spTree>
  </p:cSld>
  <p:clrMapOvr>
    <a:masterClrMapping/>
  </p:clrMapOvr>
  <p:transition advTm="38688"/>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47800" y="762000"/>
            <a:ext cx="7696200" cy="2000250"/>
          </a:xfrm>
        </p:spPr>
        <p:txBody>
          <a:bodyPr>
            <a:normAutofit fontScale="90000"/>
          </a:bodyPr>
          <a:lstStyle/>
          <a:p>
            <a:pPr>
              <a:defRPr/>
            </a:pPr>
            <a:r>
              <a:rPr lang="en-US" sz="3200" dirty="0" smtClean="0"/>
              <a:t>Privacy-Preserving Query Execution using a Decentralized Architecture and Tamper Resistant Hardware</a:t>
            </a:r>
            <a:endParaRPr lang="en-US" sz="3400" dirty="0"/>
          </a:p>
        </p:txBody>
      </p:sp>
      <p:sp>
        <p:nvSpPr>
          <p:cNvPr id="8195" name="Subtitle 5"/>
          <p:cNvSpPr>
            <a:spLocks noGrp="1"/>
          </p:cNvSpPr>
          <p:nvPr>
            <p:ph type="subTitle" idx="1"/>
          </p:nvPr>
        </p:nvSpPr>
        <p:spPr>
          <a:xfrm>
            <a:off x="3657600" y="3276600"/>
            <a:ext cx="5334000" cy="2362200"/>
          </a:xfrm>
        </p:spPr>
        <p:txBody>
          <a:bodyPr/>
          <a:lstStyle/>
          <a:p>
            <a:pPr algn="ctr">
              <a:spcBef>
                <a:spcPts val="1800"/>
              </a:spcBef>
              <a:spcAft>
                <a:spcPts val="200"/>
              </a:spcAft>
            </a:pPr>
            <a:r>
              <a:rPr lang="en-US" sz="2000" dirty="0" err="1" smtClean="0">
                <a:latin typeface="Times New Roman" pitchFamily="18" charset="0"/>
                <a:ea typeface="SimSun" pitchFamily="2" charset="-122"/>
              </a:rPr>
              <a:t>Quoc-Cuong</a:t>
            </a:r>
            <a:r>
              <a:rPr lang="en-US" sz="2000" dirty="0" smtClean="0">
                <a:latin typeface="Times New Roman" pitchFamily="18" charset="0"/>
                <a:ea typeface="SimSun" pitchFamily="2" charset="-122"/>
              </a:rPr>
              <a:t> TO</a:t>
            </a:r>
          </a:p>
          <a:p>
            <a:pPr algn="ctr">
              <a:spcBef>
                <a:spcPts val="1800"/>
              </a:spcBef>
              <a:spcAft>
                <a:spcPts val="200"/>
              </a:spcAft>
            </a:pPr>
            <a:r>
              <a:rPr lang="en-US" sz="2000" dirty="0" smtClean="0">
                <a:latin typeface="Times New Roman" pitchFamily="18" charset="0"/>
                <a:ea typeface="SimSun" pitchFamily="2" charset="-122"/>
              </a:rPr>
              <a:t>SMIS project (INRIA, </a:t>
            </a:r>
            <a:r>
              <a:rPr lang="en-US" sz="2000" dirty="0" err="1" smtClean="0">
                <a:latin typeface="Times New Roman" pitchFamily="18" charset="0"/>
                <a:ea typeface="SimSun" pitchFamily="2" charset="-122"/>
              </a:rPr>
              <a:t>PRiSM</a:t>
            </a:r>
            <a:r>
              <a:rPr lang="en-US" sz="2000" dirty="0" smtClean="0">
                <a:latin typeface="Times New Roman" pitchFamily="18" charset="0"/>
                <a:ea typeface="SimSun" pitchFamily="2" charset="-122"/>
              </a:rPr>
              <a:t>-CNRS, UVSQ)</a:t>
            </a:r>
          </a:p>
          <a:p>
            <a:pPr>
              <a:spcBef>
                <a:spcPts val="1800"/>
              </a:spcBef>
              <a:spcAft>
                <a:spcPts val="200"/>
              </a:spcAft>
            </a:pPr>
            <a:r>
              <a:rPr lang="en-US" sz="2000" dirty="0" smtClean="0">
                <a:latin typeface="Times New Roman" pitchFamily="18" charset="0"/>
                <a:ea typeface="SimSun" pitchFamily="2" charset="-122"/>
              </a:rPr>
              <a:t>Supervisor: </a:t>
            </a:r>
            <a:r>
              <a:rPr lang="en-US" sz="2000" dirty="0" smtClean="0"/>
              <a:t>Philippe PUCHERAL</a:t>
            </a:r>
            <a:r>
              <a:rPr lang="en-US" dirty="0" smtClean="0"/>
              <a:t>		      </a:t>
            </a:r>
            <a:r>
              <a:rPr lang="en-US" sz="2000" dirty="0" smtClean="0"/>
              <a:t>Benjamin NGUYEN</a:t>
            </a:r>
            <a:endParaRPr lang="en-US" dirty="0" smtClean="0"/>
          </a:p>
        </p:txBody>
      </p:sp>
      <p:sp>
        <p:nvSpPr>
          <p:cNvPr id="6" name="Rectangle 5"/>
          <p:cNvSpPr/>
          <p:nvPr/>
        </p:nvSpPr>
        <p:spPr>
          <a:xfrm>
            <a:off x="1600200" y="5934671"/>
            <a:ext cx="7391400" cy="646323"/>
          </a:xfrm>
          <a:prstGeom prst="rect">
            <a:avLst/>
          </a:prstGeom>
        </p:spPr>
        <p:txBody>
          <a:bodyPr wrap="square" lIns="91432" tIns="45716" rIns="91432" bIns="45716">
            <a:spAutoFit/>
          </a:bodyPr>
          <a:lstStyle/>
          <a:p>
            <a:pPr algn="ctr"/>
            <a:r>
              <a:rPr lang="en-US" dirty="0" smtClean="0"/>
              <a:t>Junior Seminar</a:t>
            </a:r>
          </a:p>
          <a:p>
            <a:pPr algn="ctr"/>
            <a:r>
              <a:rPr lang="en-US" dirty="0" smtClean="0"/>
              <a:t>INRIA May 20</a:t>
            </a:r>
            <a:r>
              <a:rPr lang="en-US" baseline="30000" dirty="0" smtClean="0"/>
              <a:t>th</a:t>
            </a:r>
            <a:r>
              <a:rPr lang="en-US" dirty="0" smtClean="0"/>
              <a:t> 2014</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7467600" cy="731838"/>
          </a:xfrm>
        </p:spPr>
        <p:txBody>
          <a:bodyPr/>
          <a:lstStyle/>
          <a:p>
            <a:pPr>
              <a:defRPr/>
            </a:pPr>
            <a:r>
              <a:rPr lang="en-US" dirty="0" smtClean="0"/>
              <a:t>Outline</a:t>
            </a:r>
            <a:endParaRPr lang="en-US" dirty="0"/>
          </a:p>
        </p:txBody>
      </p:sp>
      <p:sp>
        <p:nvSpPr>
          <p:cNvPr id="9219" name="Content Placeholder 2"/>
          <p:cNvSpPr>
            <a:spLocks noGrp="1"/>
          </p:cNvSpPr>
          <p:nvPr>
            <p:ph sz="quarter" idx="1"/>
          </p:nvPr>
        </p:nvSpPr>
        <p:spPr>
          <a:xfrm>
            <a:off x="457200" y="1143000"/>
            <a:ext cx="8001000" cy="5410200"/>
          </a:xfrm>
        </p:spPr>
        <p:txBody>
          <a:bodyPr/>
          <a:lstStyle/>
          <a:p>
            <a:r>
              <a:rPr lang="en-US" sz="2200" dirty="0" smtClean="0"/>
              <a:t>Introduction</a:t>
            </a:r>
          </a:p>
          <a:p>
            <a:r>
              <a:rPr lang="en-US" sz="2200" dirty="0" smtClean="0"/>
              <a:t>Asymmetric architecture</a:t>
            </a:r>
          </a:p>
          <a:p>
            <a:r>
              <a:rPr lang="en-US" sz="2200" dirty="0" smtClean="0"/>
              <a:t>Generic protocol &amp; variations</a:t>
            </a:r>
          </a:p>
          <a:p>
            <a:r>
              <a:rPr lang="en-US" sz="2200" dirty="0" smtClean="0"/>
              <a:t>Information exposure analysis</a:t>
            </a:r>
          </a:p>
          <a:p>
            <a:r>
              <a:rPr lang="en-US" sz="2200" dirty="0" smtClean="0"/>
              <a:t>Experiment</a:t>
            </a:r>
          </a:p>
          <a:p>
            <a:endParaRPr lang="en-US" sz="2200" dirty="0" smtClean="0"/>
          </a:p>
          <a:p>
            <a:endParaRPr lang="en-US" sz="2200" dirty="0" smtClean="0"/>
          </a:p>
        </p:txBody>
      </p:sp>
      <p:sp>
        <p:nvSpPr>
          <p:cNvPr id="9220" name="Slide Number Placeholder 3"/>
          <p:cNvSpPr>
            <a:spLocks noGrp="1"/>
          </p:cNvSpPr>
          <p:nvPr>
            <p:ph type="sldNum" sz="quarter" idx="11"/>
          </p:nvPr>
        </p:nvSpPr>
        <p:spPr bwMode="auto">
          <a:noFill/>
          <a:ln>
            <a:miter lim="800000"/>
            <a:headEnd/>
            <a:tailEnd/>
          </a:ln>
        </p:spPr>
        <p:txBody>
          <a:bodyPr wrap="square" lIns="91432" tIns="45716" rIns="91432" bIns="45716" numCol="1" anchorCtr="0" compatLnSpc="1">
            <a:prstTxWarp prst="textNoShape">
              <a:avLst/>
            </a:prstTxWarp>
          </a:bodyPr>
          <a:lstStyle/>
          <a:p>
            <a:fld id="{C3AD59A7-A748-4670-92D1-064DCBA2FA7A}" type="slidenum">
              <a:rPr lang="en-US" smtClean="0"/>
              <a:pPr/>
              <a:t>6</a:t>
            </a:fld>
            <a:endParaRPr lang="en-US"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produced by secure hardware</a:t>
            </a:r>
            <a:endParaRPr lang="en-US" dirty="0"/>
          </a:p>
        </p:txBody>
      </p:sp>
      <p:sp>
        <p:nvSpPr>
          <p:cNvPr id="4" name="Slide Number Placeholder 3"/>
          <p:cNvSpPr>
            <a:spLocks noGrp="1"/>
          </p:cNvSpPr>
          <p:nvPr>
            <p:ph type="sldNum" sz="quarter" idx="11"/>
          </p:nvPr>
        </p:nvSpPr>
        <p:spPr/>
        <p:txBody>
          <a:bodyPr/>
          <a:lstStyle/>
          <a:p>
            <a:pPr>
              <a:defRPr/>
            </a:pPr>
            <a:fld id="{790E2273-B457-42E0-A7A4-6D7C015EC721}" type="slidenum">
              <a:rPr lang="en-US" smtClean="0"/>
              <a:pPr>
                <a:defRPr/>
              </a:pPr>
              <a:t>7</a:t>
            </a:fld>
            <a:endParaRPr lang="en-US"/>
          </a:p>
        </p:txBody>
      </p:sp>
      <p:sp>
        <p:nvSpPr>
          <p:cNvPr id="6" name="TextBox 5"/>
          <p:cNvSpPr txBox="1"/>
          <p:nvPr/>
        </p:nvSpPr>
        <p:spPr>
          <a:xfrm>
            <a:off x="2286001" y="1676401"/>
            <a:ext cx="3865145" cy="369324"/>
          </a:xfrm>
          <a:prstGeom prst="rect">
            <a:avLst/>
          </a:prstGeom>
          <a:noFill/>
        </p:spPr>
        <p:txBody>
          <a:bodyPr wrap="none" lIns="91432" tIns="45716" rIns="91432" bIns="45716" rtlCol="0">
            <a:spAutoFit/>
          </a:bodyPr>
          <a:lstStyle/>
          <a:p>
            <a:r>
              <a:rPr lang="en-US" b="1" dirty="0" smtClean="0"/>
              <a:t>Secure hardware is “everywhere”</a:t>
            </a:r>
            <a:endParaRPr lang="en-US" b="1" dirty="0"/>
          </a:p>
        </p:txBody>
      </p:sp>
      <p:pic>
        <p:nvPicPr>
          <p:cNvPr id="1027" name="Picture 3" descr="C:\Users\cuong\Desktop\Trusted Devices3.png"/>
          <p:cNvPicPr>
            <a:picLocks noChangeAspect="1" noChangeArrowheads="1"/>
          </p:cNvPicPr>
          <p:nvPr/>
        </p:nvPicPr>
        <p:blipFill>
          <a:blip r:embed="rId3"/>
          <a:srcRect/>
          <a:stretch>
            <a:fillRect/>
          </a:stretch>
        </p:blipFill>
        <p:spPr bwMode="auto">
          <a:xfrm>
            <a:off x="228601" y="2133600"/>
            <a:ext cx="6844773" cy="3810000"/>
          </a:xfrm>
          <a:prstGeom prst="rect">
            <a:avLst/>
          </a:prstGeom>
          <a:noFill/>
        </p:spPr>
      </p:pic>
      <p:sp>
        <p:nvSpPr>
          <p:cNvPr id="8" name="Rectangle 7"/>
          <p:cNvSpPr/>
          <p:nvPr/>
        </p:nvSpPr>
        <p:spPr>
          <a:xfrm>
            <a:off x="1295400" y="6172201"/>
            <a:ext cx="6553200" cy="369324"/>
          </a:xfrm>
          <a:prstGeom prst="rect">
            <a:avLst/>
          </a:prstGeom>
        </p:spPr>
        <p:txBody>
          <a:bodyPr wrap="square" lIns="91432" tIns="45716" rIns="91432" bIns="45716">
            <a:spAutoFit/>
          </a:bodyPr>
          <a:lstStyle/>
          <a:p>
            <a:pPr marL="438110" indent="-438110">
              <a:spcBef>
                <a:spcPts val="600"/>
              </a:spcBef>
            </a:pPr>
            <a:r>
              <a:rPr lang="en-US" dirty="0" smtClean="0"/>
              <a:t>Where is </a:t>
            </a:r>
            <a:r>
              <a:rPr lang="en-US" i="1" dirty="0" smtClean="0">
                <a:solidFill>
                  <a:srgbClr val="FF0000"/>
                </a:solidFill>
              </a:rPr>
              <a:t>your</a:t>
            </a:r>
            <a:r>
              <a:rPr lang="en-US" dirty="0" smtClean="0"/>
              <a:t> personal data stored? … In data centers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52400"/>
            <a:ext cx="7467600" cy="487362"/>
          </a:xfrm>
        </p:spPr>
        <p:txBody>
          <a:bodyPr>
            <a:normAutofit fontScale="90000"/>
          </a:bodyPr>
          <a:lstStyle/>
          <a:p>
            <a:r>
              <a:rPr lang="en-US" dirty="0" smtClean="0"/>
              <a:t>Centralized </a:t>
            </a:r>
            <a:r>
              <a:rPr lang="en-US" dirty="0" err="1" smtClean="0"/>
              <a:t>vs</a:t>
            </a:r>
            <a:r>
              <a:rPr lang="en-US" dirty="0" smtClean="0"/>
              <a:t> De-centralized</a:t>
            </a:r>
            <a:endParaRPr lang="en-US" dirty="0"/>
          </a:p>
        </p:txBody>
      </p:sp>
      <p:sp>
        <p:nvSpPr>
          <p:cNvPr id="3" name="Content Placeholder 2"/>
          <p:cNvSpPr>
            <a:spLocks noGrp="1"/>
          </p:cNvSpPr>
          <p:nvPr>
            <p:ph idx="1"/>
          </p:nvPr>
        </p:nvSpPr>
        <p:spPr>
          <a:xfrm>
            <a:off x="304800" y="1295400"/>
            <a:ext cx="3657600" cy="2590800"/>
          </a:xfrm>
        </p:spPr>
        <p:txBody>
          <a:bodyPr/>
          <a:lstStyle/>
          <a:p>
            <a:pPr>
              <a:buNone/>
            </a:pPr>
            <a:r>
              <a:rPr lang="en-US" sz="2200" b="1" dirty="0" smtClean="0"/>
              <a:t>Centralized solutions</a:t>
            </a:r>
          </a:p>
          <a:p>
            <a:pPr lvl="1"/>
            <a:r>
              <a:rPr lang="en-US" sz="1900" dirty="0" smtClean="0"/>
              <a:t>Privacy violation</a:t>
            </a:r>
          </a:p>
          <a:p>
            <a:pPr lvl="1"/>
            <a:r>
              <a:rPr lang="en-US" sz="1900" dirty="0" smtClean="0"/>
              <a:t>Internal &amp; external attacks on server</a:t>
            </a:r>
          </a:p>
          <a:p>
            <a:pPr lvl="1"/>
            <a:r>
              <a:rPr lang="en-US" sz="1900" dirty="0" smtClean="0"/>
              <a:t>Single point of attack</a:t>
            </a:r>
          </a:p>
        </p:txBody>
      </p:sp>
      <p:sp>
        <p:nvSpPr>
          <p:cNvPr id="7" name="Slide Number Placeholder 6"/>
          <p:cNvSpPr>
            <a:spLocks noGrp="1"/>
          </p:cNvSpPr>
          <p:nvPr>
            <p:ph type="sldNum" sz="quarter" idx="12"/>
          </p:nvPr>
        </p:nvSpPr>
        <p:spPr>
          <a:xfrm>
            <a:off x="8229600" y="5791200"/>
            <a:ext cx="414336" cy="365125"/>
          </a:xfrm>
        </p:spPr>
        <p:txBody>
          <a:bodyPr/>
          <a:lstStyle/>
          <a:p>
            <a:fld id="{B6F15528-21DE-4FAA-801E-634DDDAF4B2B}" type="slidenum">
              <a:rPr lang="en-US" smtClean="0"/>
              <a:pPr/>
              <a:t>8</a:t>
            </a:fld>
            <a:endParaRPr lang="en-US" dirty="0"/>
          </a:p>
        </p:txBody>
      </p:sp>
      <p:pic>
        <p:nvPicPr>
          <p:cNvPr id="9" name="Picture 8" descr="central server.jpg"/>
          <p:cNvPicPr>
            <a:picLocks noChangeAspect="1"/>
          </p:cNvPicPr>
          <p:nvPr/>
        </p:nvPicPr>
        <p:blipFill>
          <a:blip r:embed="rId3"/>
          <a:stretch>
            <a:fillRect/>
          </a:stretch>
        </p:blipFill>
        <p:spPr>
          <a:xfrm>
            <a:off x="381000" y="3429001"/>
            <a:ext cx="2971800" cy="2288286"/>
          </a:xfrm>
          <a:prstGeom prst="rect">
            <a:avLst/>
          </a:prstGeom>
        </p:spPr>
      </p:pic>
      <p:sp>
        <p:nvSpPr>
          <p:cNvPr id="8" name="Content Placeholder 2"/>
          <p:cNvSpPr txBox="1">
            <a:spLocks/>
          </p:cNvSpPr>
          <p:nvPr/>
        </p:nvSpPr>
        <p:spPr bwMode="auto">
          <a:xfrm>
            <a:off x="4572001" y="1295400"/>
            <a:ext cx="3886200" cy="19812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marL="273026" indent="-273026" defTabSz="914316" eaLnBrk="0" hangingPunct="0">
              <a:spcBef>
                <a:spcPts val="600"/>
              </a:spcBef>
              <a:buClr>
                <a:schemeClr val="accent1"/>
              </a:buClr>
              <a:buSzPct val="70000"/>
              <a:defRPr/>
            </a:pPr>
            <a:r>
              <a:rPr lang="en-US" sz="2200" b="1" dirty="0" smtClean="0">
                <a:latin typeface="+mn-lt"/>
                <a:cs typeface="+mn-cs"/>
              </a:rPr>
              <a:t>De-centralized solution</a:t>
            </a:r>
          </a:p>
          <a:p>
            <a:pPr marL="639704" lvl="1" indent="-273026" defTabSz="914316" eaLnBrk="0" hangingPunct="0">
              <a:spcBef>
                <a:spcPct val="20000"/>
              </a:spcBef>
              <a:buClr>
                <a:schemeClr val="accent1"/>
              </a:buClr>
              <a:buSzPct val="80000"/>
              <a:buFont typeface="Wingdings 2" pitchFamily="18" charset="2"/>
              <a:buChar char=""/>
              <a:defRPr/>
            </a:pPr>
            <a:r>
              <a:rPr lang="en-US" sz="1900" dirty="0" smtClean="0">
                <a:latin typeface="+mn-lt"/>
                <a:cs typeface="+mn-cs"/>
              </a:rPr>
              <a:t>Get rid of the assumption of trusted central server</a:t>
            </a:r>
          </a:p>
          <a:p>
            <a:pPr marL="639704" lvl="1" indent="-273026" defTabSz="914316" eaLnBrk="0" hangingPunct="0">
              <a:spcBef>
                <a:spcPct val="20000"/>
              </a:spcBef>
              <a:buClr>
                <a:schemeClr val="accent1"/>
              </a:buClr>
              <a:buSzPct val="80000"/>
              <a:buFont typeface="Wingdings 2" pitchFamily="18" charset="2"/>
              <a:buChar char=""/>
              <a:defRPr/>
            </a:pPr>
            <a:r>
              <a:rPr lang="en-US" sz="1900" dirty="0" smtClean="0">
                <a:latin typeface="+mn-lt"/>
                <a:cs typeface="+mn-cs"/>
              </a:rPr>
              <a:t>Distributed secure devices</a:t>
            </a:r>
          </a:p>
        </p:txBody>
      </p:sp>
      <p:pic>
        <p:nvPicPr>
          <p:cNvPr id="1027" name="Picture 3" descr="C:\Users\cuong\Desktop\database(1).jpg"/>
          <p:cNvPicPr>
            <a:picLocks noChangeAspect="1" noChangeArrowheads="1"/>
          </p:cNvPicPr>
          <p:nvPr/>
        </p:nvPicPr>
        <p:blipFill>
          <a:blip r:embed="rId4"/>
          <a:srcRect/>
          <a:stretch>
            <a:fillRect/>
          </a:stretch>
        </p:blipFill>
        <p:spPr bwMode="auto">
          <a:xfrm>
            <a:off x="4724400" y="2895601"/>
            <a:ext cx="3581400" cy="2897449"/>
          </a:xfrm>
          <a:prstGeom prst="rect">
            <a:avLst/>
          </a:prstGeom>
          <a:noFill/>
        </p:spPr>
      </p:pic>
      <p:cxnSp>
        <p:nvCxnSpPr>
          <p:cNvPr id="11" name="Straight Connector 10"/>
          <p:cNvCxnSpPr/>
          <p:nvPr/>
        </p:nvCxnSpPr>
        <p:spPr>
          <a:xfrm rot="16200000" flipH="1">
            <a:off x="1371600" y="3886200"/>
            <a:ext cx="5410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81000"/>
            <a:ext cx="7467600" cy="731838"/>
          </a:xfrm>
        </p:spPr>
        <p:txBody>
          <a:bodyPr>
            <a:normAutofit fontScale="90000"/>
          </a:bodyPr>
          <a:lstStyle/>
          <a:p>
            <a:r>
              <a:rPr lang="en-US" dirty="0" smtClean="0"/>
              <a:t>Asymmetric Architecture: Secure </a:t>
            </a:r>
            <a:r>
              <a:rPr lang="en-US" dirty="0" smtClean="0"/>
              <a:t>Device</a:t>
            </a:r>
            <a:br>
              <a:rPr lang="en-US" dirty="0" smtClean="0"/>
            </a:br>
            <a:r>
              <a:rPr lang="en-US" dirty="0" smtClean="0"/>
              <a:t>Trusted Data Server (TDS)</a:t>
            </a:r>
            <a:endParaRPr lang="en-US" dirty="0"/>
          </a:p>
        </p:txBody>
      </p:sp>
      <p:sp>
        <p:nvSpPr>
          <p:cNvPr id="7" name="Slide Number Placeholder 6"/>
          <p:cNvSpPr>
            <a:spLocks noGrp="1"/>
          </p:cNvSpPr>
          <p:nvPr>
            <p:ph type="sldNum" sz="quarter" idx="12"/>
          </p:nvPr>
        </p:nvSpPr>
        <p:spPr>
          <a:xfrm>
            <a:off x="8305801" y="5791200"/>
            <a:ext cx="342105" cy="365125"/>
          </a:xfrm>
        </p:spPr>
        <p:txBody>
          <a:bodyPr/>
          <a:lstStyle/>
          <a:p>
            <a:fld id="{B6F15528-21DE-4FAA-801E-634DDDAF4B2B}" type="slidenum">
              <a:rPr lang="en-US" smtClean="0"/>
              <a:pPr/>
              <a:t>9</a:t>
            </a:fld>
            <a:endParaRPr lang="en-US" dirty="0"/>
          </a:p>
        </p:txBody>
      </p:sp>
      <p:sp>
        <p:nvSpPr>
          <p:cNvPr id="6" name="TextBox 5"/>
          <p:cNvSpPr txBox="1"/>
          <p:nvPr/>
        </p:nvSpPr>
        <p:spPr>
          <a:xfrm>
            <a:off x="685800" y="5410201"/>
            <a:ext cx="5562600" cy="1015655"/>
          </a:xfrm>
          <a:prstGeom prst="rect">
            <a:avLst/>
          </a:prstGeom>
          <a:noFill/>
        </p:spPr>
        <p:txBody>
          <a:bodyPr wrap="square" lIns="91432" tIns="45716" rIns="91432" bIns="45716" rtlCol="0">
            <a:spAutoFit/>
          </a:bodyPr>
          <a:lstStyle/>
          <a:p>
            <a:r>
              <a:rPr lang="en-US" sz="2000" i="1" dirty="0" smtClean="0">
                <a:solidFill>
                  <a:srgbClr val="FF0000"/>
                </a:solidFill>
              </a:rPr>
              <a:t>How to compute global queries on nation-wide dataset over decentralized personal data stores while respecting users’ privacy?</a:t>
            </a:r>
            <a:endParaRPr lang="en-US" sz="2000" i="1" dirty="0">
              <a:solidFill>
                <a:srgbClr val="FF0000"/>
              </a:solidFill>
            </a:endParaRPr>
          </a:p>
        </p:txBody>
      </p:sp>
      <p:sp>
        <p:nvSpPr>
          <p:cNvPr id="9" name="Smiley Face 8"/>
          <p:cNvSpPr/>
          <p:nvPr/>
        </p:nvSpPr>
        <p:spPr>
          <a:xfrm>
            <a:off x="7315200" y="2209800"/>
            <a:ext cx="609600" cy="609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en-US" dirty="0"/>
          </a:p>
        </p:txBody>
      </p:sp>
      <p:sp>
        <p:nvSpPr>
          <p:cNvPr id="10" name="TextBox 7"/>
          <p:cNvSpPr txBox="1">
            <a:spLocks noChangeArrowheads="1"/>
          </p:cNvSpPr>
          <p:nvPr/>
        </p:nvSpPr>
        <p:spPr bwMode="auto">
          <a:xfrm>
            <a:off x="7924800" y="2286001"/>
            <a:ext cx="1040653" cy="523212"/>
          </a:xfrm>
          <a:prstGeom prst="rect">
            <a:avLst/>
          </a:prstGeom>
          <a:noFill/>
          <a:ln w="9525">
            <a:noFill/>
            <a:miter lim="800000"/>
            <a:headEnd/>
            <a:tailEnd/>
          </a:ln>
        </p:spPr>
        <p:txBody>
          <a:bodyPr wrap="none" lIns="91432" tIns="45716" rIns="91432" bIns="45716">
            <a:spAutoFit/>
          </a:bodyPr>
          <a:lstStyle/>
          <a:p>
            <a:r>
              <a:rPr lang="en-US" sz="1400" dirty="0" smtClean="0"/>
              <a:t>Authorized</a:t>
            </a:r>
          </a:p>
          <a:p>
            <a:r>
              <a:rPr lang="en-US" sz="1400" dirty="0" err="1" smtClean="0"/>
              <a:t>Querier</a:t>
            </a:r>
            <a:endParaRPr lang="en-US" sz="1400" dirty="0"/>
          </a:p>
        </p:txBody>
      </p:sp>
      <p:sp>
        <p:nvSpPr>
          <p:cNvPr id="11" name="Cloud Callout 10"/>
          <p:cNvSpPr/>
          <p:nvPr/>
        </p:nvSpPr>
        <p:spPr>
          <a:xfrm>
            <a:off x="7086600" y="1066800"/>
            <a:ext cx="1981200" cy="9144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en-US" sz="1200" dirty="0" smtClean="0">
                <a:solidFill>
                  <a:srgbClr val="002060"/>
                </a:solidFill>
              </a:rPr>
              <a:t>Average salary of </a:t>
            </a:r>
            <a:r>
              <a:rPr lang="en-US" sz="1200" dirty="0" err="1" smtClean="0">
                <a:solidFill>
                  <a:srgbClr val="002060"/>
                </a:solidFill>
              </a:rPr>
              <a:t>Parisiens</a:t>
            </a:r>
            <a:endParaRPr lang="en-US" sz="1200" dirty="0">
              <a:solidFill>
                <a:srgbClr val="002060"/>
              </a:solidFill>
            </a:endParaRPr>
          </a:p>
        </p:txBody>
      </p:sp>
      <p:sp>
        <p:nvSpPr>
          <p:cNvPr id="13" name="Left Arrow 12"/>
          <p:cNvSpPr/>
          <p:nvPr/>
        </p:nvSpPr>
        <p:spPr>
          <a:xfrm flipH="1">
            <a:off x="5486400" y="2362200"/>
            <a:ext cx="16764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pic>
        <p:nvPicPr>
          <p:cNvPr id="2052" name="Picture 4"/>
          <p:cNvPicPr>
            <a:picLocks noChangeAspect="1" noChangeArrowheads="1"/>
          </p:cNvPicPr>
          <p:nvPr/>
        </p:nvPicPr>
        <p:blipFill>
          <a:blip r:embed="rId3"/>
          <a:srcRect/>
          <a:stretch>
            <a:fillRect/>
          </a:stretch>
        </p:blipFill>
        <p:spPr bwMode="auto">
          <a:xfrm>
            <a:off x="152400" y="1066800"/>
            <a:ext cx="2514600" cy="3016024"/>
          </a:xfrm>
          <a:prstGeom prst="rect">
            <a:avLst/>
          </a:prstGeom>
          <a:noFill/>
          <a:ln w="9525">
            <a:noFill/>
            <a:miter lim="800000"/>
            <a:headEnd/>
            <a:tailEnd/>
          </a:ln>
          <a:effectLst/>
        </p:spPr>
      </p:pic>
      <p:pic>
        <p:nvPicPr>
          <p:cNvPr id="18" name="Picture 17" descr="Untitled.png"/>
          <p:cNvPicPr>
            <a:picLocks noChangeAspect="1"/>
          </p:cNvPicPr>
          <p:nvPr/>
        </p:nvPicPr>
        <p:blipFill>
          <a:blip r:embed="rId4"/>
          <a:stretch>
            <a:fillRect/>
          </a:stretch>
        </p:blipFill>
        <p:spPr>
          <a:xfrm>
            <a:off x="457200" y="3886200"/>
            <a:ext cx="6762395" cy="1447800"/>
          </a:xfrm>
          <a:prstGeom prst="rect">
            <a:avLst/>
          </a:prstGeom>
        </p:spPr>
      </p:pic>
      <p:sp>
        <p:nvSpPr>
          <p:cNvPr id="19" name="Content Placeholder 2"/>
          <p:cNvSpPr txBox="1">
            <a:spLocks/>
          </p:cNvSpPr>
          <p:nvPr/>
        </p:nvSpPr>
        <p:spPr bwMode="auto">
          <a:xfrm>
            <a:off x="228601" y="4949826"/>
            <a:ext cx="6629399" cy="2212975"/>
          </a:xfrm>
          <a:prstGeom prst="rect">
            <a:avLst/>
          </a:prstGeom>
          <a:noFill/>
          <a:ln w="9525">
            <a:noFill/>
            <a:miter lim="800000"/>
            <a:headEnd/>
            <a:tailEnd/>
          </a:ln>
        </p:spPr>
        <p:txBody>
          <a:bodyPr vert="horz" wrap="square" lIns="91432" tIns="45716" rIns="91432" bIns="45716" numCol="1" anchor="t" anchorCtr="0" compatLnSpc="1">
            <a:prstTxWarp prst="textNoShape">
              <a:avLst/>
            </a:prstTxWarp>
            <a:normAutofit/>
          </a:bodyPr>
          <a:lstStyle/>
          <a:p>
            <a:pPr marL="273026" indent="-273026" defTabSz="914316" eaLnBrk="0" hangingPunct="0">
              <a:lnSpc>
                <a:spcPct val="80000"/>
              </a:lnSpc>
              <a:spcBef>
                <a:spcPts val="600"/>
              </a:spcBef>
              <a:buClr>
                <a:schemeClr val="accent1"/>
              </a:buClr>
              <a:buSzPct val="70000"/>
              <a:defRPr/>
            </a:pPr>
            <a:r>
              <a:rPr lang="en-US" sz="1700" dirty="0" smtClean="0">
                <a:latin typeface="+mn-lt"/>
                <a:cs typeface="+mn-cs"/>
              </a:rPr>
              <a:t>Secure Device (Trusted Data Server - TDS) Characteristics :</a:t>
            </a:r>
          </a:p>
          <a:p>
            <a:pPr marL="273026" indent="-273026" defTabSz="914316" eaLnBrk="0" hangingPunct="0">
              <a:lnSpc>
                <a:spcPct val="80000"/>
              </a:lnSpc>
              <a:spcBef>
                <a:spcPts val="600"/>
              </a:spcBef>
              <a:buClr>
                <a:schemeClr val="accent1"/>
              </a:buClr>
              <a:buSzPct val="70000"/>
              <a:buFontTx/>
              <a:buChar char="•"/>
              <a:defRPr/>
            </a:pPr>
            <a:r>
              <a:rPr lang="en-US" sz="1700" dirty="0" smtClean="0">
                <a:latin typeface="+mn-lt"/>
                <a:cs typeface="+mn-cs"/>
              </a:rPr>
              <a:t>High security:</a:t>
            </a:r>
          </a:p>
          <a:p>
            <a:pPr marL="639704" lvl="1" indent="-273026" defTabSz="914316" eaLnBrk="0" hangingPunct="0">
              <a:lnSpc>
                <a:spcPct val="80000"/>
              </a:lnSpc>
              <a:spcBef>
                <a:spcPct val="20000"/>
              </a:spcBef>
              <a:buClr>
                <a:schemeClr val="accent1"/>
              </a:buClr>
              <a:buFontTx/>
              <a:buChar char="•"/>
              <a:defRPr/>
            </a:pPr>
            <a:r>
              <a:rPr lang="en-US" sz="1300" dirty="0" smtClean="0">
                <a:latin typeface="+mn-lt"/>
                <a:cs typeface="+mn-cs"/>
              </a:rPr>
              <a:t>High ratio Cost/Benefit of an attack;</a:t>
            </a:r>
          </a:p>
          <a:p>
            <a:pPr marL="639704" lvl="1" indent="-273026" defTabSz="914316" eaLnBrk="0" hangingPunct="0">
              <a:lnSpc>
                <a:spcPct val="80000"/>
              </a:lnSpc>
              <a:spcBef>
                <a:spcPct val="20000"/>
              </a:spcBef>
              <a:buClr>
                <a:schemeClr val="accent1"/>
              </a:buClr>
              <a:buFontTx/>
              <a:buChar char="•"/>
              <a:defRPr/>
            </a:pPr>
            <a:r>
              <a:rPr lang="en-US" sz="1300" dirty="0" smtClean="0">
                <a:latin typeface="+mn-lt"/>
                <a:cs typeface="+mn-cs"/>
              </a:rPr>
              <a:t>Secure against its owner;</a:t>
            </a:r>
          </a:p>
          <a:p>
            <a:pPr marL="273026" indent="-273026" defTabSz="914316" eaLnBrk="0" hangingPunct="0">
              <a:lnSpc>
                <a:spcPct val="80000"/>
              </a:lnSpc>
              <a:spcBef>
                <a:spcPts val="600"/>
              </a:spcBef>
              <a:buClr>
                <a:schemeClr val="accent1"/>
              </a:buClr>
              <a:buSzPct val="70000"/>
              <a:buFontTx/>
              <a:buChar char="•"/>
              <a:defRPr/>
            </a:pPr>
            <a:r>
              <a:rPr lang="en-US" sz="1700" dirty="0" smtClean="0">
                <a:latin typeface="+mn-lt"/>
                <a:cs typeface="+mn-cs"/>
              </a:rPr>
              <a:t>Modest computing resources (~10KB of RAM, 120MHz CPU);</a:t>
            </a:r>
          </a:p>
          <a:p>
            <a:pPr marL="273026" indent="-273026" defTabSz="914316" eaLnBrk="0" hangingPunct="0">
              <a:lnSpc>
                <a:spcPct val="80000"/>
              </a:lnSpc>
              <a:spcBef>
                <a:spcPts val="600"/>
              </a:spcBef>
              <a:buClr>
                <a:schemeClr val="accent1"/>
              </a:buClr>
              <a:buSzPct val="70000"/>
              <a:buFontTx/>
              <a:buChar char="•"/>
              <a:defRPr/>
            </a:pPr>
            <a:r>
              <a:rPr lang="en-US" sz="1700" dirty="0" smtClean="0">
                <a:latin typeface="+mn-lt"/>
                <a:cs typeface="+mn-cs"/>
              </a:rPr>
              <a:t>Low availability: physically controlled by its owner; connects and disconnects at it will</a:t>
            </a:r>
          </a:p>
        </p:txBody>
      </p:sp>
      <p:pic>
        <p:nvPicPr>
          <p:cNvPr id="4" name="Picture 4" descr="C:\Users\cuong\Desktop\cartoon_clouds.gif"/>
          <p:cNvPicPr>
            <a:picLocks noChangeAspect="1" noChangeArrowheads="1"/>
          </p:cNvPicPr>
          <p:nvPr/>
        </p:nvPicPr>
        <p:blipFill>
          <a:blip r:embed="rId5"/>
          <a:srcRect/>
          <a:stretch>
            <a:fillRect/>
          </a:stretch>
        </p:blipFill>
        <p:spPr bwMode="auto">
          <a:xfrm>
            <a:off x="2667000" y="1371600"/>
            <a:ext cx="2819400" cy="2133600"/>
          </a:xfrm>
          <a:prstGeom prst="rect">
            <a:avLst/>
          </a:prstGeom>
          <a:noFill/>
        </p:spPr>
      </p:pic>
      <p:pic>
        <p:nvPicPr>
          <p:cNvPr id="2050" name="Picture 2" descr="C:\Users\cuong\Desktop\sptformfactor.gif"/>
          <p:cNvPicPr>
            <a:picLocks noChangeAspect="1" noChangeArrowheads="1"/>
          </p:cNvPicPr>
          <p:nvPr/>
        </p:nvPicPr>
        <p:blipFill>
          <a:blip r:embed="rId6"/>
          <a:srcRect/>
          <a:stretch>
            <a:fillRect/>
          </a:stretch>
        </p:blipFill>
        <p:spPr bwMode="auto">
          <a:xfrm>
            <a:off x="1066801" y="1676400"/>
            <a:ext cx="7050591"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checkerboard(across)">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linds(horizont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ox(in)">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blinds(horizontal)">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p:bldP spid="11" grpId="0" animBg="1"/>
      <p:bldP spid="13" grpId="0" animBg="1"/>
      <p:bldP spid="1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3_Couv logo equipe  et dernière">
  <a:themeElements>
    <a:clrScheme name="3_Couv logo equipe  et dernièr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3_Couv logo equipe  et dernière">
      <a:majorFont>
        <a:latin typeface="Arial"/>
        <a:ea typeface="ＭＳ Ｐゴシック"/>
        <a:cs typeface="Arial"/>
      </a:majorFont>
      <a:minorFont>
        <a:latin typeface="Arial"/>
        <a:ea typeface="ＭＳ Ｐゴシック"/>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Couv logo equipe  et dernièr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xte et chapitre rouge">
  <a:themeElements>
    <a:clrScheme name="Texte et chapitre roug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Texte et chapitre rouge">
      <a:majorFont>
        <a:latin typeface="Arial"/>
        <a:ea typeface="ＭＳ Ｐゴシック"/>
        <a:cs typeface="Arial"/>
      </a:majorFont>
      <a:minorFont>
        <a:latin typeface="Arial"/>
        <a:ea typeface="ＭＳ Ｐゴシック"/>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exte et chapitre roug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exte et chapitre rouge">
  <a:themeElements>
    <a:clrScheme name="Texte et chapitre roug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Texte et chapitre rouge">
      <a:majorFont>
        <a:latin typeface="Arial"/>
        <a:ea typeface="ＭＳ Ｐゴシック"/>
        <a:cs typeface="Arial"/>
      </a:majorFont>
      <a:minorFont>
        <a:latin typeface="Arial"/>
        <a:ea typeface="ＭＳ Ｐゴシック"/>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exte et chapitre roug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4383</TotalTime>
  <Words>3398</Words>
  <Application>Microsoft Office PowerPoint</Application>
  <PresentationFormat>On-screen Show (4:3)</PresentationFormat>
  <Paragraphs>336</Paragraphs>
  <Slides>24</Slides>
  <Notes>20</Notes>
  <HiddenSlides>0</HiddenSlides>
  <MMClips>0</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Oriel</vt:lpstr>
      <vt:lpstr>3_Couv logo equipe  et dernière</vt:lpstr>
      <vt:lpstr>Texte et chapitre rouge</vt:lpstr>
      <vt:lpstr>1_Texte et chapitre rouge</vt:lpstr>
      <vt:lpstr>Privacy-Preserving Query Execution using a Decentralized Architecture and Tamper Resistant Hardware</vt:lpstr>
      <vt:lpstr>SMIS: Secured and Mobile Information Systems</vt:lpstr>
      <vt:lpstr>Background and research fields</vt:lpstr>
      <vt:lpstr>Current composition of the team</vt:lpstr>
      <vt:lpstr>Privacy-Preserving Query Execution using a Decentralized Architecture and Tamper Resistant Hardware</vt:lpstr>
      <vt:lpstr>Outline</vt:lpstr>
      <vt:lpstr>Data produced by secure hardware</vt:lpstr>
      <vt:lpstr>Centralized vs De-centralized</vt:lpstr>
      <vt:lpstr>Asymmetric Architecture: Secure Device Trusted Data Server (TDS)</vt:lpstr>
      <vt:lpstr>Basic SQL Query</vt:lpstr>
      <vt:lpstr>The Generic Protocol</vt:lpstr>
      <vt:lpstr>Hypothesis about Querier &amp; SSI</vt:lpstr>
      <vt:lpstr>Classification of Solutions</vt:lpstr>
      <vt:lpstr>Deterministic &amp; non-Deterministic Encryption</vt:lpstr>
      <vt:lpstr>Secure Aggregation</vt:lpstr>
      <vt:lpstr>Noise-based Protocols</vt:lpstr>
      <vt:lpstr>Nearly Equi-depth Histogram</vt:lpstr>
      <vt:lpstr>Information Exposure</vt:lpstr>
      <vt:lpstr>Information Exposure</vt:lpstr>
      <vt:lpstr>unit test</vt:lpstr>
      <vt:lpstr>Metrics for the evaluation:  Trade-off between criteria</vt:lpstr>
      <vt:lpstr>Which one ?</vt:lpstr>
      <vt:lpstr>Future work </vt:lpstr>
      <vt:lpstr>Slide 24</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vd</dc:creator>
  <cp:lastModifiedBy>cuong</cp:lastModifiedBy>
  <cp:revision>502</cp:revision>
  <dcterms:created xsi:type="dcterms:W3CDTF">2009-08-24T04:00:14Z</dcterms:created>
  <dcterms:modified xsi:type="dcterms:W3CDTF">2014-05-19T13:32:45Z</dcterms:modified>
</cp:coreProperties>
</file>