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37" r:id="rId3"/>
  </p:sldMasterIdLst>
  <p:notesMasterIdLst>
    <p:notesMasterId r:id="rId27"/>
  </p:notesMasterIdLst>
  <p:sldIdLst>
    <p:sldId id="306" r:id="rId4"/>
    <p:sldId id="307" r:id="rId5"/>
    <p:sldId id="308" r:id="rId6"/>
    <p:sldId id="256" r:id="rId7"/>
    <p:sldId id="305" r:id="rId8"/>
    <p:sldId id="279" r:id="rId9"/>
    <p:sldId id="297" r:id="rId10"/>
    <p:sldId id="277" r:id="rId11"/>
    <p:sldId id="309" r:id="rId12"/>
    <p:sldId id="296" r:id="rId13"/>
    <p:sldId id="260" r:id="rId14"/>
    <p:sldId id="284" r:id="rId15"/>
    <p:sldId id="264" r:id="rId16"/>
    <p:sldId id="285" r:id="rId17"/>
    <p:sldId id="266" r:id="rId18"/>
    <p:sldId id="298" r:id="rId19"/>
    <p:sldId id="299" r:id="rId20"/>
    <p:sldId id="300" r:id="rId21"/>
    <p:sldId id="301" r:id="rId22"/>
    <p:sldId id="304" r:id="rId23"/>
    <p:sldId id="295" r:id="rId24"/>
    <p:sldId id="290" r:id="rId25"/>
    <p:sldId id="291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27" autoAdjust="0"/>
  </p:normalViewPr>
  <p:slideViewPr>
    <p:cSldViewPr>
      <p:cViewPr>
        <p:scale>
          <a:sx n="90" d="100"/>
          <a:sy n="90" d="100"/>
        </p:scale>
        <p:origin x="-8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9E67-CD74-4289-A07F-8180068A5F9A}" type="datetimeFigureOut">
              <a:rPr lang="fr-FR" smtClean="0"/>
              <a:t>08/06/2015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EEE6-5613-4D4A-9EE0-3F5449E70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13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8C5350-BFE9-4970-8C78-82E846BB4A48}" type="slidenum">
              <a:rPr lang="fr-FR" altLang="fr-FR">
                <a:solidFill>
                  <a:prstClr val="black"/>
                </a:solidFill>
              </a:rPr>
              <a:pPr eaLnBrk="1" hangingPunct="1"/>
              <a:t>1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84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1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4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83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25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746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8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97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23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E9A3B6-28DD-45CB-81E9-7F6629047B58}" type="slidenum">
              <a:rPr lang="fr-FR" altLang="fr-FR">
                <a:solidFill>
                  <a:srgbClr val="000000"/>
                </a:solidFill>
              </a:rPr>
              <a:pPr eaLnBrk="1" hangingPunct="1"/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dirty="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18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806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61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19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2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14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40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64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0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EEE6-5613-4D4A-9EE0-3F5449E7090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04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C8B871-D6D1-4DB1-8AEB-A242AA453BED}" type="datetime1">
              <a:rPr lang="fr-FR" smtClean="0"/>
              <a:t>08/06/2015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2125-74C1-40FD-BEDF-BC3552B2994B}" type="datetime1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B4560-C79C-499A-B47A-8560294A774F}" type="datetime1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4_scien_U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7" y="881785"/>
            <a:ext cx="1071924" cy="86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3" y="923636"/>
            <a:ext cx="869237" cy="8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r 21"/>
          <p:cNvGrpSpPr>
            <a:grpSpLocks/>
          </p:cNvGrpSpPr>
          <p:nvPr userDrawn="1"/>
        </p:nvGrpSpPr>
        <p:grpSpPr bwMode="auto">
          <a:xfrm>
            <a:off x="1564356" y="103909"/>
            <a:ext cx="1693586" cy="765767"/>
            <a:chOff x="1187195" y="5884321"/>
            <a:chExt cx="2129233" cy="949929"/>
          </a:xfrm>
        </p:grpSpPr>
        <p:sp>
          <p:nvSpPr>
            <p:cNvPr id="8" name="Rectangle 14"/>
            <p:cNvSpPr>
              <a:spLocks noChangeAspect="1" noChangeArrowheads="1"/>
            </p:cNvSpPr>
            <p:nvPr userDrawn="1"/>
          </p:nvSpPr>
          <p:spPr bwMode="auto">
            <a:xfrm>
              <a:off x="1375320" y="6000688"/>
              <a:ext cx="1776926" cy="49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994364"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srgbClr val="808080"/>
                  </a:solidFill>
                  <a:latin typeface="Helvetica"/>
                </a:rPr>
                <a:t>PR   SM</a:t>
              </a:r>
              <a:endParaRPr lang="en-US" sz="2600" b="1" smtClean="0">
                <a:solidFill>
                  <a:srgbClr val="000000"/>
                </a:solidFill>
              </a:endParaRPr>
            </a:p>
          </p:txBody>
        </p:sp>
        <p:pic>
          <p:nvPicPr>
            <p:cNvPr id="9" name="Image 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225" y="5884321"/>
              <a:ext cx="273878" cy="72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0"/>
            <p:cNvSpPr>
              <a:spLocks noChangeArrowheads="1"/>
            </p:cNvSpPr>
            <p:nvPr userDrawn="1"/>
          </p:nvSpPr>
          <p:spPr bwMode="auto">
            <a:xfrm>
              <a:off x="1187195" y="6528814"/>
              <a:ext cx="2129233" cy="30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smtClean="0">
                  <a:solidFill>
                    <a:srgbClr val="595959"/>
                  </a:solidFill>
                </a:rPr>
                <a:t>PRiSM Lab. - UMR 8144 </a:t>
              </a:r>
              <a:endParaRPr lang="en-US" sz="1000" smtClean="0">
                <a:solidFill>
                  <a:srgbClr val="595959"/>
                </a:solidFill>
              </a:endParaRPr>
            </a:p>
          </p:txBody>
        </p:sp>
      </p:grpSp>
      <p:sp>
        <p:nvSpPr>
          <p:cNvPr id="294915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ctr"/>
          <a:lstStyle>
            <a:lvl1pPr algn="l"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8022815" cy="844550"/>
          </a:xfrm>
        </p:spPr>
        <p:txBody>
          <a:bodyPr anchor="t"/>
          <a:lstStyle>
            <a:lvl1pPr>
              <a:lnSpc>
                <a:spcPct val="100000"/>
              </a:lnSpc>
              <a:defRPr sz="22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9971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919" y="3330255"/>
            <a:ext cx="8636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4507507"/>
            <a:ext cx="4318000" cy="2155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49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1" y="3459855"/>
            <a:ext cx="8636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57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24"/>
          <p:cNvSpPr>
            <a:spLocks noGrp="1"/>
          </p:cNvSpPr>
          <p:nvPr>
            <p:ph type="ftr" sz="quarter" idx="10"/>
          </p:nvPr>
        </p:nvSpPr>
        <p:spPr>
          <a:xfrm>
            <a:off x="4401961" y="6492876"/>
            <a:ext cx="2932827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SMIS Project Team</a:t>
            </a:r>
          </a:p>
        </p:txBody>
      </p:sp>
      <p:sp>
        <p:nvSpPr>
          <p:cNvPr id="5" name="Espace réservé du numéro de diapositive 28"/>
          <p:cNvSpPr>
            <a:spLocks noGrp="1"/>
          </p:cNvSpPr>
          <p:nvPr>
            <p:ph type="sldNum" sz="quarter" idx="11"/>
          </p:nvPr>
        </p:nvSpPr>
        <p:spPr>
          <a:xfrm>
            <a:off x="8648848" y="6492876"/>
            <a:ext cx="384968" cy="365125"/>
          </a:xfrm>
          <a:prstGeom prst="rect">
            <a:avLst/>
          </a:prstGeom>
        </p:spPr>
        <p:txBody>
          <a:bodyPr vert="horz" wrap="square" lIns="80330" tIns="40165" rIns="80330" bIns="4016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72F69-AAE6-4A45-8743-B13C24D54C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2"/>
          </p:nvPr>
        </p:nvSpPr>
        <p:spPr>
          <a:xfrm>
            <a:off x="7396003" y="6492876"/>
            <a:ext cx="1216117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12/7/2012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pied de page 24"/>
          <p:cNvSpPr>
            <a:spLocks noGrp="1"/>
          </p:cNvSpPr>
          <p:nvPr>
            <p:ph type="ftr" sz="quarter" idx="10"/>
          </p:nvPr>
        </p:nvSpPr>
        <p:spPr>
          <a:xfrm>
            <a:off x="4401962" y="6492876"/>
            <a:ext cx="3123270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SMIS Project Team</a:t>
            </a:r>
          </a:p>
        </p:txBody>
      </p:sp>
      <p:sp>
        <p:nvSpPr>
          <p:cNvPr id="4" name="Espace réservé du numéro de diapositive 28"/>
          <p:cNvSpPr>
            <a:spLocks noGrp="1"/>
          </p:cNvSpPr>
          <p:nvPr>
            <p:ph type="sldNum" sz="quarter" idx="11"/>
          </p:nvPr>
        </p:nvSpPr>
        <p:spPr>
          <a:xfrm>
            <a:off x="8648848" y="6492876"/>
            <a:ext cx="384968" cy="365125"/>
          </a:xfrm>
          <a:prstGeom prst="rect">
            <a:avLst/>
          </a:prstGeom>
        </p:spPr>
        <p:txBody>
          <a:bodyPr vert="horz" wrap="square" lIns="80330" tIns="40165" rIns="80330" bIns="4016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716C2-FE1F-404B-BC1A-A168355E15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  <p:sp>
        <p:nvSpPr>
          <p:cNvPr id="5" name="Espace réservé de la date 29"/>
          <p:cNvSpPr>
            <a:spLocks noGrp="1"/>
          </p:cNvSpPr>
          <p:nvPr>
            <p:ph type="dt" sz="half" idx="12"/>
          </p:nvPr>
        </p:nvSpPr>
        <p:spPr>
          <a:xfrm>
            <a:off x="7620453" y="6492876"/>
            <a:ext cx="991666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12/7/2012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4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440623" y="975638"/>
            <a:ext cx="4172955" cy="508964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4751389" y="976315"/>
            <a:ext cx="4259262" cy="51069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4401962" y="6492876"/>
            <a:ext cx="3123270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SMIS Project Team</a:t>
            </a:r>
          </a:p>
        </p:txBody>
      </p:sp>
      <p:sp>
        <p:nvSpPr>
          <p:cNvPr id="7" name="Espace réservé du numéro de diapositive 28"/>
          <p:cNvSpPr>
            <a:spLocks noGrp="1"/>
          </p:cNvSpPr>
          <p:nvPr>
            <p:ph type="sldNum" sz="quarter" idx="16"/>
          </p:nvPr>
        </p:nvSpPr>
        <p:spPr>
          <a:xfrm>
            <a:off x="8648848" y="6492876"/>
            <a:ext cx="384968" cy="365125"/>
          </a:xfrm>
          <a:prstGeom prst="rect">
            <a:avLst/>
          </a:prstGeom>
        </p:spPr>
        <p:txBody>
          <a:bodyPr vert="horz" wrap="square" lIns="80330" tIns="40165" rIns="80330" bIns="4016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2759A-566D-4E4D-8A24-577D5E60B7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e la date 29"/>
          <p:cNvSpPr>
            <a:spLocks noGrp="1"/>
          </p:cNvSpPr>
          <p:nvPr>
            <p:ph type="dt" sz="half" idx="17"/>
          </p:nvPr>
        </p:nvSpPr>
        <p:spPr>
          <a:xfrm>
            <a:off x="7620453" y="6492876"/>
            <a:ext cx="991666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12/7/2012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4"/>
          <p:cNvSpPr>
            <a:spLocks noGrp="1"/>
          </p:cNvSpPr>
          <p:nvPr>
            <p:ph type="ftr" sz="quarter" idx="10"/>
          </p:nvPr>
        </p:nvSpPr>
        <p:spPr>
          <a:xfrm>
            <a:off x="4401962" y="6492876"/>
            <a:ext cx="2994041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SMIS Project Team</a:t>
            </a:r>
          </a:p>
        </p:txBody>
      </p:sp>
      <p:sp>
        <p:nvSpPr>
          <p:cNvPr id="3" name="Espace réservé du numéro de diapositive 28"/>
          <p:cNvSpPr>
            <a:spLocks noGrp="1"/>
          </p:cNvSpPr>
          <p:nvPr>
            <p:ph type="sldNum" sz="quarter" idx="11"/>
          </p:nvPr>
        </p:nvSpPr>
        <p:spPr>
          <a:xfrm>
            <a:off x="8648848" y="6492876"/>
            <a:ext cx="384968" cy="365125"/>
          </a:xfrm>
          <a:prstGeom prst="rect">
            <a:avLst/>
          </a:prstGeom>
        </p:spPr>
        <p:txBody>
          <a:bodyPr vert="horz" wrap="square" lIns="80330" tIns="40165" rIns="80330" bIns="4016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04CEF1-83B8-459B-93D1-CABE67AD70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2"/>
          </p:nvPr>
        </p:nvSpPr>
        <p:spPr>
          <a:xfrm>
            <a:off x="7434092" y="6492876"/>
            <a:ext cx="1178028" cy="365125"/>
          </a:xfrm>
          <a:prstGeom prst="rect">
            <a:avLst/>
          </a:prstGeom>
        </p:spPr>
        <p:txBody>
          <a:bodyPr lIns="80330" tIns="40165" rIns="80330" bIns="40165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12/7/2012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A9E19-5A36-4553-8CB6-07D625954754}" type="datetime1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596" y="2130137"/>
            <a:ext cx="7772808" cy="147060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192" y="3886489"/>
            <a:ext cx="6401616" cy="1752023"/>
          </a:xfrm>
        </p:spPr>
        <p:txBody>
          <a:bodyPr/>
          <a:lstStyle>
            <a:lvl1pPr marL="0" indent="0" algn="ctr">
              <a:buNone/>
              <a:defRPr/>
            </a:lvl1pPr>
            <a:lvl2pPr marL="401650" indent="0" algn="ctr">
              <a:buNone/>
              <a:defRPr/>
            </a:lvl2pPr>
            <a:lvl3pPr marL="803300" indent="0" algn="ctr">
              <a:buNone/>
              <a:defRPr/>
            </a:lvl3pPr>
            <a:lvl4pPr marL="1204951" indent="0" algn="ctr">
              <a:buNone/>
              <a:defRPr/>
            </a:lvl4pPr>
            <a:lvl5pPr marL="1606601" indent="0" algn="ctr">
              <a:buNone/>
              <a:defRPr/>
            </a:lvl5pPr>
            <a:lvl6pPr marL="2008251" indent="0" algn="ctr">
              <a:buNone/>
              <a:defRPr/>
            </a:lvl6pPr>
            <a:lvl7pPr marL="2409901" indent="0" algn="ctr">
              <a:buNone/>
              <a:defRPr/>
            </a:lvl7pPr>
            <a:lvl8pPr marL="2811551" indent="0" algn="ctr">
              <a:buNone/>
              <a:defRPr/>
            </a:lvl8pPr>
            <a:lvl9pPr marL="3213202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648848" y="6492876"/>
            <a:ext cx="384968" cy="365125"/>
          </a:xfrm>
          <a:prstGeom prst="rect">
            <a:avLst/>
          </a:prstGeom>
        </p:spPr>
        <p:txBody>
          <a:bodyPr vert="horz" wrap="square" lIns="80330" tIns="40165" rIns="80330" bIns="40165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BB430C-7613-4E35-9407-E3D89331BC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4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DB6D-CB87-4679-821E-78F15FA8A4CB}" type="datetime1">
              <a:rPr lang="fr-FR" smtClean="0"/>
              <a:t>08/06/2015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58ED-718B-4F5F-A845-9EB9D3DAF92B}" type="datetime1">
              <a:rPr lang="fr-FR" smtClean="0"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E5784D-F571-47FE-8032-E1AD1D4EE0B7}" type="datetime1">
              <a:rPr lang="fr-FR" smtClean="0"/>
              <a:t>08/06/2015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208CE7-5378-4F4A-94DC-485C17778272}" type="datetime1">
              <a:rPr lang="fr-FR" smtClean="0"/>
              <a:t>08/06/2015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94AA-1BC3-47BD-8632-884CA3ED1279}" type="datetime1">
              <a:rPr lang="fr-FR" smtClean="0"/>
              <a:t>08/06/2015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C12C-3EE6-47F9-94A7-C13FD187072A}" type="datetime1">
              <a:rPr lang="fr-FR" smtClean="0"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C291-03AC-41DC-AEA5-2676278E3E1E}" type="datetime1">
              <a:rPr lang="fr-FR" smtClean="0"/>
              <a:t>08/06/2015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73CBFBE-AC13-4FD0-B9F3-6126B3E6DE07}" type="datetime1">
              <a:rPr lang="fr-FR" smtClean="0"/>
              <a:t>08/06/2015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136B30-44D0-4253-A270-9DFDA880B5D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378" y="2923886"/>
            <a:ext cx="8635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1" y="4188114"/>
            <a:ext cx="4317622" cy="21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28" name="Picture 5" descr="Image4_scien_UK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7" y="881785"/>
            <a:ext cx="1071924" cy="86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9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73" y="923636"/>
            <a:ext cx="869237" cy="80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ChangeAspect="1" noChangeArrowheads="1"/>
          </p:cNvSpPr>
          <p:nvPr userDrawn="1"/>
        </p:nvSpPr>
        <p:spPr bwMode="auto">
          <a:xfrm>
            <a:off x="1712630" y="196273"/>
            <a:ext cx="1416082" cy="49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94364" fontAlgn="base">
              <a:spcBef>
                <a:spcPct val="1000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808080"/>
                </a:solidFill>
                <a:latin typeface="Helvetica"/>
              </a:rPr>
              <a:t>PR</a:t>
            </a:r>
            <a:r>
              <a:rPr lang="en-US" sz="3200" b="1" smtClean="0">
                <a:solidFill>
                  <a:srgbClr val="808080"/>
                </a:solidFill>
                <a:latin typeface="Helvetica"/>
              </a:rPr>
              <a:t> </a:t>
            </a:r>
            <a:r>
              <a:rPr lang="en-US" sz="2600" b="1" smtClean="0">
                <a:solidFill>
                  <a:srgbClr val="808080"/>
                </a:solidFill>
                <a:latin typeface="Helvetica"/>
              </a:rPr>
              <a:t>  SM</a:t>
            </a:r>
            <a:endParaRPr lang="en-US" sz="2600" b="1" smtClean="0">
              <a:solidFill>
                <a:srgbClr val="000000"/>
              </a:solidFill>
            </a:endParaRPr>
          </a:p>
        </p:txBody>
      </p:sp>
      <p:pic>
        <p:nvPicPr>
          <p:cNvPr id="1032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63" y="83705"/>
            <a:ext cx="219009" cy="58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1564356" y="623454"/>
            <a:ext cx="1693586" cy="2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79" tIns="43639" rIns="87279" bIns="4363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00" smtClean="0">
                <a:solidFill>
                  <a:srgbClr val="595959"/>
                </a:solidFill>
              </a:rPr>
              <a:t>PRiSM Lab. - UMR 8144 </a:t>
            </a:r>
            <a:endParaRPr lang="en-US" sz="100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36393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872786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09178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745572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26341" indent="-326341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Char char="•"/>
        <a:defRPr sz="23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1395" indent="433727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Char char="–"/>
        <a:defRPr sz="1300" b="1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2789" indent="86884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300" b="1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4184" indent="1303969" algn="l" rtl="0" eaLnBrk="0" fontAlgn="base" hangingPunct="0">
        <a:spcBef>
          <a:spcPct val="0"/>
        </a:spcBef>
        <a:spcAft>
          <a:spcPct val="0"/>
        </a:spcAft>
        <a:buChar char="–"/>
        <a:defRPr sz="1300" b="1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5578" indent="1739090" algn="l" rtl="0" eaLnBrk="0" fontAlgn="base" hangingPunct="0">
        <a:spcBef>
          <a:spcPct val="0"/>
        </a:spcBef>
        <a:spcAft>
          <a:spcPct val="0"/>
        </a:spcAft>
        <a:buChar char="»"/>
        <a:defRPr sz="1300" b="1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442454" algn="l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878847" algn="l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15240" algn="l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751632" algn="l" rtl="0" fontAlgn="base">
        <a:spcBef>
          <a:spcPct val="0"/>
        </a:spcBef>
        <a:spcAft>
          <a:spcPct val="0"/>
        </a:spcAft>
        <a:defRPr sz="13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93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86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78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72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65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358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751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143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r 31"/>
          <p:cNvGrpSpPr>
            <a:grpSpLocks/>
          </p:cNvGrpSpPr>
          <p:nvPr userDrawn="1"/>
        </p:nvGrpSpPr>
        <p:grpSpPr bwMode="auto">
          <a:xfrm>
            <a:off x="0" y="5778500"/>
            <a:ext cx="9144000" cy="1079500"/>
            <a:chOff x="0" y="5778500"/>
            <a:chExt cx="9144000" cy="1079500"/>
          </a:xfrm>
        </p:grpSpPr>
        <p:grpSp>
          <p:nvGrpSpPr>
            <p:cNvPr id="3077" name="Grouper 7"/>
            <p:cNvGrpSpPr>
              <a:grpSpLocks/>
            </p:cNvGrpSpPr>
            <p:nvPr userDrawn="1"/>
          </p:nvGrpSpPr>
          <p:grpSpPr bwMode="auto">
            <a:xfrm>
              <a:off x="0" y="5778500"/>
              <a:ext cx="9144000" cy="1079500"/>
              <a:chOff x="0" y="5778500"/>
              <a:chExt cx="9144000" cy="1079500"/>
            </a:xfrm>
          </p:grpSpPr>
          <p:pic>
            <p:nvPicPr>
              <p:cNvPr id="3079" name="Picture 2" descr="bandeau_texte_rouge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778500"/>
                <a:ext cx="91440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80" name="Grouper 26"/>
              <p:cNvGrpSpPr>
                <a:grpSpLocks/>
              </p:cNvGrpSpPr>
              <p:nvPr userDrawn="1"/>
            </p:nvGrpSpPr>
            <p:grpSpPr bwMode="auto">
              <a:xfrm>
                <a:off x="1252572" y="6292850"/>
                <a:ext cx="3118715" cy="565150"/>
                <a:chOff x="1252572" y="6292850"/>
                <a:chExt cx="3118715" cy="565150"/>
              </a:xfrm>
            </p:grpSpPr>
            <p:pic>
              <p:nvPicPr>
                <p:cNvPr id="3088" name="Image 18"/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0772" y="6292850"/>
                  <a:ext cx="1010515" cy="565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89" name="Image 1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2572" y="6292850"/>
                  <a:ext cx="1010515" cy="565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0" name="Image 20"/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06672" y="6292850"/>
                  <a:ext cx="1010515" cy="565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81" name="Grouper 25"/>
              <p:cNvGrpSpPr>
                <a:grpSpLocks/>
              </p:cNvGrpSpPr>
              <p:nvPr userDrawn="1"/>
            </p:nvGrpSpPr>
            <p:grpSpPr bwMode="auto">
              <a:xfrm>
                <a:off x="1314450" y="6394450"/>
                <a:ext cx="3013075" cy="387350"/>
                <a:chOff x="1314450" y="6394450"/>
                <a:chExt cx="3013075" cy="387350"/>
              </a:xfrm>
            </p:grpSpPr>
            <p:sp>
              <p:nvSpPr>
                <p:cNvPr id="16" name="Rectangle 15"/>
                <p:cNvSpPr/>
                <p:nvPr userDrawn="1"/>
              </p:nvSpPr>
              <p:spPr>
                <a:xfrm>
                  <a:off x="3403495" y="6394739"/>
                  <a:ext cx="923651" cy="3290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 userDrawn="1"/>
              </p:nvSpPr>
              <p:spPr>
                <a:xfrm>
                  <a:off x="2349255" y="6397625"/>
                  <a:ext cx="923650" cy="3304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 userDrawn="1"/>
              </p:nvSpPr>
              <p:spPr>
                <a:xfrm>
                  <a:off x="1314059" y="6452466"/>
                  <a:ext cx="923651" cy="3290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3082" name="Image 1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0654" y="6348666"/>
                <a:ext cx="750246" cy="455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9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3460" y="6341760"/>
                <a:ext cx="550895" cy="50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3449745" y="6427932"/>
                <a:ext cx="97262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defTabSz="994364" fontAlgn="base">
                  <a:spcBef>
                    <a:spcPct val="1000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808080"/>
                    </a:solidFill>
                    <a:latin typeface="Helvetica"/>
                  </a:rPr>
                  <a:t>PR    SM</a:t>
                </a:r>
                <a:endParaRPr lang="en-US" b="1" smtClean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078" name="Image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952" y="6359524"/>
              <a:ext cx="149909" cy="37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48903" y="129887"/>
            <a:ext cx="842711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39380" y="1017444"/>
            <a:ext cx="8427117" cy="524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56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36393" algn="l" rtl="0" fontAlgn="base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872786" algn="l" rtl="0" fontAlgn="base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09178" algn="l" rtl="0" fontAlgn="base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745572" algn="l" rtl="0" fontAlgn="base">
        <a:spcBef>
          <a:spcPct val="0"/>
        </a:spcBef>
        <a:spcAft>
          <a:spcPct val="0"/>
        </a:spcAft>
        <a:defRPr sz="26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01238" indent="-301238" algn="l" rtl="0" eaLnBrk="0" fontAlgn="base" hangingPunct="0">
        <a:lnSpc>
          <a:spcPct val="125000"/>
        </a:lnSpc>
        <a:spcBef>
          <a:spcPts val="1142"/>
        </a:spcBef>
        <a:spcAft>
          <a:spcPct val="0"/>
        </a:spcAft>
        <a:buChar char="•"/>
        <a:defRPr sz="2300" b="1">
          <a:solidFill>
            <a:srgbClr val="595959"/>
          </a:solidFill>
          <a:latin typeface="+mn-lt"/>
          <a:ea typeface="+mn-ea"/>
          <a:cs typeface="ＭＳ Ｐゴシック" charset="0"/>
        </a:defRPr>
      </a:lvl1pPr>
      <a:lvl2pPr marL="425359" indent="-168749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SzPct val="131000"/>
        <a:buChar char="•"/>
        <a:defRPr sz="19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601081" indent="-171539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SzPct val="70000"/>
        <a:buFont typeface="Courier New" pitchFamily="49" charset="0"/>
        <a:buChar char="o"/>
        <a:defRPr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603870" indent="60108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5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603870" indent="1002731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3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968248" algn="l" rtl="0" fontAlgn="base">
        <a:lnSpc>
          <a:spcPct val="125000"/>
        </a:lnSpc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n-lt"/>
          <a:ea typeface="Arial" charset="0"/>
          <a:cs typeface="+mn-cs"/>
        </a:defRPr>
      </a:lvl6pPr>
      <a:lvl7pPr marL="1404641" algn="l" rtl="0" fontAlgn="base">
        <a:lnSpc>
          <a:spcPct val="125000"/>
        </a:lnSpc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n-lt"/>
          <a:ea typeface="Arial" charset="0"/>
          <a:cs typeface="+mn-cs"/>
        </a:defRPr>
      </a:lvl7pPr>
      <a:lvl8pPr marL="1841033" algn="l" rtl="0" fontAlgn="base">
        <a:lnSpc>
          <a:spcPct val="125000"/>
        </a:lnSpc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n-lt"/>
          <a:ea typeface="Arial" charset="0"/>
          <a:cs typeface="+mn-cs"/>
        </a:defRPr>
      </a:lvl8pPr>
      <a:lvl9pPr marL="2277426" algn="l" rtl="0" fontAlgn="base">
        <a:lnSpc>
          <a:spcPct val="125000"/>
        </a:lnSpc>
        <a:spcBef>
          <a:spcPct val="0"/>
        </a:spcBef>
        <a:spcAft>
          <a:spcPct val="0"/>
        </a:spcAft>
        <a:defRPr sz="11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93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86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78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72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65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358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751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143" algn="l" defTabSz="436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6"/>
          <p:cNvSpPr>
            <a:spLocks noGrp="1"/>
          </p:cNvSpPr>
          <p:nvPr>
            <p:ph type="ctrTitle" idx="4294967295"/>
          </p:nvPr>
        </p:nvSpPr>
        <p:spPr bwMode="white">
          <a:xfrm>
            <a:off x="1007991" y="2936483"/>
            <a:ext cx="7625895" cy="1977159"/>
          </a:xfrm>
        </p:spPr>
        <p:txBody>
          <a:bodyPr anchor="ctr"/>
          <a:lstStyle/>
          <a:p>
            <a:pPr algn="l" eaLnBrk="1" hangingPunct="1">
              <a:lnSpc>
                <a:spcPct val="90000"/>
              </a:lnSpc>
            </a:pPr>
            <a:r>
              <a:rPr lang="en-US" altLang="fr-FR" sz="3600" dirty="0"/>
              <a:t>SMIS: </a:t>
            </a:r>
            <a:r>
              <a:rPr lang="en-US" sz="3600" dirty="0" smtClean="0"/>
              <a:t>Secured and Mobile</a:t>
            </a:r>
            <a:br>
              <a:rPr lang="en-US" sz="3600" dirty="0" smtClean="0"/>
            </a:br>
            <a:r>
              <a:rPr lang="en-US" sz="3600" dirty="0" smtClean="0"/>
              <a:t>Information Systems</a:t>
            </a:r>
            <a:endParaRPr lang="en-US" altLang="fr-FR" sz="3600" dirty="0"/>
          </a:p>
        </p:txBody>
      </p:sp>
      <p:sp>
        <p:nvSpPr>
          <p:cNvPr id="27651" name="Sous-titre 7"/>
          <p:cNvSpPr>
            <a:spLocks noGrp="1"/>
          </p:cNvSpPr>
          <p:nvPr>
            <p:ph type="subTitle" idx="4294967295"/>
          </p:nvPr>
        </p:nvSpPr>
        <p:spPr bwMode="white">
          <a:xfrm>
            <a:off x="1007990" y="4965991"/>
            <a:ext cx="8021744" cy="844261"/>
          </a:xfrm>
        </p:spPr>
        <p:txBody>
          <a:bodyPr anchor="t"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fr-FR" sz="1900" dirty="0">
                <a:cs typeface="ＭＳ Ｐゴシック" pitchFamily="34" charset="-128"/>
              </a:rPr>
              <a:t>INRIA Paris-</a:t>
            </a:r>
            <a:r>
              <a:rPr lang="en-US" altLang="fr-FR" sz="1900" dirty="0" err="1">
                <a:cs typeface="ＭＳ Ｐゴシック" pitchFamily="34" charset="-128"/>
              </a:rPr>
              <a:t>Rocquencourt</a:t>
            </a:r>
            <a:endParaRPr lang="en-US" altLang="fr-FR" sz="1900" dirty="0">
              <a:cs typeface="ＭＳ Ｐゴシック" pitchFamily="34" charset="-128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fr-FR" sz="1900" dirty="0">
                <a:cs typeface="ＭＳ Ｐゴシック" pitchFamily="34" charset="-128"/>
              </a:rPr>
              <a:t>Joint team with CNRS &amp; University of Versailles (UVSQ)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fr-FR" sz="1900" dirty="0">
              <a:cs typeface="ＭＳ Ｐゴシック" pitchFamily="34" charset="-128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03686" y="6024548"/>
            <a:ext cx="224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Junior Seminar 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INRIA may 19</a:t>
            </a:r>
            <a:r>
              <a:rPr lang="en-US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2015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17199"/>
      </p:ext>
    </p:extLst>
  </p:cSld>
  <p:clrMapOvr>
    <a:masterClrMapping/>
  </p:clrMapOvr>
  <p:transition advTm="192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Answer </a:t>
            </a:r>
            <a:r>
              <a:rPr lang="en-US" sz="2400" dirty="0" smtClean="0"/>
              <a:t>full-text search queries </a:t>
            </a:r>
            <a:endParaRPr lang="en-US" sz="2400" dirty="0"/>
          </a:p>
          <a:p>
            <a:pPr lvl="1"/>
            <a:r>
              <a:rPr lang="en-US" sz="2000" dirty="0"/>
              <a:t>For a set of query keywords, produce </a:t>
            </a:r>
            <a:r>
              <a:rPr lang="en-US" sz="2000" dirty="0">
                <a:sym typeface="Wingdings" pitchFamily="2" charset="2"/>
              </a:rPr>
              <a:t>the </a:t>
            </a:r>
            <a:r>
              <a:rPr lang="en-US" sz="2000" i="1" dirty="0" smtClean="0">
                <a:sym typeface="Wingdings" pitchFamily="2" charset="2"/>
              </a:rPr>
              <a:t>k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/>
              <a:t>most relevant documents </a:t>
            </a:r>
            <a:r>
              <a:rPr lang="en-US" sz="2000" dirty="0" smtClean="0"/>
              <a:t>(</a:t>
            </a:r>
            <a:r>
              <a:rPr lang="en-US" sz="2000" dirty="0"/>
              <a:t>according to a weight function like TF-IDF)</a:t>
            </a:r>
          </a:p>
          <a:p>
            <a:pPr>
              <a:lnSpc>
                <a:spcPts val="2300"/>
              </a:lnSpc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evaluate the query: 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Access </a:t>
            </a:r>
            <a:r>
              <a:rPr lang="en-US" sz="2200" dirty="0"/>
              <a:t>the inverted index search structure, retrieve for each query term t the inverted lists </a:t>
            </a:r>
            <a:r>
              <a:rPr lang="en-US" sz="2200" dirty="0" smtClean="0"/>
              <a:t>elements</a:t>
            </a:r>
            <a:endParaRPr lang="en-US" sz="2200" dirty="0"/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Allocate </a:t>
            </a:r>
            <a:r>
              <a:rPr lang="en-US" sz="2200" dirty="0"/>
              <a:t>in RAM one container for each document identifier in these </a:t>
            </a:r>
            <a:r>
              <a:rPr lang="en-US" sz="2200" dirty="0" smtClean="0"/>
              <a:t>lists</a:t>
            </a:r>
            <a:endParaRPr lang="en-US" sz="2200" dirty="0"/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Compute </a:t>
            </a:r>
            <a:r>
              <a:rPr lang="en-US" sz="2200" dirty="0"/>
              <a:t>the score of each of these documents using </a:t>
            </a:r>
            <a:r>
              <a:rPr lang="en-US" sz="2200" dirty="0" smtClean="0"/>
              <a:t>the </a:t>
            </a:r>
            <a:r>
              <a:rPr lang="en-US" sz="2200" i="1" dirty="0" smtClean="0"/>
              <a:t>TF-IDF</a:t>
            </a:r>
            <a:r>
              <a:rPr lang="en-US" sz="2200" dirty="0" smtClean="0"/>
              <a:t> formula</a:t>
            </a:r>
            <a:endParaRPr lang="en-US" sz="2200" dirty="0"/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Rank </a:t>
            </a:r>
            <a:r>
              <a:rPr lang="en-US" sz="2200" dirty="0"/>
              <a:t>the documents according to their score and </a:t>
            </a:r>
            <a:r>
              <a:rPr lang="en-US" sz="2200" dirty="0" smtClean="0"/>
              <a:t>produce </a:t>
            </a:r>
            <a:r>
              <a:rPr lang="en-US" sz="2200" dirty="0"/>
              <a:t>the </a:t>
            </a:r>
            <a:r>
              <a:rPr lang="en-US" sz="2200" i="1" dirty="0"/>
              <a:t>k</a:t>
            </a:r>
            <a:r>
              <a:rPr lang="en-US" sz="2200" dirty="0"/>
              <a:t> documents with the highest </a:t>
            </a:r>
            <a:r>
              <a:rPr lang="en-US" sz="2200" dirty="0" smtClean="0"/>
              <a:t>score</a:t>
            </a:r>
            <a:endParaRPr lang="en-US" sz="2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Full-Text Search Requirements (2)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619672" y="2420888"/>
            <a:ext cx="5472608" cy="727584"/>
            <a:chOff x="785786" y="2176804"/>
            <a:chExt cx="5104720" cy="727584"/>
          </a:xfrm>
        </p:grpSpPr>
        <p:sp>
          <p:nvSpPr>
            <p:cNvPr id="7" name="Rectangle 6"/>
            <p:cNvSpPr/>
            <p:nvPr/>
          </p:nvSpPr>
          <p:spPr>
            <a:xfrm>
              <a:off x="785786" y="2176804"/>
              <a:ext cx="51047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TF-IDF(doc) =    </a:t>
              </a:r>
              <a:r>
                <a:rPr lang="en-US" sz="2400" b="1" kern="0" dirty="0" smtClean="0">
                  <a:solidFill>
                    <a:srgbClr val="FF0000"/>
                  </a:solidFill>
                  <a:sym typeface="Symbol"/>
                </a:rPr>
                <a:t>   (</a:t>
              </a:r>
              <a:r>
                <a:rPr lang="en-US" sz="1600" b="1" i="1" kern="0" dirty="0" err="1" smtClean="0">
                  <a:solidFill>
                    <a:srgbClr val="FF0000"/>
                  </a:solidFill>
                  <a:sym typeface="Symbol"/>
                </a:rPr>
                <a:t>f</a:t>
              </a:r>
              <a:r>
                <a:rPr lang="en-US" sz="1600" b="1" kern="0" baseline="-50000" dirty="0" err="1" smtClean="0">
                  <a:solidFill>
                    <a:srgbClr val="FF0000"/>
                  </a:solidFill>
                  <a:sym typeface="Symbol"/>
                </a:rPr>
                <a:t>d,t</a:t>
              </a:r>
              <a:r>
                <a:rPr lang="en-US" sz="1600" b="1" kern="0" baseline="-74000" dirty="0" err="1" smtClean="0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1600" b="1" kern="0" dirty="0" smtClean="0">
                  <a:solidFill>
                    <a:srgbClr val="FF0000"/>
                  </a:solidFill>
                  <a:sym typeface="Symbol"/>
                </a:rPr>
                <a:t>*  Log( N / </a:t>
              </a:r>
              <a:r>
                <a:rPr lang="en-US" sz="1600" b="1" kern="0" dirty="0" err="1" smtClean="0">
                  <a:solidFill>
                    <a:srgbClr val="FF0000"/>
                  </a:solidFill>
                  <a:sym typeface="Symbol"/>
                </a:rPr>
                <a:t>F</a:t>
              </a:r>
              <a:r>
                <a:rPr lang="en-US" sz="1600" b="1" kern="0" baseline="-25000" dirty="0" err="1" smtClean="0">
                  <a:solidFill>
                    <a:srgbClr val="FF0000"/>
                  </a:solidFill>
                  <a:sym typeface="Symbol"/>
                </a:rPr>
                <a:t>t</a:t>
              </a:r>
              <a:r>
                <a:rPr lang="en-US" sz="1600" b="1" kern="0" baseline="-50000" dirty="0" err="1" smtClean="0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1600" b="1" kern="0" dirty="0" smtClean="0">
                  <a:solidFill>
                    <a:srgbClr val="FF0000"/>
                  </a:solidFill>
                  <a:sym typeface="Symbol"/>
                </a:rPr>
                <a:t>)</a:t>
              </a:r>
              <a:r>
                <a:rPr lang="en-US" sz="2400" b="1" kern="0" dirty="0" smtClean="0">
                  <a:solidFill>
                    <a:srgbClr val="FF0000"/>
                  </a:solidFill>
                  <a:sym typeface="Symbol"/>
                </a:rPr>
                <a:t>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63726" y="2504278"/>
              <a:ext cx="16117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kern="0" dirty="0" smtClean="0">
                  <a:solidFill>
                    <a:srgbClr val="FF0000"/>
                  </a:solidFill>
                  <a:sym typeface="Symbol"/>
                </a:rPr>
                <a:t>{t</a:t>
              </a:r>
              <a:r>
                <a:rPr lang="en-US" sz="1000" b="1" kern="0" baseline="-25000" dirty="0" smtClean="0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1000" b="1" kern="0" dirty="0" smtClean="0">
                  <a:solidFill>
                    <a:srgbClr val="FF0000"/>
                  </a:solidFill>
                  <a:sym typeface="Symbol"/>
                </a:rPr>
                <a:t>} query </a:t>
              </a:r>
            </a:p>
            <a:p>
              <a:pPr algn="ctr"/>
              <a:r>
                <a:rPr lang="en-US" sz="1000" b="1" kern="0" dirty="0" smtClean="0">
                  <a:solidFill>
                    <a:srgbClr val="FF0000"/>
                  </a:solidFill>
                  <a:sym typeface="Symbol"/>
                </a:rPr>
                <a:t>keywords</a:t>
              </a:r>
              <a:endParaRPr lang="en-US" sz="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Connecteur droit avec flèche 8"/>
          <p:cNvCxnSpPr/>
          <p:nvPr/>
        </p:nvCxnSpPr>
        <p:spPr>
          <a:xfrm flipH="1">
            <a:off x="7596336" y="4145626"/>
            <a:ext cx="183633" cy="14747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628727" y="385759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too much!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7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076" y="1784379"/>
            <a:ext cx="8229600" cy="402088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Smart objects share a common architecture </a:t>
            </a:r>
          </a:p>
          <a:p>
            <a:endParaRPr lang="en-US" sz="2000" dirty="0"/>
          </a:p>
          <a:p>
            <a:r>
              <a:rPr lang="en-US" sz="2000" dirty="0" smtClean="0"/>
              <a:t>(Secure) Microcontroller</a:t>
            </a:r>
          </a:p>
          <a:p>
            <a:pPr lvl="1"/>
            <a:r>
              <a:rPr lang="en-US" sz="1800" dirty="0" smtClean="0"/>
              <a:t>Low cost</a:t>
            </a:r>
          </a:p>
          <a:p>
            <a:pPr lvl="1"/>
            <a:r>
              <a:rPr lang="en-US" sz="1800" dirty="0" smtClean="0"/>
              <a:t>But small RAM ( 5KB ~ 128KB)</a:t>
            </a:r>
            <a:r>
              <a:rPr lang="en-US" sz="1400" dirty="0" smtClean="0">
                <a:sym typeface="Wingdings" pitchFamily="2" charset="2"/>
              </a:rPr>
              <a:t>    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NAND Flash</a:t>
            </a:r>
          </a:p>
          <a:p>
            <a:pPr lvl="1"/>
            <a:r>
              <a:rPr lang="fr-FR" sz="1800" dirty="0" smtClean="0"/>
              <a:t>Dense</a:t>
            </a:r>
            <a:r>
              <a:rPr lang="fr-FR" sz="1800" dirty="0"/>
              <a:t>, </a:t>
            </a:r>
            <a:r>
              <a:rPr lang="en-US" sz="1800" dirty="0" smtClean="0"/>
              <a:t>robust</a:t>
            </a:r>
            <a:r>
              <a:rPr lang="fr-FR" sz="1800" dirty="0" smtClean="0"/>
              <a:t>, </a:t>
            </a:r>
            <a:r>
              <a:rPr lang="en-US" sz="1800" dirty="0" smtClean="0"/>
              <a:t>low cost</a:t>
            </a:r>
          </a:p>
          <a:p>
            <a:pPr lvl="1"/>
            <a:r>
              <a:rPr lang="fr-FR" sz="1800" dirty="0" smtClean="0"/>
              <a:t>But</a:t>
            </a:r>
            <a:r>
              <a:rPr lang="fr-FR" sz="2000" dirty="0" smtClean="0"/>
              <a:t> </a:t>
            </a:r>
            <a:r>
              <a:rPr lang="en-US" sz="2000" dirty="0" smtClean="0"/>
              <a:t>high cost of random writes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Pages </a:t>
            </a:r>
            <a:r>
              <a:rPr lang="en-US" sz="1800" dirty="0">
                <a:solidFill>
                  <a:schemeClr val="accent1"/>
                </a:solidFill>
              </a:rPr>
              <a:t>must be erased before being </a:t>
            </a:r>
            <a:r>
              <a:rPr lang="en-US" sz="1800" dirty="0" smtClean="0">
                <a:solidFill>
                  <a:schemeClr val="accent1"/>
                </a:solidFill>
              </a:rPr>
              <a:t>rewritten 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Erase </a:t>
            </a:r>
            <a:r>
              <a:rPr lang="en-US" sz="1800" dirty="0">
                <a:solidFill>
                  <a:schemeClr val="accent1"/>
                </a:solidFill>
              </a:rPr>
              <a:t>by block vs. write by </a:t>
            </a:r>
            <a:r>
              <a:rPr lang="en-US" sz="1800" dirty="0" smtClean="0">
                <a:solidFill>
                  <a:schemeClr val="accent1"/>
                </a:solidFill>
              </a:rPr>
              <a:t>page</a:t>
            </a:r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r>
              <a:rPr lang="en-US" sz="2200" dirty="0" smtClean="0"/>
              <a:t>Tiny RAM and NAND Flash introduce conflicting constraints for data indexing</a:t>
            </a:r>
            <a:endParaRPr lang="en-US" sz="2200" dirty="0"/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Smart Object HW Architecture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32" name="Groupe 31"/>
          <p:cNvGrpSpPr>
            <a:grpSpLocks/>
          </p:cNvGrpSpPr>
          <p:nvPr/>
        </p:nvGrpSpPr>
        <p:grpSpPr>
          <a:xfrm>
            <a:off x="6577943" y="2276872"/>
            <a:ext cx="1395410" cy="2135699"/>
            <a:chOff x="5806152" y="2669881"/>
            <a:chExt cx="1253193" cy="1950271"/>
          </a:xfrm>
        </p:grpSpPr>
        <p:sp>
          <p:nvSpPr>
            <p:cNvPr id="33" name="Rectangle à coins arrondis 32"/>
            <p:cNvSpPr/>
            <p:nvPr/>
          </p:nvSpPr>
          <p:spPr bwMode="auto">
            <a:xfrm>
              <a:off x="5806152" y="2669881"/>
              <a:ext cx="926272" cy="1950271"/>
            </a:xfrm>
            <a:prstGeom prst="roundRect">
              <a:avLst>
                <a:gd name="adj" fmla="val 13422"/>
              </a:avLst>
            </a:prstGeom>
            <a:solidFill>
              <a:srgbClr val="FFCCCC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316" tIns="40158" rIns="80316" bIns="40158" anchor="ctr"/>
            <a:lstStyle/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e 54"/>
            <p:cNvGrpSpPr>
              <a:grpSpLocks/>
            </p:cNvGrpSpPr>
            <p:nvPr/>
          </p:nvGrpSpPr>
          <p:grpSpPr bwMode="auto">
            <a:xfrm rot="-5400000">
              <a:off x="6097745" y="3390660"/>
              <a:ext cx="314614" cy="233973"/>
              <a:chOff x="8291017" y="2765810"/>
              <a:chExt cx="209214" cy="102296"/>
            </a:xfrm>
          </p:grpSpPr>
          <p:sp>
            <p:nvSpPr>
              <p:cNvPr id="47" name="Line 1045"/>
              <p:cNvSpPr>
                <a:spLocks noChangeAspect="1" noChangeShapeType="1"/>
              </p:cNvSpPr>
              <p:nvPr/>
            </p:nvSpPr>
            <p:spPr bwMode="auto">
              <a:xfrm>
                <a:off x="8291017" y="2804170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Line 1046"/>
              <p:cNvSpPr>
                <a:spLocks noChangeAspect="1" noChangeShapeType="1"/>
              </p:cNvSpPr>
              <p:nvPr/>
            </p:nvSpPr>
            <p:spPr bwMode="auto">
              <a:xfrm>
                <a:off x="8291017" y="2816957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Line 1047"/>
              <p:cNvSpPr>
                <a:spLocks noChangeAspect="1" noChangeShapeType="1"/>
              </p:cNvSpPr>
              <p:nvPr/>
            </p:nvSpPr>
            <p:spPr bwMode="auto">
              <a:xfrm>
                <a:off x="8291017" y="2829744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Line 1048"/>
              <p:cNvSpPr>
                <a:spLocks noChangeAspect="1" noChangeShapeType="1"/>
              </p:cNvSpPr>
              <p:nvPr/>
            </p:nvSpPr>
            <p:spPr bwMode="auto">
              <a:xfrm>
                <a:off x="8291017" y="2842530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Line 1049"/>
              <p:cNvSpPr>
                <a:spLocks noChangeAspect="1" noChangeShapeType="1"/>
              </p:cNvSpPr>
              <p:nvPr/>
            </p:nvSpPr>
            <p:spPr bwMode="auto">
              <a:xfrm>
                <a:off x="8291017" y="2855317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Line 1050"/>
              <p:cNvSpPr>
                <a:spLocks noChangeAspect="1" noChangeShapeType="1"/>
              </p:cNvSpPr>
              <p:nvPr/>
            </p:nvSpPr>
            <p:spPr bwMode="auto">
              <a:xfrm>
                <a:off x="8291017" y="2868106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Line 1051"/>
              <p:cNvSpPr>
                <a:spLocks noChangeAspect="1" noChangeShapeType="1"/>
              </p:cNvSpPr>
              <p:nvPr/>
            </p:nvSpPr>
            <p:spPr bwMode="auto">
              <a:xfrm>
                <a:off x="8291017" y="2765810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Line 1052"/>
              <p:cNvSpPr>
                <a:spLocks noChangeAspect="1" noChangeShapeType="1"/>
              </p:cNvSpPr>
              <p:nvPr/>
            </p:nvSpPr>
            <p:spPr bwMode="auto">
              <a:xfrm>
                <a:off x="8291017" y="2778597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Line 1053"/>
              <p:cNvSpPr>
                <a:spLocks noChangeAspect="1" noChangeShapeType="1"/>
              </p:cNvSpPr>
              <p:nvPr/>
            </p:nvSpPr>
            <p:spPr bwMode="auto">
              <a:xfrm>
                <a:off x="8291017" y="2791383"/>
                <a:ext cx="20921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" name="Rectangle 1056"/>
            <p:cNvSpPr>
              <a:spLocks noChangeAspect="1" noChangeArrowheads="1"/>
            </p:cNvSpPr>
            <p:nvPr/>
          </p:nvSpPr>
          <p:spPr bwMode="auto">
            <a:xfrm>
              <a:off x="5959865" y="3645017"/>
              <a:ext cx="597176" cy="8543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765506"/>
              <a:r>
                <a:rPr lang="en-US" sz="1400" b="1" dirty="0"/>
                <a:t>NAND</a:t>
              </a:r>
              <a:br>
                <a:rPr lang="en-US" sz="1400" b="1" dirty="0"/>
              </a:br>
              <a:r>
                <a:rPr lang="en-US" sz="1400" b="1" dirty="0"/>
                <a:t>FLASH</a:t>
              </a:r>
              <a:endParaRPr lang="en-US" sz="700" dirty="0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5932267" y="2765836"/>
              <a:ext cx="665870" cy="655155"/>
              <a:chOff x="-715052" y="2033175"/>
              <a:chExt cx="665870" cy="655155"/>
            </a:xfrm>
          </p:grpSpPr>
          <p:sp>
            <p:nvSpPr>
              <p:cNvPr id="42" name="Oval 1058"/>
              <p:cNvSpPr>
                <a:spLocks noChangeAspect="1" noChangeArrowheads="1"/>
              </p:cNvSpPr>
              <p:nvPr/>
            </p:nvSpPr>
            <p:spPr bwMode="auto">
              <a:xfrm>
                <a:off x="-705964" y="2054361"/>
                <a:ext cx="627103" cy="60180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80316" tIns="40158" rIns="80316" bIns="40158" anchor="ctr"/>
              <a:lstStyle/>
              <a:p>
                <a:endParaRPr lang="en-US" sz="1000" dirty="0"/>
              </a:p>
            </p:txBody>
          </p:sp>
          <p:sp>
            <p:nvSpPr>
              <p:cNvPr id="43" name="AutoShape 1073"/>
              <p:cNvSpPr>
                <a:spLocks noChangeArrowheads="1"/>
              </p:cNvSpPr>
              <p:nvPr/>
            </p:nvSpPr>
            <p:spPr bwMode="auto">
              <a:xfrm>
                <a:off x="-648777" y="2262265"/>
                <a:ext cx="560306" cy="25600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68823" tIns="3163" rIns="68823" bIns="34413">
                <a:spAutoFit/>
              </a:bodyPr>
              <a:lstStyle/>
              <a:p>
                <a:pPr algn="ctr" defTabSz="765506" eaLnBrk="0" hangingPunct="0"/>
                <a:r>
                  <a:rPr lang="en-US" sz="1400" b="1" dirty="0" smtClean="0"/>
                  <a:t>MCU</a:t>
                </a:r>
                <a:endParaRPr lang="en-US" sz="1100" b="1" dirty="0"/>
              </a:p>
            </p:txBody>
          </p:sp>
          <p:grpSp>
            <p:nvGrpSpPr>
              <p:cNvPr id="44" name="Group 1059"/>
              <p:cNvGrpSpPr>
                <a:grpSpLocks noChangeAspect="1"/>
              </p:cNvGrpSpPr>
              <p:nvPr/>
            </p:nvGrpSpPr>
            <p:grpSpPr bwMode="auto">
              <a:xfrm>
                <a:off x="-715052" y="2033175"/>
                <a:ext cx="665870" cy="655155"/>
                <a:chOff x="4313" y="1312"/>
                <a:chExt cx="288" cy="255"/>
              </a:xfrm>
              <a:solidFill>
                <a:schemeClr val="tx1"/>
              </a:solidFill>
            </p:grpSpPr>
            <p:sp>
              <p:nvSpPr>
                <p:cNvPr id="45" name="Freeform 1060"/>
                <p:cNvSpPr>
                  <a:spLocks noChangeAspect="1" noEditPoints="1"/>
                </p:cNvSpPr>
                <p:nvPr/>
              </p:nvSpPr>
              <p:spPr bwMode="auto">
                <a:xfrm>
                  <a:off x="4313" y="1312"/>
                  <a:ext cx="288" cy="255"/>
                </a:xfrm>
                <a:custGeom>
                  <a:avLst/>
                  <a:gdLst/>
                  <a:ahLst/>
                  <a:cxnLst>
                    <a:cxn ang="0">
                      <a:pos x="0" y="4850"/>
                    </a:cxn>
                    <a:cxn ang="0">
                      <a:pos x="5479" y="0"/>
                    </a:cxn>
                    <a:cxn ang="0">
                      <a:pos x="10958" y="4850"/>
                    </a:cxn>
                    <a:cxn ang="0">
                      <a:pos x="5479" y="9700"/>
                    </a:cxn>
                    <a:cxn ang="0">
                      <a:pos x="0" y="4850"/>
                    </a:cxn>
                    <a:cxn ang="0">
                      <a:pos x="597" y="4850"/>
                    </a:cxn>
                    <a:cxn ang="0">
                      <a:pos x="5479" y="9171"/>
                    </a:cxn>
                    <a:cxn ang="0">
                      <a:pos x="10361" y="4850"/>
                    </a:cxn>
                    <a:cxn ang="0">
                      <a:pos x="5479" y="528"/>
                    </a:cxn>
                    <a:cxn ang="0">
                      <a:pos x="597" y="4850"/>
                    </a:cxn>
                  </a:cxnLst>
                  <a:rect l="0" t="0" r="r" b="b"/>
                  <a:pathLst>
                    <a:path w="10958" h="9700">
                      <a:moveTo>
                        <a:pt x="0" y="4850"/>
                      </a:moveTo>
                      <a:cubicBezTo>
                        <a:pt x="0" y="2171"/>
                        <a:pt x="2453" y="0"/>
                        <a:pt x="5479" y="0"/>
                      </a:cubicBezTo>
                      <a:cubicBezTo>
                        <a:pt x="8506" y="0"/>
                        <a:pt x="10958" y="2171"/>
                        <a:pt x="10958" y="4850"/>
                      </a:cubicBezTo>
                      <a:cubicBezTo>
                        <a:pt x="10958" y="7529"/>
                        <a:pt x="8506" y="9700"/>
                        <a:pt x="5479" y="9700"/>
                      </a:cubicBezTo>
                      <a:cubicBezTo>
                        <a:pt x="2453" y="9700"/>
                        <a:pt x="0" y="7529"/>
                        <a:pt x="0" y="4850"/>
                      </a:cubicBezTo>
                      <a:close/>
                      <a:moveTo>
                        <a:pt x="597" y="4850"/>
                      </a:moveTo>
                      <a:cubicBezTo>
                        <a:pt x="597" y="7237"/>
                        <a:pt x="2783" y="9171"/>
                        <a:pt x="5479" y="9171"/>
                      </a:cubicBezTo>
                      <a:cubicBezTo>
                        <a:pt x="8176" y="9171"/>
                        <a:pt x="10361" y="7237"/>
                        <a:pt x="10361" y="4850"/>
                      </a:cubicBezTo>
                      <a:cubicBezTo>
                        <a:pt x="10361" y="2463"/>
                        <a:pt x="8176" y="528"/>
                        <a:pt x="5479" y="528"/>
                      </a:cubicBezTo>
                      <a:cubicBezTo>
                        <a:pt x="2783" y="528"/>
                        <a:pt x="597" y="2463"/>
                        <a:pt x="597" y="4850"/>
                      </a:cubicBezTo>
                      <a:close/>
                    </a:path>
                  </a:pathLst>
                </a:custGeom>
                <a:grpFill/>
                <a:ln w="3175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Freeform 1061"/>
                <p:cNvSpPr>
                  <a:spLocks noChangeAspect="1" noEditPoints="1"/>
                </p:cNvSpPr>
                <p:nvPr/>
              </p:nvSpPr>
              <p:spPr bwMode="auto">
                <a:xfrm>
                  <a:off x="4313" y="1312"/>
                  <a:ext cx="288" cy="255"/>
                </a:xfrm>
                <a:custGeom>
                  <a:avLst/>
                  <a:gdLst/>
                  <a:ahLst/>
                  <a:cxnLst>
                    <a:cxn ang="0">
                      <a:pos x="0" y="4850"/>
                    </a:cxn>
                    <a:cxn ang="0">
                      <a:pos x="5479" y="0"/>
                    </a:cxn>
                    <a:cxn ang="0">
                      <a:pos x="10958" y="4850"/>
                    </a:cxn>
                    <a:cxn ang="0">
                      <a:pos x="5479" y="9700"/>
                    </a:cxn>
                    <a:cxn ang="0">
                      <a:pos x="0" y="4850"/>
                    </a:cxn>
                    <a:cxn ang="0">
                      <a:pos x="597" y="4850"/>
                    </a:cxn>
                    <a:cxn ang="0">
                      <a:pos x="5479" y="9171"/>
                    </a:cxn>
                    <a:cxn ang="0">
                      <a:pos x="10361" y="4850"/>
                    </a:cxn>
                    <a:cxn ang="0">
                      <a:pos x="5479" y="528"/>
                    </a:cxn>
                    <a:cxn ang="0">
                      <a:pos x="597" y="4850"/>
                    </a:cxn>
                  </a:cxnLst>
                  <a:rect l="0" t="0" r="r" b="b"/>
                  <a:pathLst>
                    <a:path w="10958" h="9700">
                      <a:moveTo>
                        <a:pt x="0" y="4850"/>
                      </a:moveTo>
                      <a:cubicBezTo>
                        <a:pt x="0" y="2171"/>
                        <a:pt x="2453" y="0"/>
                        <a:pt x="5479" y="0"/>
                      </a:cubicBezTo>
                      <a:cubicBezTo>
                        <a:pt x="8506" y="0"/>
                        <a:pt x="10958" y="2171"/>
                        <a:pt x="10958" y="4850"/>
                      </a:cubicBezTo>
                      <a:cubicBezTo>
                        <a:pt x="10958" y="7529"/>
                        <a:pt x="8506" y="9700"/>
                        <a:pt x="5479" y="9700"/>
                      </a:cubicBezTo>
                      <a:cubicBezTo>
                        <a:pt x="2453" y="9700"/>
                        <a:pt x="0" y="7529"/>
                        <a:pt x="0" y="4850"/>
                      </a:cubicBezTo>
                      <a:close/>
                      <a:moveTo>
                        <a:pt x="597" y="4850"/>
                      </a:moveTo>
                      <a:cubicBezTo>
                        <a:pt x="597" y="7237"/>
                        <a:pt x="2783" y="9171"/>
                        <a:pt x="5479" y="9171"/>
                      </a:cubicBezTo>
                      <a:cubicBezTo>
                        <a:pt x="8176" y="9171"/>
                        <a:pt x="10361" y="7237"/>
                        <a:pt x="10361" y="4850"/>
                      </a:cubicBezTo>
                      <a:cubicBezTo>
                        <a:pt x="10361" y="2463"/>
                        <a:pt x="8176" y="528"/>
                        <a:pt x="5479" y="528"/>
                      </a:cubicBezTo>
                      <a:cubicBezTo>
                        <a:pt x="2783" y="528"/>
                        <a:pt x="597" y="2463"/>
                        <a:pt x="597" y="485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3175" cap="rnd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00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 rot="16200000">
              <a:off x="5855660" y="3369210"/>
              <a:ext cx="426087" cy="211039"/>
            </a:xfrm>
            <a:prstGeom prst="rect">
              <a:avLst/>
            </a:prstGeom>
          </p:spPr>
          <p:txBody>
            <a:bodyPr wrap="square" lIns="80316" tIns="40158" rIns="80316" bIns="40158">
              <a:spAutoFit/>
            </a:bodyPr>
            <a:lstStyle/>
            <a:p>
              <a:pPr>
                <a:defRPr/>
              </a:pPr>
              <a:r>
                <a:rPr lang="en-US" sz="1000" b="1" dirty="0">
                  <a:latin typeface="Arial" charset="0"/>
                </a:rPr>
                <a:t>BUS</a:t>
              </a:r>
              <a:endParaRPr lang="fr-FR" sz="1600" b="1" dirty="0">
                <a:latin typeface="Arial" charset="0"/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 bwMode="auto">
            <a:xfrm>
              <a:off x="6618600" y="3211623"/>
              <a:ext cx="251848" cy="763246"/>
            </a:xfrm>
            <a:prstGeom prst="roundRect">
              <a:avLst>
                <a:gd name="adj" fmla="val 13422"/>
              </a:avLst>
            </a:prstGeom>
            <a:solidFill>
              <a:srgbClr val="FFFFFF"/>
            </a:solidFill>
            <a:ln w="12700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316" tIns="40158" rIns="80316" bIns="40158" anchor="ctr"/>
            <a:lstStyle/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39" name="Image 4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0306" y="3211623"/>
              <a:ext cx="352420" cy="18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mage 80"/>
            <p:cNvPicPr>
              <a:picLocks noChangeAspect="1"/>
            </p:cNvPicPr>
            <p:nvPr/>
          </p:nvPicPr>
          <p:blipFill>
            <a:blip r:embed="rId4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6650897" y="3425938"/>
              <a:ext cx="190501" cy="28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 descr="http://ruimtools.com/img/spying_illustration.gif"/>
            <p:cNvPicPr>
              <a:picLocks noChangeAspect="1" noChangeArrowheads="1"/>
            </p:cNvPicPr>
            <p:nvPr/>
          </p:nvPicPr>
          <p:blipFill>
            <a:blip r:embed="rId5" cstate="print"/>
            <a:srcRect t="23438" r="76955" b="43749"/>
            <a:stretch>
              <a:fillRect/>
            </a:stretch>
          </p:blipFill>
          <p:spPr bwMode="auto">
            <a:xfrm>
              <a:off x="6610306" y="3711689"/>
              <a:ext cx="449039" cy="285752"/>
            </a:xfrm>
            <a:prstGeom prst="rect">
              <a:avLst/>
            </a:prstGeom>
            <a:noFill/>
          </p:spPr>
        </p:pic>
      </p:grpSp>
      <p:sp>
        <p:nvSpPr>
          <p:cNvPr id="56" name="Rectangle 55"/>
          <p:cNvSpPr/>
          <p:nvPr/>
        </p:nvSpPr>
        <p:spPr>
          <a:xfrm>
            <a:off x="467542" y="5915060"/>
            <a:ext cx="8424937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300"/>
              </a:lnSpc>
              <a:spcBef>
                <a:spcPts val="1142"/>
              </a:spcBef>
              <a:spcAft>
                <a:spcPct val="0"/>
              </a:spcAft>
            </a:pPr>
            <a:r>
              <a:rPr lang="en-US" sz="2000" b="1" dirty="0"/>
              <a:t>How do existing techniques deal with these constraints 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4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597" y="1340768"/>
            <a:ext cx="7815812" cy="8497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Challenge: execute queries with a very small RAM on large volumes of data indexed in NAND Flash</a:t>
            </a:r>
          </a:p>
          <a:p>
            <a:pPr lvl="0"/>
            <a:endParaRPr lang="en-US" sz="2000" dirty="0" smtClean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</a:rPr>
              <a:t>Problem </a:t>
            </a:r>
            <a:r>
              <a:rPr lang="en-US" sz="3200" b="1" dirty="0" smtClean="0">
                <a:solidFill>
                  <a:schemeClr val="tx1"/>
                </a:solidFill>
              </a:rPr>
              <a:t>Statement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9230" y="2346087"/>
            <a:ext cx="304923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Insert-optimized family</a:t>
            </a:r>
            <a:endParaRPr lang="en-US" b="1" i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2160" y="3641840"/>
            <a:ext cx="30732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Query-o</a:t>
            </a:r>
            <a:r>
              <a:rPr lang="en-US" b="1" i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ptimized family</a:t>
            </a:r>
            <a:endParaRPr lang="en-US" b="1" i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1331640" y="2695568"/>
            <a:ext cx="3744415" cy="13340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Sequentially write the index in Flash</a:t>
            </a:r>
          </a:p>
          <a:p>
            <a:r>
              <a:rPr lang="en-US" sz="1400" dirty="0"/>
              <a:t>Small indexed structure (hash function with a small number of </a:t>
            </a:r>
            <a:r>
              <a:rPr lang="en-US" sz="1400" dirty="0" smtClean="0"/>
              <a:t>buckets </a:t>
            </a:r>
            <a:r>
              <a:rPr lang="en-US" sz="1400" dirty="0"/>
              <a:t>indexed in RAM</a:t>
            </a:r>
            <a:r>
              <a:rPr lang="en-US" sz="1400" dirty="0" smtClean="0"/>
              <a:t>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Updates not supported!</a:t>
            </a:r>
          </a:p>
          <a:p>
            <a:pPr marL="109728" indent="0">
              <a:buFont typeface="Georgia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>
          <a:xfrm>
            <a:off x="6516217" y="3944573"/>
            <a:ext cx="2448271" cy="37306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Update the index in place</a:t>
            </a:r>
            <a:endParaRPr lang="en-US" sz="2000" dirty="0" smtClean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1331640" y="4313566"/>
            <a:ext cx="5714592" cy="17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1331640" y="2242721"/>
            <a:ext cx="0" cy="2070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ultiplier 37"/>
          <p:cNvSpPr/>
          <p:nvPr/>
        </p:nvSpPr>
        <p:spPr>
          <a:xfrm>
            <a:off x="1397769" y="2386772"/>
            <a:ext cx="288032" cy="4105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Multiplier 38"/>
          <p:cNvSpPr/>
          <p:nvPr/>
        </p:nvSpPr>
        <p:spPr>
          <a:xfrm>
            <a:off x="6238178" y="3920097"/>
            <a:ext cx="288032" cy="41056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23528" y="2132856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Query</a:t>
            </a:r>
            <a:r>
              <a:rPr lang="fr-FR" sz="1200" b="1" dirty="0" smtClean="0"/>
              <a:t> time</a:t>
            </a:r>
            <a:endParaRPr lang="fr-FR" sz="1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403840" y="4389685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Insertion</a:t>
            </a:r>
            <a:r>
              <a:rPr lang="fr-FR" sz="1200" b="1" dirty="0" smtClean="0"/>
              <a:t> time</a:t>
            </a:r>
            <a:endParaRPr lang="fr-FR" sz="1200" b="1" dirty="0"/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>
          <a:xfrm>
            <a:off x="635748" y="4797152"/>
            <a:ext cx="7608660" cy="1800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Objectives</a:t>
            </a:r>
            <a:r>
              <a:rPr lang="en-US" sz="2000" dirty="0" smtClean="0"/>
              <a:t> of the proposed solution: </a:t>
            </a:r>
            <a:r>
              <a:rPr lang="en-US" sz="2000" i="1" dirty="0" smtClean="0"/>
              <a:t>Bounded RAM (a few KB) &amp; Full Scalability (both for updates and queries)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Design principles</a:t>
            </a:r>
          </a:p>
          <a:p>
            <a:pPr lvl="1"/>
            <a:r>
              <a:rPr lang="en-US" sz="1800" dirty="0" smtClean="0"/>
              <a:t>Write-once partitioning (update scalability)</a:t>
            </a:r>
          </a:p>
          <a:p>
            <a:pPr lvl="1"/>
            <a:r>
              <a:rPr lang="en-US" sz="1800" dirty="0" smtClean="0"/>
              <a:t>Linear pipelining (query evaluation under a Bound RAM)</a:t>
            </a:r>
          </a:p>
          <a:p>
            <a:pPr lvl="1"/>
            <a:r>
              <a:rPr lang="en-US" sz="1800" dirty="0" smtClean="0"/>
              <a:t>Background merging (query/update scalability)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0152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r-FR" sz="2000" i="1" dirty="0" smtClean="0"/>
              <a:t>Split the </a:t>
            </a:r>
            <a:r>
              <a:rPr lang="en-US" sz="2000" i="1" dirty="0" smtClean="0"/>
              <a:t>inverted</a:t>
            </a:r>
            <a:r>
              <a:rPr lang="fr-FR" sz="2000" i="1" dirty="0" smtClean="0"/>
              <a:t> index </a:t>
            </a:r>
            <a:r>
              <a:rPr lang="en-US" sz="2000" i="1" dirty="0" smtClean="0"/>
              <a:t>structure in successive partitions such that a partition is flushed only once in Flash and is never updated.</a:t>
            </a:r>
          </a:p>
          <a:p>
            <a:pPr marL="109728" indent="0" algn="ctr">
              <a:buNone/>
            </a:pPr>
            <a:endParaRPr lang="en-US" sz="2000" i="1" dirty="0" smtClean="0"/>
          </a:p>
          <a:p>
            <a:pPr marL="109728" indent="0" algn="ctr">
              <a:buNone/>
            </a:pPr>
            <a:endParaRPr lang="en-US" sz="2000" i="1" dirty="0" smtClean="0"/>
          </a:p>
          <a:p>
            <a:pPr marL="109728" indent="0" algn="ctr">
              <a:buNone/>
            </a:pPr>
            <a:endParaRPr lang="en-US" sz="2000" i="1" dirty="0" smtClean="0"/>
          </a:p>
          <a:p>
            <a:pPr marL="109728" indent="0" algn="ctr">
              <a:buNone/>
            </a:pPr>
            <a:endParaRPr lang="fr-FR" sz="2000" i="1" dirty="0"/>
          </a:p>
        </p:txBody>
      </p:sp>
      <p:sp>
        <p:nvSpPr>
          <p:cNvPr id="95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Principle1: </a:t>
            </a:r>
            <a:r>
              <a:rPr lang="en-US" sz="3200" b="1" dirty="0" smtClean="0"/>
              <a:t>Write-Once Partitioning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13</a:t>
            </a:fld>
            <a:endParaRPr lang="fr-FR"/>
          </a:p>
        </p:txBody>
      </p:sp>
      <p:sp>
        <p:nvSpPr>
          <p:cNvPr id="107" name="ZoneTexte 106"/>
          <p:cNvSpPr txBox="1"/>
          <p:nvPr/>
        </p:nvSpPr>
        <p:spPr>
          <a:xfrm>
            <a:off x="4067944" y="35820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</a:t>
            </a:r>
            <a:endParaRPr lang="fr-FR" dirty="0"/>
          </a:p>
        </p:txBody>
      </p:sp>
      <p:sp>
        <p:nvSpPr>
          <p:cNvPr id="171" name="ZoneTexte 170"/>
          <p:cNvSpPr txBox="1"/>
          <p:nvPr/>
        </p:nvSpPr>
        <p:spPr>
          <a:xfrm>
            <a:off x="2078219" y="5373215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RAM _</a:t>
            </a:r>
            <a:r>
              <a:rPr lang="fr-FR" sz="1200" dirty="0" err="1" smtClean="0"/>
              <a:t>Bound</a:t>
            </a:r>
            <a:endParaRPr lang="fr-FR" sz="1200" dirty="0"/>
          </a:p>
        </p:txBody>
      </p:sp>
      <p:cxnSp>
        <p:nvCxnSpPr>
          <p:cNvPr id="172" name="Connecteur droit 171"/>
          <p:cNvCxnSpPr/>
          <p:nvPr/>
        </p:nvCxnSpPr>
        <p:spPr>
          <a:xfrm>
            <a:off x="107502" y="4549770"/>
            <a:ext cx="8640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ZoneTexte 173"/>
          <p:cNvSpPr txBox="1"/>
          <p:nvPr/>
        </p:nvSpPr>
        <p:spPr>
          <a:xfrm>
            <a:off x="182729" y="456191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RAM</a:t>
            </a:r>
            <a:endParaRPr lang="fr-FR" b="1" dirty="0"/>
          </a:p>
        </p:txBody>
      </p:sp>
      <p:sp>
        <p:nvSpPr>
          <p:cNvPr id="175" name="ZoneTexte 174"/>
          <p:cNvSpPr txBox="1"/>
          <p:nvPr/>
        </p:nvSpPr>
        <p:spPr>
          <a:xfrm>
            <a:off x="107502" y="419258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FLASH</a:t>
            </a:r>
            <a:endParaRPr lang="fr-FR" b="1" dirty="0"/>
          </a:p>
        </p:txBody>
      </p:sp>
      <p:cxnSp>
        <p:nvCxnSpPr>
          <p:cNvPr id="176" name="Connecteur droit avec flèche 175"/>
          <p:cNvCxnSpPr/>
          <p:nvPr/>
        </p:nvCxnSpPr>
        <p:spPr>
          <a:xfrm flipH="1" flipV="1">
            <a:off x="1102978" y="4223944"/>
            <a:ext cx="1380790" cy="1077264"/>
          </a:xfrm>
          <a:prstGeom prst="straightConnector1">
            <a:avLst/>
          </a:prstGeom>
          <a:ln cap="sq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ZoneTexte 176"/>
          <p:cNvSpPr txBox="1"/>
          <p:nvPr/>
        </p:nvSpPr>
        <p:spPr>
          <a:xfrm>
            <a:off x="837111" y="2903165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</a:t>
            </a:r>
            <a:r>
              <a:rPr lang="fr-FR" sz="1000" baseline="-25000" dirty="0" smtClean="0"/>
              <a:t>1</a:t>
            </a:r>
            <a:endParaRPr lang="fr-FR" sz="1000" baseline="-25000" dirty="0"/>
          </a:p>
        </p:txBody>
      </p:sp>
      <p:sp>
        <p:nvSpPr>
          <p:cNvPr id="178" name="ZoneTexte 177"/>
          <p:cNvSpPr txBox="1"/>
          <p:nvPr/>
        </p:nvSpPr>
        <p:spPr>
          <a:xfrm>
            <a:off x="1911064" y="2903164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</a:t>
            </a:r>
            <a:r>
              <a:rPr lang="fr-FR" sz="1000" baseline="-25000" dirty="0" smtClean="0"/>
              <a:t>2</a:t>
            </a:r>
            <a:endParaRPr lang="fr-FR" sz="1000" baseline="-2500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2843237" y="2903163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</a:t>
            </a:r>
            <a:r>
              <a:rPr lang="fr-FR" sz="1000" baseline="-25000" dirty="0" smtClean="0"/>
              <a:t>3</a:t>
            </a:r>
            <a:endParaRPr lang="fr-FR" sz="1000" baseline="-25000" dirty="0"/>
          </a:p>
        </p:txBody>
      </p:sp>
      <p:grpSp>
        <p:nvGrpSpPr>
          <p:cNvPr id="180" name="Groupe 179"/>
          <p:cNvGrpSpPr/>
          <p:nvPr/>
        </p:nvGrpSpPr>
        <p:grpSpPr>
          <a:xfrm>
            <a:off x="539552" y="4941168"/>
            <a:ext cx="1265217" cy="1290642"/>
            <a:chOff x="539552" y="4941168"/>
            <a:chExt cx="1265217" cy="1290642"/>
          </a:xfrm>
        </p:grpSpPr>
        <p:sp>
          <p:nvSpPr>
            <p:cNvPr id="181" name="Rectangle 180"/>
            <p:cNvSpPr/>
            <p:nvPr/>
          </p:nvSpPr>
          <p:spPr>
            <a:xfrm>
              <a:off x="539552" y="4941168"/>
              <a:ext cx="1265217" cy="12906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2" name="Groupe 373"/>
            <p:cNvGrpSpPr/>
            <p:nvPr/>
          </p:nvGrpSpPr>
          <p:grpSpPr>
            <a:xfrm>
              <a:off x="590324" y="4985612"/>
              <a:ext cx="1143007" cy="1198573"/>
              <a:chOff x="569787" y="3770502"/>
              <a:chExt cx="2077050" cy="2230263"/>
            </a:xfrm>
          </p:grpSpPr>
          <p:grpSp>
            <p:nvGrpSpPr>
              <p:cNvPr id="183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1899485" y="4653225"/>
                  <a:ext cx="747352" cy="98165"/>
                </a:xfrm>
                <a:prstGeom prst="rect">
                  <a:avLst/>
                </a:prstGeom>
                <a:noFill/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86" name="Triangle isocèle 185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87" name="Connecteur droit avec flèche 186"/>
                <p:cNvCxnSpPr>
                  <a:endCxn id="185" idx="1"/>
                </p:cNvCxnSpPr>
                <p:nvPr/>
              </p:nvCxnSpPr>
              <p:spPr>
                <a:xfrm flipV="1">
                  <a:off x="1428726" y="4702308"/>
                  <a:ext cx="470759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Rectangle 187"/>
                <p:cNvSpPr/>
                <p:nvPr/>
              </p:nvSpPr>
              <p:spPr>
                <a:xfrm>
                  <a:off x="1899484" y="3914390"/>
                  <a:ext cx="747353" cy="98166"/>
                </a:xfrm>
                <a:prstGeom prst="rect">
                  <a:avLst/>
                </a:prstGeom>
                <a:noFill/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1899486" y="5418953"/>
                  <a:ext cx="701539" cy="92562"/>
                </a:xfrm>
                <a:prstGeom prst="rect">
                  <a:avLst/>
                </a:prstGeom>
                <a:noFill/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90" name="Connecteur droit avec flèche 189"/>
                <p:cNvCxnSpPr>
                  <a:endCxn id="189" idx="1"/>
                </p:cNvCxnSpPr>
                <p:nvPr/>
              </p:nvCxnSpPr>
              <p:spPr>
                <a:xfrm flipV="1">
                  <a:off x="1428728" y="5465235"/>
                  <a:ext cx="470758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Connecteur droit avec flèche 183"/>
              <p:cNvCxnSpPr>
                <a:endCxn id="188" idx="1"/>
              </p:cNvCxnSpPr>
              <p:nvPr/>
            </p:nvCxnSpPr>
            <p:spPr>
              <a:xfrm flipV="1">
                <a:off x="1428729" y="3963473"/>
                <a:ext cx="470755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1" name="Groupe 190"/>
          <p:cNvGrpSpPr/>
          <p:nvPr/>
        </p:nvGrpSpPr>
        <p:grpSpPr>
          <a:xfrm>
            <a:off x="1625942" y="3284984"/>
            <a:ext cx="785818" cy="836615"/>
            <a:chOff x="4198879" y="3306644"/>
            <a:chExt cx="785818" cy="836615"/>
          </a:xfrm>
        </p:grpSpPr>
        <p:sp>
          <p:nvSpPr>
            <p:cNvPr id="192" name="Rectangle 191"/>
            <p:cNvSpPr/>
            <p:nvPr/>
          </p:nvSpPr>
          <p:spPr>
            <a:xfrm>
              <a:off x="4198879" y="3306644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3" name="Groupe 471"/>
            <p:cNvGrpSpPr/>
            <p:nvPr/>
          </p:nvGrpSpPr>
          <p:grpSpPr>
            <a:xfrm>
              <a:off x="4270299" y="3378082"/>
              <a:ext cx="642960" cy="693739"/>
              <a:chOff x="569787" y="3770502"/>
              <a:chExt cx="2077050" cy="2230263"/>
            </a:xfrm>
          </p:grpSpPr>
          <p:grpSp>
            <p:nvGrpSpPr>
              <p:cNvPr id="194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97" name="Triangle isocèle 196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98" name="Connecteur droit avec flèche 197"/>
                <p:cNvCxnSpPr>
                  <a:endCxn id="196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Rectangle 198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01" name="Connecteur droit avec flèche 200"/>
                <p:cNvCxnSpPr>
                  <a:endCxn id="200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5" name="Connecteur droit avec flèche 194"/>
              <p:cNvCxnSpPr>
                <a:endCxn id="199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Groupe 201"/>
          <p:cNvGrpSpPr/>
          <p:nvPr/>
        </p:nvGrpSpPr>
        <p:grpSpPr>
          <a:xfrm>
            <a:off x="619944" y="3280197"/>
            <a:ext cx="785818" cy="836615"/>
            <a:chOff x="4198879" y="3306644"/>
            <a:chExt cx="785818" cy="836615"/>
          </a:xfrm>
        </p:grpSpPr>
        <p:sp>
          <p:nvSpPr>
            <p:cNvPr id="203" name="Rectangle 202"/>
            <p:cNvSpPr/>
            <p:nvPr/>
          </p:nvSpPr>
          <p:spPr>
            <a:xfrm>
              <a:off x="4198879" y="3306644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4" name="Groupe 471"/>
            <p:cNvGrpSpPr/>
            <p:nvPr/>
          </p:nvGrpSpPr>
          <p:grpSpPr>
            <a:xfrm>
              <a:off x="4270299" y="3378082"/>
              <a:ext cx="642960" cy="693739"/>
              <a:chOff x="569787" y="3770502"/>
              <a:chExt cx="2077050" cy="2230263"/>
            </a:xfrm>
          </p:grpSpPr>
          <p:grpSp>
            <p:nvGrpSpPr>
              <p:cNvPr id="205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207" name="Rectangle 206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208" name="Triangle isocèle 207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09" name="Connecteur droit avec flèche 208"/>
                <p:cNvCxnSpPr>
                  <a:endCxn id="207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ectangle 209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12" name="Connecteur droit avec flèche 211"/>
                <p:cNvCxnSpPr>
                  <a:endCxn id="211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Connecteur droit avec flèche 205"/>
              <p:cNvCxnSpPr>
                <a:endCxn id="210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e 212"/>
          <p:cNvGrpSpPr/>
          <p:nvPr/>
        </p:nvGrpSpPr>
        <p:grpSpPr>
          <a:xfrm>
            <a:off x="2634054" y="3278748"/>
            <a:ext cx="785818" cy="836615"/>
            <a:chOff x="4198879" y="3306644"/>
            <a:chExt cx="785818" cy="836615"/>
          </a:xfrm>
        </p:grpSpPr>
        <p:sp>
          <p:nvSpPr>
            <p:cNvPr id="214" name="Rectangle 213"/>
            <p:cNvSpPr/>
            <p:nvPr/>
          </p:nvSpPr>
          <p:spPr>
            <a:xfrm>
              <a:off x="4198879" y="3306644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5" name="Groupe 471"/>
            <p:cNvGrpSpPr/>
            <p:nvPr/>
          </p:nvGrpSpPr>
          <p:grpSpPr>
            <a:xfrm>
              <a:off x="4270299" y="3378082"/>
              <a:ext cx="642960" cy="693739"/>
              <a:chOff x="569787" y="3770502"/>
              <a:chExt cx="2077050" cy="2230263"/>
            </a:xfrm>
          </p:grpSpPr>
          <p:grpSp>
            <p:nvGrpSpPr>
              <p:cNvPr id="216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218" name="Rectangle 217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219" name="Triangle isocèle 218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20" name="Connecteur droit avec flèche 219"/>
                <p:cNvCxnSpPr>
                  <a:endCxn id="218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Rectangle 220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23" name="Connecteur droit avec flèche 222"/>
                <p:cNvCxnSpPr>
                  <a:endCxn id="222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7" name="Connecteur droit avec flèche 216"/>
              <p:cNvCxnSpPr>
                <a:endCxn id="221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6" name="Groupe 245"/>
          <p:cNvGrpSpPr/>
          <p:nvPr/>
        </p:nvGrpSpPr>
        <p:grpSpPr>
          <a:xfrm>
            <a:off x="7671973" y="3343442"/>
            <a:ext cx="785818" cy="836615"/>
            <a:chOff x="4198879" y="3306644"/>
            <a:chExt cx="785818" cy="836615"/>
          </a:xfrm>
        </p:grpSpPr>
        <p:sp>
          <p:nvSpPr>
            <p:cNvPr id="247" name="Rectangle 246"/>
            <p:cNvSpPr/>
            <p:nvPr/>
          </p:nvSpPr>
          <p:spPr>
            <a:xfrm>
              <a:off x="4198879" y="3306644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8" name="Groupe 471"/>
            <p:cNvGrpSpPr/>
            <p:nvPr/>
          </p:nvGrpSpPr>
          <p:grpSpPr>
            <a:xfrm>
              <a:off x="4270299" y="3378082"/>
              <a:ext cx="642960" cy="693739"/>
              <a:chOff x="569787" y="3770502"/>
              <a:chExt cx="2077050" cy="2230263"/>
            </a:xfrm>
          </p:grpSpPr>
          <p:grpSp>
            <p:nvGrpSpPr>
              <p:cNvPr id="249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251" name="Rectangle 250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252" name="Triangle isocèle 251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53" name="Connecteur droit avec flèche 252"/>
                <p:cNvCxnSpPr>
                  <a:endCxn id="251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Rectangle 253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56" name="Connecteur droit avec flèche 255"/>
                <p:cNvCxnSpPr>
                  <a:endCxn id="255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0" name="Connecteur droit avec flèche 249"/>
              <p:cNvCxnSpPr>
                <a:endCxn id="254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8" name="ZoneTexte 257"/>
          <p:cNvSpPr txBox="1"/>
          <p:nvPr/>
        </p:nvSpPr>
        <p:spPr>
          <a:xfrm>
            <a:off x="7913039" y="2914490"/>
            <a:ext cx="280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I</a:t>
            </a:r>
            <a:r>
              <a:rPr lang="fr-FR" sz="1000" baseline="-25000" dirty="0" err="1" smtClean="0"/>
              <a:t>p</a:t>
            </a:r>
            <a:endParaRPr lang="fr-FR" sz="1000" baseline="-25000" dirty="0"/>
          </a:p>
        </p:txBody>
      </p:sp>
      <p:cxnSp>
        <p:nvCxnSpPr>
          <p:cNvPr id="260" name="Connecteur droit avec flèche 259"/>
          <p:cNvCxnSpPr/>
          <p:nvPr/>
        </p:nvCxnSpPr>
        <p:spPr>
          <a:xfrm flipH="1" flipV="1">
            <a:off x="2052290" y="4180058"/>
            <a:ext cx="509311" cy="1121150"/>
          </a:xfrm>
          <a:prstGeom prst="straightConnector1">
            <a:avLst/>
          </a:prstGeom>
          <a:ln cap="sq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cteur droit avec flèche 260"/>
          <p:cNvCxnSpPr/>
          <p:nvPr/>
        </p:nvCxnSpPr>
        <p:spPr>
          <a:xfrm flipV="1">
            <a:off x="2634054" y="4192586"/>
            <a:ext cx="410171" cy="1108622"/>
          </a:xfrm>
          <a:prstGeom prst="straightConnector1">
            <a:avLst/>
          </a:prstGeom>
          <a:ln cap="sq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avec flèche 263"/>
          <p:cNvCxnSpPr>
            <a:stCxn id="171" idx="0"/>
          </p:cNvCxnSpPr>
          <p:nvPr/>
        </p:nvCxnSpPr>
        <p:spPr>
          <a:xfrm flipV="1">
            <a:off x="2641034" y="4293097"/>
            <a:ext cx="5513971" cy="1080118"/>
          </a:xfrm>
          <a:prstGeom prst="straightConnector1">
            <a:avLst/>
          </a:prstGeom>
          <a:ln cap="sq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ZoneTexte 264"/>
          <p:cNvSpPr txBox="1"/>
          <p:nvPr/>
        </p:nvSpPr>
        <p:spPr>
          <a:xfrm>
            <a:off x="5004048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</a:t>
            </a:r>
            <a:endParaRPr lang="fr-FR" dirty="0"/>
          </a:p>
        </p:txBody>
      </p:sp>
      <p:sp>
        <p:nvSpPr>
          <p:cNvPr id="266" name="ZoneTexte 265"/>
          <p:cNvSpPr txBox="1"/>
          <p:nvPr/>
        </p:nvSpPr>
        <p:spPr>
          <a:xfrm>
            <a:off x="6084168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4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71" grpId="0"/>
      <p:bldP spid="171" grpId="1"/>
      <p:bldP spid="171" grpId="2"/>
      <p:bldP spid="171" grpId="6"/>
      <p:bldP spid="177" grpId="0"/>
      <p:bldP spid="178" grpId="0"/>
      <p:bldP spid="179" grpId="0"/>
      <p:bldP spid="258" grpId="0"/>
      <p:bldP spid="265" grpId="0"/>
      <p:bldP spid="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408144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i="1" dirty="0" smtClean="0"/>
              <a:t>For a Q  = {t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t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} :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Principle2: </a:t>
            </a:r>
            <a:r>
              <a:rPr lang="en-US" sz="3200" b="1" dirty="0" smtClean="0"/>
              <a:t>Linear</a:t>
            </a:r>
            <a:r>
              <a:rPr lang="fr-FR" sz="3200" b="1" dirty="0" smtClean="0"/>
              <a:t> </a:t>
            </a:r>
            <a:r>
              <a:rPr lang="fr-FR" sz="3200" b="1" dirty="0"/>
              <a:t>Pipelining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64188" y="35103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07502" y="4549770"/>
            <a:ext cx="8640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82729" y="456191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RAM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2" y="4192586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FLASH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77476" y="2824024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I1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4901" y="2824023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I2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843237" y="2824025"/>
            <a:ext cx="304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I3</a:t>
            </a:r>
            <a:endParaRPr lang="fr-FR" sz="1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872511" y="2791380"/>
            <a:ext cx="308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Ip</a:t>
            </a:r>
            <a:endParaRPr lang="fr-FR" sz="1000" dirty="0"/>
          </a:p>
        </p:txBody>
      </p:sp>
      <p:sp>
        <p:nvSpPr>
          <p:cNvPr id="16" name="Rectangle 15"/>
          <p:cNvSpPr/>
          <p:nvPr/>
        </p:nvSpPr>
        <p:spPr>
          <a:xfrm>
            <a:off x="545822" y="3209099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28856" y="3582084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21" name="Triangle isocèle 20"/>
          <p:cNvSpPr/>
          <p:nvPr/>
        </p:nvSpPr>
        <p:spPr>
          <a:xfrm rot="5400000" flipV="1">
            <a:off x="408136" y="3476322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22" name="Connecteur droit avec flèche 21"/>
          <p:cNvCxnSpPr>
            <a:endCxn id="20" idx="1"/>
          </p:cNvCxnSpPr>
          <p:nvPr/>
        </p:nvCxnSpPr>
        <p:spPr>
          <a:xfrm>
            <a:off x="883130" y="3612637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28856" y="3352265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4" name="Rectangle 23"/>
          <p:cNvSpPr/>
          <p:nvPr/>
        </p:nvSpPr>
        <p:spPr>
          <a:xfrm>
            <a:off x="1028856" y="3820270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25" name="Connecteur droit avec flèche 24"/>
          <p:cNvCxnSpPr>
            <a:endCxn id="24" idx="1"/>
          </p:cNvCxnSpPr>
          <p:nvPr/>
        </p:nvCxnSpPr>
        <p:spPr>
          <a:xfrm>
            <a:off x="883131" y="3849849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23" idx="1"/>
          </p:cNvCxnSpPr>
          <p:nvPr/>
        </p:nvCxnSpPr>
        <p:spPr>
          <a:xfrm>
            <a:off x="883131" y="3382908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53934" y="3209099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036968" y="3582084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1" name="Triangle isocèle 30"/>
          <p:cNvSpPr/>
          <p:nvPr/>
        </p:nvSpPr>
        <p:spPr>
          <a:xfrm rot="5400000" flipV="1">
            <a:off x="1416248" y="3476322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2" name="Connecteur droit avec flèche 31"/>
          <p:cNvCxnSpPr>
            <a:endCxn id="30" idx="1"/>
          </p:cNvCxnSpPr>
          <p:nvPr/>
        </p:nvCxnSpPr>
        <p:spPr>
          <a:xfrm>
            <a:off x="1891242" y="3612637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36968" y="3352265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4" name="Rectangle 33"/>
          <p:cNvSpPr/>
          <p:nvPr/>
        </p:nvSpPr>
        <p:spPr>
          <a:xfrm>
            <a:off x="2036968" y="3820270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5" name="Connecteur droit avec flèche 34"/>
          <p:cNvCxnSpPr>
            <a:endCxn id="34" idx="1"/>
          </p:cNvCxnSpPr>
          <p:nvPr/>
        </p:nvCxnSpPr>
        <p:spPr>
          <a:xfrm>
            <a:off x="1891243" y="3849849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endCxn id="33" idx="1"/>
          </p:cNvCxnSpPr>
          <p:nvPr/>
        </p:nvCxnSpPr>
        <p:spPr>
          <a:xfrm>
            <a:off x="1891243" y="3383203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634054" y="3209099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117088" y="3582084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41" name="Triangle isocèle 40"/>
          <p:cNvSpPr/>
          <p:nvPr/>
        </p:nvSpPr>
        <p:spPr>
          <a:xfrm rot="5400000" flipV="1">
            <a:off x="2496368" y="3476322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42" name="Connecteur droit avec flèche 41"/>
          <p:cNvCxnSpPr>
            <a:endCxn id="40" idx="1"/>
          </p:cNvCxnSpPr>
          <p:nvPr/>
        </p:nvCxnSpPr>
        <p:spPr>
          <a:xfrm>
            <a:off x="2971362" y="3612637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17088" y="3352265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44" name="Rectangle 43"/>
          <p:cNvSpPr/>
          <p:nvPr/>
        </p:nvSpPr>
        <p:spPr>
          <a:xfrm>
            <a:off x="3117088" y="3820270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45" name="Connecteur droit avec flèche 44"/>
          <p:cNvCxnSpPr>
            <a:endCxn id="44" idx="1"/>
          </p:cNvCxnSpPr>
          <p:nvPr/>
        </p:nvCxnSpPr>
        <p:spPr>
          <a:xfrm>
            <a:off x="2971363" y="3849849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endCxn id="43" idx="1"/>
          </p:cNvCxnSpPr>
          <p:nvPr/>
        </p:nvCxnSpPr>
        <p:spPr>
          <a:xfrm>
            <a:off x="2971363" y="3383203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642166" y="3209099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125200" y="3582084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51" name="Triangle isocèle 50"/>
          <p:cNvSpPr/>
          <p:nvPr/>
        </p:nvSpPr>
        <p:spPr>
          <a:xfrm rot="5400000" flipV="1">
            <a:off x="3504480" y="3476322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52" name="Connecteur droit avec flèche 51"/>
          <p:cNvCxnSpPr>
            <a:endCxn id="50" idx="1"/>
          </p:cNvCxnSpPr>
          <p:nvPr/>
        </p:nvCxnSpPr>
        <p:spPr>
          <a:xfrm>
            <a:off x="3979474" y="3612637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125200" y="3352265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54" name="Rectangle 53"/>
          <p:cNvSpPr/>
          <p:nvPr/>
        </p:nvSpPr>
        <p:spPr>
          <a:xfrm>
            <a:off x="4125200" y="3820270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55" name="Connecteur droit avec flèche 54"/>
          <p:cNvCxnSpPr>
            <a:endCxn id="54" idx="1"/>
          </p:cNvCxnSpPr>
          <p:nvPr/>
        </p:nvCxnSpPr>
        <p:spPr>
          <a:xfrm>
            <a:off x="3979475" y="3849849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53" idx="1"/>
          </p:cNvCxnSpPr>
          <p:nvPr/>
        </p:nvCxnSpPr>
        <p:spPr>
          <a:xfrm>
            <a:off x="3979475" y="3383203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722286" y="3209099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205320" y="3582084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61" name="Triangle isocèle 60"/>
          <p:cNvSpPr/>
          <p:nvPr/>
        </p:nvSpPr>
        <p:spPr>
          <a:xfrm rot="5400000" flipV="1">
            <a:off x="4584600" y="3476322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62" name="Connecteur droit avec flèche 61"/>
          <p:cNvCxnSpPr>
            <a:endCxn id="60" idx="1"/>
          </p:cNvCxnSpPr>
          <p:nvPr/>
        </p:nvCxnSpPr>
        <p:spPr>
          <a:xfrm>
            <a:off x="5059594" y="3612637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205320" y="3352265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64" name="Rectangle 63"/>
          <p:cNvSpPr/>
          <p:nvPr/>
        </p:nvSpPr>
        <p:spPr>
          <a:xfrm>
            <a:off x="5205320" y="3820270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65" name="Connecteur droit avec flèche 64"/>
          <p:cNvCxnSpPr>
            <a:endCxn id="64" idx="1"/>
          </p:cNvCxnSpPr>
          <p:nvPr/>
        </p:nvCxnSpPr>
        <p:spPr>
          <a:xfrm>
            <a:off x="5059595" y="3849849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endCxn id="63" idx="1"/>
          </p:cNvCxnSpPr>
          <p:nvPr/>
        </p:nvCxnSpPr>
        <p:spPr>
          <a:xfrm>
            <a:off x="5059595" y="3383203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674614" y="3209099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8157648" y="3582084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71" name="Triangle isocèle 70"/>
          <p:cNvSpPr/>
          <p:nvPr/>
        </p:nvSpPr>
        <p:spPr>
          <a:xfrm rot="5400000" flipV="1">
            <a:off x="7536928" y="3476322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72" name="Connecteur droit avec flèche 71"/>
          <p:cNvCxnSpPr>
            <a:endCxn id="70" idx="1"/>
          </p:cNvCxnSpPr>
          <p:nvPr/>
        </p:nvCxnSpPr>
        <p:spPr>
          <a:xfrm>
            <a:off x="8011922" y="3612637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8157648" y="3352265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74" name="Rectangle 73"/>
          <p:cNvSpPr/>
          <p:nvPr/>
        </p:nvSpPr>
        <p:spPr>
          <a:xfrm>
            <a:off x="8157648" y="3820270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75" name="Connecteur droit avec flèche 74"/>
          <p:cNvCxnSpPr>
            <a:endCxn id="74" idx="1"/>
          </p:cNvCxnSpPr>
          <p:nvPr/>
        </p:nvCxnSpPr>
        <p:spPr>
          <a:xfrm>
            <a:off x="8011923" y="3849849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endCxn id="73" idx="1"/>
          </p:cNvCxnSpPr>
          <p:nvPr/>
        </p:nvCxnSpPr>
        <p:spPr>
          <a:xfrm>
            <a:off x="8011923" y="3383203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484692" y="1851323"/>
                <a:ext cx="3409331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b="0" i="1" baseline="-2500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sub>
                            <m:sup/>
                            <m:e>
                              <m:r>
                                <a:rPr lang="fr-FR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fr-FR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/>
                                </a:rPr>
                                <m:t>∗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/>
                                        <m:den/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fr-FR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fr-FR" dirty="0"/>
                            <m:t> 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92" y="1851323"/>
                <a:ext cx="3409331" cy="9727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ZoneTexte 77"/>
          <p:cNvSpPr txBox="1"/>
          <p:nvPr/>
        </p:nvSpPr>
        <p:spPr>
          <a:xfrm>
            <a:off x="5649256" y="1891965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0070C0"/>
                </a:solidFill>
              </a:rPr>
              <a:t>a global </a:t>
            </a:r>
            <a:r>
              <a:rPr lang="en-US" sz="1200" i="1" dirty="0" smtClean="0">
                <a:solidFill>
                  <a:srgbClr val="0070C0"/>
                </a:solidFill>
              </a:rPr>
              <a:t>metadata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962272" y="227687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rgbClr val="FF0000"/>
                </a:solidFill>
              </a:rPr>
              <a:t>F</a:t>
            </a:r>
            <a:r>
              <a:rPr lang="fr-FR" i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i="1" baseline="-50000" dirty="0" err="1" smtClean="0">
                <a:solidFill>
                  <a:srgbClr val="FF0000"/>
                </a:solidFill>
              </a:rPr>
              <a:t>i</a:t>
            </a:r>
            <a:endParaRPr lang="fr-FR" i="1" baseline="-50000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6779655" y="54452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=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t</a:t>
            </a:r>
            <a:r>
              <a:rPr lang="fr-FR" i="1" baseline="-50000" dirty="0" err="1" smtClean="0"/>
              <a:t>i</a:t>
            </a:r>
            <a:endParaRPr lang="fr-FR" i="1" dirty="0"/>
          </a:p>
        </p:txBody>
      </p:sp>
      <p:sp>
        <p:nvSpPr>
          <p:cNvPr id="81" name="Rectangle 80"/>
          <p:cNvSpPr/>
          <p:nvPr/>
        </p:nvSpPr>
        <p:spPr>
          <a:xfrm>
            <a:off x="1581846" y="3284984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cxnSp>
        <p:nvCxnSpPr>
          <p:cNvPr id="7" name="Connecteur droit avec flèche 6"/>
          <p:cNvCxnSpPr>
            <a:endCxn id="80" idx="0"/>
          </p:cNvCxnSpPr>
          <p:nvPr/>
        </p:nvCxnSpPr>
        <p:spPr>
          <a:xfrm>
            <a:off x="913883" y="3408095"/>
            <a:ext cx="6176114" cy="203712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1946843" y="3415245"/>
            <a:ext cx="5721501" cy="202997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>
            <a:endCxn id="114" idx="0"/>
          </p:cNvCxnSpPr>
          <p:nvPr/>
        </p:nvCxnSpPr>
        <p:spPr>
          <a:xfrm>
            <a:off x="7854453" y="3501008"/>
            <a:ext cx="953201" cy="19442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2555776" y="212356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Top</a:t>
            </a:r>
            <a:r>
              <a:rPr lang="fr-FR" i="1" baseline="-25000" dirty="0" err="1" smtClean="0"/>
              <a:t>k</a:t>
            </a:r>
            <a:endParaRPr lang="fr-FR" i="1" baseline="-250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4931084" y="198884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N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931084" y="198884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N</a:t>
            </a:r>
            <a:endParaRPr lang="fr-FR" i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4962272" y="2276872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F</a:t>
            </a:r>
            <a:r>
              <a:rPr lang="fr-FR" i="1" baseline="-25000" dirty="0" err="1" smtClean="0"/>
              <a:t>t</a:t>
            </a:r>
            <a:r>
              <a:rPr lang="fr-FR" i="1" baseline="-50000" dirty="0" err="1" smtClean="0"/>
              <a:t>i</a:t>
            </a:r>
            <a:endParaRPr lang="fr-FR" i="1" baseline="-50000" dirty="0"/>
          </a:p>
        </p:txBody>
      </p:sp>
      <p:sp>
        <p:nvSpPr>
          <p:cNvPr id="109" name="Rectangle 108"/>
          <p:cNvSpPr/>
          <p:nvPr/>
        </p:nvSpPr>
        <p:spPr>
          <a:xfrm>
            <a:off x="583352" y="3254787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sp>
        <p:nvSpPr>
          <p:cNvPr id="110" name="Rectangle 109"/>
          <p:cNvSpPr/>
          <p:nvPr/>
        </p:nvSpPr>
        <p:spPr>
          <a:xfrm>
            <a:off x="2627784" y="3284984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sp>
        <p:nvSpPr>
          <p:cNvPr id="111" name="Rectangle 110"/>
          <p:cNvSpPr/>
          <p:nvPr/>
        </p:nvSpPr>
        <p:spPr>
          <a:xfrm>
            <a:off x="7712144" y="3284984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7201168" y="54452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+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t</a:t>
            </a:r>
            <a:r>
              <a:rPr lang="fr-FR" i="1" baseline="-50000" dirty="0" err="1" smtClean="0"/>
              <a:t>i</a:t>
            </a:r>
            <a:endParaRPr lang="fr-FR" i="1" dirty="0"/>
          </a:p>
        </p:txBody>
      </p:sp>
      <p:sp>
        <p:nvSpPr>
          <p:cNvPr id="113" name="ZoneTexte 112"/>
          <p:cNvSpPr txBox="1"/>
          <p:nvPr/>
        </p:nvSpPr>
        <p:spPr>
          <a:xfrm>
            <a:off x="7633216" y="54452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+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t</a:t>
            </a:r>
            <a:r>
              <a:rPr lang="fr-FR" i="1" baseline="-50000" dirty="0" err="1" smtClean="0"/>
              <a:t>i</a:t>
            </a:r>
            <a:endParaRPr lang="fr-FR" i="1" dirty="0"/>
          </a:p>
        </p:txBody>
      </p:sp>
      <p:sp>
        <p:nvSpPr>
          <p:cNvPr id="114" name="ZoneTexte 113"/>
          <p:cNvSpPr txBox="1"/>
          <p:nvPr/>
        </p:nvSpPr>
        <p:spPr>
          <a:xfrm>
            <a:off x="8497312" y="54452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+ 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t</a:t>
            </a:r>
            <a:r>
              <a:rPr lang="fr-FR" i="1" baseline="-50000" dirty="0" err="1" smtClean="0"/>
              <a:t>i</a:t>
            </a:r>
            <a:endParaRPr lang="fr-FR" i="1" dirty="0"/>
          </a:p>
        </p:txBody>
      </p:sp>
      <p:sp>
        <p:nvSpPr>
          <p:cNvPr id="115" name="ZoneTexte 114"/>
          <p:cNvSpPr txBox="1"/>
          <p:nvPr/>
        </p:nvSpPr>
        <p:spPr>
          <a:xfrm>
            <a:off x="8028384" y="544522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 + …</a:t>
            </a:r>
            <a:endParaRPr lang="fr-FR" i="1" dirty="0"/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3016032" y="3501008"/>
            <a:ext cx="5005529" cy="19889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6660232" y="571013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F</a:t>
            </a:r>
            <a:r>
              <a:rPr lang="fr-FR" i="1" baseline="-25000" dirty="0" smtClean="0"/>
              <a:t>t</a:t>
            </a:r>
            <a:r>
              <a:rPr lang="fr-FR" i="1" baseline="-50000" dirty="0" smtClean="0"/>
              <a:t>1</a:t>
            </a:r>
            <a:endParaRPr lang="fr-FR" i="1" dirty="0"/>
          </a:p>
        </p:txBody>
      </p:sp>
      <p:sp>
        <p:nvSpPr>
          <p:cNvPr id="127" name="ZoneTexte 126"/>
          <p:cNvSpPr txBox="1"/>
          <p:nvPr/>
        </p:nvSpPr>
        <p:spPr>
          <a:xfrm>
            <a:off x="8502502" y="571013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,</a:t>
            </a:r>
            <a:r>
              <a:rPr lang="fr-FR" i="1" dirty="0" err="1" smtClean="0"/>
              <a:t>F</a:t>
            </a:r>
            <a:r>
              <a:rPr lang="fr-FR" i="1" baseline="-25000" dirty="0" err="1" smtClean="0"/>
              <a:t>t</a:t>
            </a:r>
            <a:r>
              <a:rPr lang="fr-FR" i="1" baseline="-50000" dirty="0" err="1" smtClean="0"/>
              <a:t>n</a:t>
            </a:r>
            <a:endParaRPr lang="fr-FR" i="1" baseline="-50000" dirty="0"/>
          </a:p>
        </p:txBody>
      </p:sp>
      <p:sp>
        <p:nvSpPr>
          <p:cNvPr id="128" name="ZoneTexte 127"/>
          <p:cNvSpPr txBox="1"/>
          <p:nvPr/>
        </p:nvSpPr>
        <p:spPr>
          <a:xfrm>
            <a:off x="7740352" y="572396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 ,…</a:t>
            </a:r>
            <a:endParaRPr lang="fr-FR" i="1" dirty="0"/>
          </a:p>
        </p:txBody>
      </p:sp>
      <p:sp>
        <p:nvSpPr>
          <p:cNvPr id="129" name="ZoneTexte 128"/>
          <p:cNvSpPr txBox="1"/>
          <p:nvPr/>
        </p:nvSpPr>
        <p:spPr>
          <a:xfrm>
            <a:off x="6943720" y="571013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, F</a:t>
            </a:r>
            <a:r>
              <a:rPr lang="fr-FR" i="1" baseline="-25000" dirty="0" smtClean="0"/>
              <a:t>t</a:t>
            </a:r>
            <a:r>
              <a:rPr lang="fr-FR" i="1" baseline="-50000" dirty="0" smtClean="0"/>
              <a:t>2</a:t>
            </a:r>
            <a:endParaRPr lang="fr-FR" i="1" baseline="30000" dirty="0"/>
          </a:p>
        </p:txBody>
      </p:sp>
      <p:sp>
        <p:nvSpPr>
          <p:cNvPr id="130" name="ZoneTexte 129"/>
          <p:cNvSpPr txBox="1"/>
          <p:nvPr/>
        </p:nvSpPr>
        <p:spPr>
          <a:xfrm>
            <a:off x="7375768" y="571013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, F</a:t>
            </a:r>
            <a:r>
              <a:rPr lang="fr-FR" i="1" baseline="-25000" dirty="0" smtClean="0"/>
              <a:t>t</a:t>
            </a:r>
            <a:r>
              <a:rPr lang="fr-FR" i="1" baseline="-50000" dirty="0" smtClean="0"/>
              <a:t>3</a:t>
            </a:r>
            <a:endParaRPr lang="fr-FR" i="1" baseline="30000" dirty="0"/>
          </a:p>
        </p:txBody>
      </p:sp>
      <p:sp>
        <p:nvSpPr>
          <p:cNvPr id="138" name="Rectangle 137"/>
          <p:cNvSpPr/>
          <p:nvPr/>
        </p:nvSpPr>
        <p:spPr>
          <a:xfrm>
            <a:off x="583352" y="3686835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j</a:t>
            </a:r>
            <a:endParaRPr lang="fr-FR" sz="1000" baseline="-50000" dirty="0"/>
          </a:p>
        </p:txBody>
      </p:sp>
      <p:sp>
        <p:nvSpPr>
          <p:cNvPr id="139" name="Rectangle 138"/>
          <p:cNvSpPr/>
          <p:nvPr/>
        </p:nvSpPr>
        <p:spPr>
          <a:xfrm>
            <a:off x="949459" y="5236867"/>
            <a:ext cx="432000" cy="57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941408" y="4725144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endParaRPr lang="fr-FR" dirty="0"/>
          </a:p>
        </p:txBody>
      </p:sp>
      <p:grpSp>
        <p:nvGrpSpPr>
          <p:cNvPr id="141" name="Groupe 48"/>
          <p:cNvGrpSpPr/>
          <p:nvPr/>
        </p:nvGrpSpPr>
        <p:grpSpPr>
          <a:xfrm flipV="1">
            <a:off x="1001748" y="5039470"/>
            <a:ext cx="415914" cy="296283"/>
            <a:chOff x="469563" y="2132430"/>
            <a:chExt cx="200025" cy="223429"/>
          </a:xfrm>
        </p:grpSpPr>
        <p:cxnSp>
          <p:nvCxnSpPr>
            <p:cNvPr id="142" name="Connecteur droit 141"/>
            <p:cNvCxnSpPr/>
            <p:nvPr/>
          </p:nvCxnSpPr>
          <p:spPr>
            <a:xfrm>
              <a:off x="469563" y="2355859"/>
              <a:ext cx="200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142"/>
            <p:cNvCxnSpPr/>
            <p:nvPr/>
          </p:nvCxnSpPr>
          <p:spPr>
            <a:xfrm rot="5400000" flipH="1" flipV="1">
              <a:off x="397088" y="2238793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Connecteur droit avec flèche 143"/>
          <p:cNvCxnSpPr>
            <a:stCxn id="24" idx="2"/>
          </p:cNvCxnSpPr>
          <p:nvPr/>
        </p:nvCxnSpPr>
        <p:spPr>
          <a:xfrm>
            <a:off x="1137438" y="3879655"/>
            <a:ext cx="7091" cy="86692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/>
          <p:cNvCxnSpPr/>
          <p:nvPr/>
        </p:nvCxnSpPr>
        <p:spPr>
          <a:xfrm>
            <a:off x="1244536" y="3426545"/>
            <a:ext cx="1186343" cy="132003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ZoneTexte 153"/>
          <p:cNvSpPr txBox="1"/>
          <p:nvPr/>
        </p:nvSpPr>
        <p:spPr>
          <a:xfrm>
            <a:off x="1618571" y="533575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 …</a:t>
            </a:r>
            <a:endParaRPr lang="fr-FR" i="1" dirty="0"/>
          </a:p>
        </p:txBody>
      </p:sp>
      <p:sp>
        <p:nvSpPr>
          <p:cNvPr id="155" name="Rectangle 154"/>
          <p:cNvSpPr/>
          <p:nvPr/>
        </p:nvSpPr>
        <p:spPr>
          <a:xfrm>
            <a:off x="2317611" y="5236867"/>
            <a:ext cx="432000" cy="57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309560" y="4725144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endParaRPr lang="fr-FR" dirty="0"/>
          </a:p>
        </p:txBody>
      </p:sp>
      <p:grpSp>
        <p:nvGrpSpPr>
          <p:cNvPr id="157" name="Groupe 48"/>
          <p:cNvGrpSpPr/>
          <p:nvPr/>
        </p:nvGrpSpPr>
        <p:grpSpPr>
          <a:xfrm flipV="1">
            <a:off x="2369900" y="5039470"/>
            <a:ext cx="415914" cy="296283"/>
            <a:chOff x="469563" y="2132430"/>
            <a:chExt cx="200025" cy="223429"/>
          </a:xfrm>
        </p:grpSpPr>
        <p:cxnSp>
          <p:nvCxnSpPr>
            <p:cNvPr id="158" name="Connecteur droit 157"/>
            <p:cNvCxnSpPr/>
            <p:nvPr/>
          </p:nvCxnSpPr>
          <p:spPr>
            <a:xfrm>
              <a:off x="469563" y="2355859"/>
              <a:ext cx="200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avec flèche 158"/>
            <p:cNvCxnSpPr/>
            <p:nvPr/>
          </p:nvCxnSpPr>
          <p:spPr>
            <a:xfrm rot="5400000" flipH="1" flipV="1">
              <a:off x="397088" y="2238793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Connecteur droit avec flèche 161"/>
          <p:cNvCxnSpPr>
            <a:stCxn id="168" idx="0"/>
          </p:cNvCxnSpPr>
          <p:nvPr/>
        </p:nvCxnSpPr>
        <p:spPr>
          <a:xfrm flipV="1">
            <a:off x="3314528" y="5760571"/>
            <a:ext cx="0" cy="28974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>
            <a:stCxn id="155" idx="2"/>
            <a:endCxn id="179" idx="7"/>
          </p:cNvCxnSpPr>
          <p:nvPr/>
        </p:nvCxnSpPr>
        <p:spPr>
          <a:xfrm flipH="1">
            <a:off x="2090214" y="5812867"/>
            <a:ext cx="443397" cy="26641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/>
          <p:cNvCxnSpPr>
            <a:stCxn id="139" idx="2"/>
            <a:endCxn id="179" idx="1"/>
          </p:cNvCxnSpPr>
          <p:nvPr/>
        </p:nvCxnSpPr>
        <p:spPr>
          <a:xfrm>
            <a:off x="1165459" y="5812867"/>
            <a:ext cx="415639" cy="26641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avec flèche 164"/>
          <p:cNvCxnSpPr>
            <a:stCxn id="179" idx="6"/>
          </p:cNvCxnSpPr>
          <p:nvPr/>
        </p:nvCxnSpPr>
        <p:spPr>
          <a:xfrm>
            <a:off x="2195656" y="6219276"/>
            <a:ext cx="553955" cy="122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avec flèche 118"/>
          <p:cNvCxnSpPr>
            <a:stCxn id="178" idx="2"/>
            <a:endCxn id="176" idx="2"/>
          </p:cNvCxnSpPr>
          <p:nvPr/>
        </p:nvCxnSpPr>
        <p:spPr>
          <a:xfrm flipV="1">
            <a:off x="3701001" y="5643212"/>
            <a:ext cx="222927" cy="725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7" name="Tableau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66043"/>
              </p:ext>
            </p:extLst>
          </p:nvPr>
        </p:nvGraphicFramePr>
        <p:xfrm>
          <a:off x="4755659" y="6129790"/>
          <a:ext cx="365991" cy="581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991"/>
              </a:tblGrid>
              <a:tr h="116236">
                <a:tc>
                  <a:txBody>
                    <a:bodyPr/>
                    <a:lstStyle/>
                    <a:p>
                      <a:pPr algn="ctr"/>
                      <a:endParaRPr lang="fr-FR" sz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16236">
                <a:tc>
                  <a:txBody>
                    <a:bodyPr/>
                    <a:lstStyle/>
                    <a:p>
                      <a:pPr algn="ctr"/>
                      <a:endParaRPr lang="fr-FR" sz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32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16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8" name="Ellipse 167"/>
          <p:cNvSpPr/>
          <p:nvPr/>
        </p:nvSpPr>
        <p:spPr>
          <a:xfrm>
            <a:off x="2778743" y="6050320"/>
            <a:ext cx="1071570" cy="35017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2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4178643" y="6453643"/>
            <a:ext cx="492443" cy="3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min</a:t>
            </a:r>
            <a:endParaRPr lang="fr-FR" sz="2000" i="1" baseline="-4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684221" y="5806737"/>
            <a:ext cx="607859" cy="35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top-k</a:t>
            </a:r>
            <a:endParaRPr lang="fr-FR" dirty="0"/>
          </a:p>
        </p:txBody>
      </p:sp>
      <p:cxnSp>
        <p:nvCxnSpPr>
          <p:cNvPr id="171" name="Connecteur droit avec flèche 118"/>
          <p:cNvCxnSpPr>
            <a:stCxn id="176" idx="4"/>
            <a:endCxn id="175" idx="2"/>
          </p:cNvCxnSpPr>
          <p:nvPr/>
        </p:nvCxnSpPr>
        <p:spPr>
          <a:xfrm rot="16200000" flipH="1">
            <a:off x="4280060" y="5845067"/>
            <a:ext cx="498157" cy="490420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2" name="Groupe 48"/>
          <p:cNvGrpSpPr/>
          <p:nvPr/>
        </p:nvGrpSpPr>
        <p:grpSpPr>
          <a:xfrm rot="5400000">
            <a:off x="4664337" y="6518480"/>
            <a:ext cx="138421" cy="258852"/>
            <a:chOff x="369872" y="2143910"/>
            <a:chExt cx="200025" cy="214314"/>
          </a:xfrm>
        </p:grpSpPr>
        <p:cxnSp>
          <p:nvCxnSpPr>
            <p:cNvPr id="173" name="Connecteur droit 172"/>
            <p:cNvCxnSpPr/>
            <p:nvPr/>
          </p:nvCxnSpPr>
          <p:spPr>
            <a:xfrm>
              <a:off x="369872" y="2355859"/>
              <a:ext cx="200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avec flèche 173"/>
            <p:cNvCxnSpPr/>
            <p:nvPr/>
          </p:nvCxnSpPr>
          <p:spPr>
            <a:xfrm rot="5400000" flipH="1" flipV="1">
              <a:off x="362727" y="2250273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ZoneTexte 174"/>
          <p:cNvSpPr txBox="1"/>
          <p:nvPr/>
        </p:nvSpPr>
        <p:spPr>
          <a:xfrm rot="5400000">
            <a:off x="4658977" y="6154689"/>
            <a:ext cx="6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    …     </a:t>
            </a:r>
            <a:endParaRPr lang="fr-FR" dirty="0"/>
          </a:p>
        </p:txBody>
      </p:sp>
      <p:sp>
        <p:nvSpPr>
          <p:cNvPr id="176" name="Ellipse 175"/>
          <p:cNvSpPr/>
          <p:nvPr/>
        </p:nvSpPr>
        <p:spPr>
          <a:xfrm>
            <a:off x="3923928" y="5445224"/>
            <a:ext cx="720000" cy="395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3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1300"/>
              </a:lnSpc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fr-FR" sz="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s)</a:t>
            </a:r>
          </a:p>
        </p:txBody>
      </p:sp>
      <p:sp>
        <p:nvSpPr>
          <p:cNvPr id="178" name="Forme libre 177"/>
          <p:cNvSpPr/>
          <p:nvPr/>
        </p:nvSpPr>
        <p:spPr>
          <a:xfrm>
            <a:off x="2981001" y="5541481"/>
            <a:ext cx="720000" cy="219090"/>
          </a:xfrm>
          <a:custGeom>
            <a:avLst/>
            <a:gdLst>
              <a:gd name="connsiteX0" fmla="*/ 180975 w 1047750"/>
              <a:gd name="connsiteY0" fmla="*/ 0 h 457200"/>
              <a:gd name="connsiteX1" fmla="*/ 819150 w 1047750"/>
              <a:gd name="connsiteY1" fmla="*/ 9525 h 457200"/>
              <a:gd name="connsiteX2" fmla="*/ 1047750 w 1047750"/>
              <a:gd name="connsiteY2" fmla="*/ 228600 h 457200"/>
              <a:gd name="connsiteX3" fmla="*/ 819150 w 1047750"/>
              <a:gd name="connsiteY3" fmla="*/ 457200 h 457200"/>
              <a:gd name="connsiteX4" fmla="*/ 200025 w 1047750"/>
              <a:gd name="connsiteY4" fmla="*/ 457200 h 457200"/>
              <a:gd name="connsiteX5" fmla="*/ 0 w 1047750"/>
              <a:gd name="connsiteY5" fmla="*/ 247650 h 457200"/>
              <a:gd name="connsiteX6" fmla="*/ 180975 w 1047750"/>
              <a:gd name="connsiteY6" fmla="*/ 0 h 457200"/>
              <a:gd name="connsiteX0" fmla="*/ 253328 w 1120103"/>
              <a:gd name="connsiteY0" fmla="*/ 0 h 457200"/>
              <a:gd name="connsiteX1" fmla="*/ 891503 w 1120103"/>
              <a:gd name="connsiteY1" fmla="*/ 9525 h 457200"/>
              <a:gd name="connsiteX2" fmla="*/ 1120103 w 1120103"/>
              <a:gd name="connsiteY2" fmla="*/ 228600 h 457200"/>
              <a:gd name="connsiteX3" fmla="*/ 891503 w 1120103"/>
              <a:gd name="connsiteY3" fmla="*/ 457200 h 457200"/>
              <a:gd name="connsiteX4" fmla="*/ 272378 w 1120103"/>
              <a:gd name="connsiteY4" fmla="*/ 457200 h 457200"/>
              <a:gd name="connsiteX5" fmla="*/ 0 w 1120103"/>
              <a:gd name="connsiteY5" fmla="*/ 230988 h 457200"/>
              <a:gd name="connsiteX6" fmla="*/ 253328 w 1120103"/>
              <a:gd name="connsiteY6" fmla="*/ 0 h 457200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891503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953869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92448"/>
              <a:gd name="connsiteY0" fmla="*/ 0 h 464343"/>
              <a:gd name="connsiteX1" fmla="*/ 891503 w 1192448"/>
              <a:gd name="connsiteY1" fmla="*/ 9525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3"/>
              <a:gd name="connsiteX1" fmla="*/ 948879 w 1192448"/>
              <a:gd name="connsiteY1" fmla="*/ 2382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53328 w 1192448"/>
              <a:gd name="connsiteY6" fmla="*/ 0 h 464344"/>
              <a:gd name="connsiteX0" fmla="*/ 245845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45845 w 1192448"/>
              <a:gd name="connsiteY6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48" h="464344">
                <a:moveTo>
                  <a:pt x="245845" y="0"/>
                </a:moveTo>
                <a:lnTo>
                  <a:pt x="948879" y="2382"/>
                </a:lnTo>
                <a:lnTo>
                  <a:pt x="1192448" y="230981"/>
                </a:lnTo>
                <a:lnTo>
                  <a:pt x="953869" y="464344"/>
                </a:lnTo>
                <a:lnTo>
                  <a:pt x="239948" y="464343"/>
                </a:lnTo>
                <a:lnTo>
                  <a:pt x="0" y="230988"/>
                </a:lnTo>
                <a:lnTo>
                  <a:pt x="245845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aseline="-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fr-FR" sz="500" baseline="-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min</a:t>
            </a:r>
            <a:endParaRPr lang="fr-FR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475656" y="6021288"/>
            <a:ext cx="720000" cy="395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300"/>
              </a:lnSpc>
            </a:pPr>
            <a:r>
              <a:rPr lang="fr-FR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d</a:t>
            </a:r>
            <a:endParaRPr lang="fr-FR" sz="1600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16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9531 0.40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16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1783 0.4666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16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9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1" grpId="0" animBg="1"/>
      <p:bldP spid="21" grpId="1" animBg="1"/>
      <p:bldP spid="23" grpId="0" animBg="1"/>
      <p:bldP spid="24" grpId="0" animBg="1"/>
      <p:bldP spid="26" grpId="0" animBg="1"/>
      <p:bldP spid="31" grpId="0" animBg="1"/>
      <p:bldP spid="31" grpId="1" animBg="1"/>
      <p:bldP spid="36" grpId="0" animBg="1"/>
      <p:bldP spid="41" grpId="0" animBg="1"/>
      <p:bldP spid="41" grpId="1" animBg="1"/>
      <p:bldP spid="46" grpId="0" animBg="1"/>
      <p:bldP spid="51" grpId="0" animBg="1"/>
      <p:bldP spid="51" grpId="1" animBg="1"/>
      <p:bldP spid="56" grpId="0" animBg="1"/>
      <p:bldP spid="61" grpId="0" animBg="1"/>
      <p:bldP spid="61" grpId="1" animBg="1"/>
      <p:bldP spid="66" grpId="0" animBg="1"/>
      <p:bldP spid="71" grpId="0" animBg="1"/>
      <p:bldP spid="71" grpId="1" animBg="1"/>
      <p:bldP spid="78" grpId="0"/>
      <p:bldP spid="79" grpId="0"/>
      <p:bldP spid="79" grpId="1"/>
      <p:bldP spid="80" grpId="0" build="allAtOnce"/>
      <p:bldP spid="81" grpId="0"/>
      <p:bldP spid="81" grpId="1"/>
      <p:bldP spid="101" grpId="0"/>
      <p:bldP spid="77" grpId="0"/>
      <p:bldP spid="106" grpId="0"/>
      <p:bldP spid="109" grpId="0"/>
      <p:bldP spid="109" grpId="1"/>
      <p:bldP spid="109" grpId="2"/>
      <p:bldP spid="110" grpId="0"/>
      <p:bldP spid="110" grpId="1"/>
      <p:bldP spid="111" grpId="0"/>
      <p:bldP spid="111" grpId="1"/>
      <p:bldP spid="112" grpId="0" build="allAtOnce"/>
      <p:bldP spid="113" grpId="0" build="allAtOnce"/>
      <p:bldP spid="114" grpId="0" build="allAtOnce"/>
      <p:bldP spid="115" grpId="0" build="allAtOnce"/>
      <p:bldP spid="124" grpId="0"/>
      <p:bldP spid="127" grpId="0"/>
      <p:bldP spid="128" grpId="0"/>
      <p:bldP spid="129" grpId="0"/>
      <p:bldP spid="130" grpId="0"/>
      <p:bldP spid="138" grpId="0"/>
      <p:bldP spid="139" grpId="0" animBg="1"/>
      <p:bldP spid="140" grpId="0"/>
      <p:bldP spid="154" grpId="0"/>
      <p:bldP spid="155" grpId="0" animBg="1"/>
      <p:bldP spid="156" grpId="0"/>
      <p:bldP spid="168" grpId="0" animBg="1"/>
      <p:bldP spid="169" grpId="0"/>
      <p:bldP spid="170" grpId="0"/>
      <p:bldP spid="175" grpId="0"/>
      <p:bldP spid="176" grpId="0" animBg="1"/>
      <p:bldP spid="178" grpId="0" animBg="1"/>
      <p:bldP spid="1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412"/>
          <p:cNvGrpSpPr/>
          <p:nvPr/>
        </p:nvGrpSpPr>
        <p:grpSpPr>
          <a:xfrm>
            <a:off x="2015121" y="1988595"/>
            <a:ext cx="500066" cy="404832"/>
            <a:chOff x="305161" y="642918"/>
            <a:chExt cx="500066" cy="404832"/>
          </a:xfrm>
        </p:grpSpPr>
        <p:sp>
          <p:nvSpPr>
            <p:cNvPr id="9" name="Rectangle 8"/>
            <p:cNvSpPr/>
            <p:nvPr/>
          </p:nvSpPr>
          <p:spPr>
            <a:xfrm>
              <a:off x="305161" y="642918"/>
              <a:ext cx="500066" cy="404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0" name="Groupe 96"/>
            <p:cNvGrpSpPr/>
            <p:nvPr/>
          </p:nvGrpSpPr>
          <p:grpSpPr>
            <a:xfrm>
              <a:off x="343276" y="671529"/>
              <a:ext cx="423836" cy="338152"/>
              <a:chOff x="569787" y="3770502"/>
              <a:chExt cx="2077050" cy="2230263"/>
            </a:xfrm>
          </p:grpSpPr>
          <p:grpSp>
            <p:nvGrpSpPr>
              <p:cNvPr id="11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4" name="Triangle isocèle 13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cxnSp>
              <p:nvCxnSpPr>
                <p:cNvPr id="15" name="Connecteur droit avec flèche 14"/>
                <p:cNvCxnSpPr>
                  <a:endCxn id="13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cxnSp>
              <p:nvCxnSpPr>
                <p:cNvPr id="18" name="Connecteur droit avec flèche 17"/>
                <p:cNvCxnSpPr>
                  <a:endCxn id="17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Connecteur droit avec flèche 11"/>
              <p:cNvCxnSpPr>
                <a:endCxn id="16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ZoneTexte 18"/>
          <p:cNvSpPr txBox="1"/>
          <p:nvPr/>
        </p:nvSpPr>
        <p:spPr>
          <a:xfrm>
            <a:off x="2443412" y="1774305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…</a:t>
            </a:r>
            <a:endParaRPr lang="fr-FR" sz="3200" dirty="0"/>
          </a:p>
        </p:txBody>
      </p:sp>
      <p:grpSp>
        <p:nvGrpSpPr>
          <p:cNvPr id="20" name="Groupe 485"/>
          <p:cNvGrpSpPr/>
          <p:nvPr/>
        </p:nvGrpSpPr>
        <p:grpSpPr>
          <a:xfrm>
            <a:off x="4913259" y="5026141"/>
            <a:ext cx="2143140" cy="677230"/>
            <a:chOff x="2857488" y="3071810"/>
            <a:chExt cx="2143140" cy="677230"/>
          </a:xfrm>
        </p:grpSpPr>
        <p:sp>
          <p:nvSpPr>
            <p:cNvPr id="21" name="Rectangle 20"/>
            <p:cNvSpPr/>
            <p:nvPr/>
          </p:nvSpPr>
          <p:spPr>
            <a:xfrm>
              <a:off x="2857488" y="3071810"/>
              <a:ext cx="2143140" cy="6772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96090" y="3170294"/>
              <a:ext cx="180000" cy="18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176090" y="3071810"/>
              <a:ext cx="1471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smtClean="0">
                  <a:latin typeface="Times New Roman" pitchFamily="18" charset="0"/>
                  <a:cs typeface="Times New Roman" pitchFamily="18" charset="0"/>
                </a:rPr>
                <a:t>Active partition</a:t>
              </a:r>
              <a:endParaRPr lang="fr-FR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96090" y="3463314"/>
              <a:ext cx="180000" cy="18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176090" y="3357562"/>
              <a:ext cx="1824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 err="1" smtClean="0">
                  <a:latin typeface="Times New Roman" pitchFamily="18" charset="0"/>
                  <a:cs typeface="Times New Roman" pitchFamily="18" charset="0"/>
                </a:rPr>
                <a:t>Reclaimed</a:t>
              </a:r>
              <a:r>
                <a:rPr lang="fr-FR" sz="1600" i="1" dirty="0" smtClean="0">
                  <a:latin typeface="Times New Roman" pitchFamily="18" charset="0"/>
                  <a:cs typeface="Times New Roman" pitchFamily="18" charset="0"/>
                </a:rPr>
                <a:t> partition</a:t>
              </a:r>
              <a:endParaRPr lang="fr-FR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412797" y="1829845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fr-F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ccolade fermante 26"/>
          <p:cNvSpPr/>
          <p:nvPr/>
        </p:nvSpPr>
        <p:spPr>
          <a:xfrm rot="5400000">
            <a:off x="2585927" y="1777120"/>
            <a:ext cx="146076" cy="1426282"/>
          </a:xfrm>
          <a:prstGeom prst="rightBrace">
            <a:avLst>
              <a:gd name="adj1" fmla="val 40925"/>
              <a:gd name="adj2" fmla="val 6574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 rot="16200000" flipH="1">
            <a:off x="2342127" y="2612975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18014" y="2439384"/>
            <a:ext cx="689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2484367" y="4412729"/>
            <a:ext cx="1265217" cy="1290642"/>
            <a:chOff x="2484367" y="4730646"/>
            <a:chExt cx="1265217" cy="1290642"/>
          </a:xfrm>
        </p:grpSpPr>
        <p:sp>
          <p:nvSpPr>
            <p:cNvPr id="30" name="Rectangle 29"/>
            <p:cNvSpPr/>
            <p:nvPr/>
          </p:nvSpPr>
          <p:spPr>
            <a:xfrm>
              <a:off x="2484367" y="4730646"/>
              <a:ext cx="1265217" cy="12906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73"/>
            <p:cNvGrpSpPr/>
            <p:nvPr/>
          </p:nvGrpSpPr>
          <p:grpSpPr>
            <a:xfrm>
              <a:off x="2535139" y="4775090"/>
              <a:ext cx="1143007" cy="1198573"/>
              <a:chOff x="569787" y="3770502"/>
              <a:chExt cx="2077050" cy="2230263"/>
            </a:xfrm>
          </p:grpSpPr>
          <p:grpSp>
            <p:nvGrpSpPr>
              <p:cNvPr id="32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1899485" y="4653225"/>
                  <a:ext cx="747352" cy="98165"/>
                </a:xfrm>
                <a:prstGeom prst="rect">
                  <a:avLst/>
                </a:prstGeom>
                <a:noFill/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35" name="Triangle isocèle 34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36" name="Connecteur droit avec flèche 35"/>
                <p:cNvCxnSpPr>
                  <a:endCxn id="34" idx="1"/>
                </p:cNvCxnSpPr>
                <p:nvPr/>
              </p:nvCxnSpPr>
              <p:spPr>
                <a:xfrm flipV="1">
                  <a:off x="1428726" y="4702308"/>
                  <a:ext cx="470759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>
                  <a:off x="1899484" y="3914390"/>
                  <a:ext cx="747353" cy="98166"/>
                </a:xfrm>
                <a:prstGeom prst="rect">
                  <a:avLst/>
                </a:prstGeom>
                <a:noFill/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899486" y="5418953"/>
                  <a:ext cx="701539" cy="92562"/>
                </a:xfrm>
                <a:prstGeom prst="rect">
                  <a:avLst/>
                </a:prstGeom>
                <a:noFill/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39" name="Connecteur droit avec flèche 38"/>
                <p:cNvCxnSpPr>
                  <a:endCxn id="38" idx="1"/>
                </p:cNvCxnSpPr>
                <p:nvPr/>
              </p:nvCxnSpPr>
              <p:spPr>
                <a:xfrm flipV="1">
                  <a:off x="1428728" y="5465235"/>
                  <a:ext cx="470758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cteur droit avec flèche 32"/>
              <p:cNvCxnSpPr>
                <a:endCxn id="37" idx="1"/>
              </p:cNvCxnSpPr>
              <p:nvPr/>
            </p:nvCxnSpPr>
            <p:spPr>
              <a:xfrm flipV="1">
                <a:off x="1428729" y="3963473"/>
                <a:ext cx="470755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ZoneTexte 39"/>
          <p:cNvSpPr txBox="1"/>
          <p:nvPr/>
        </p:nvSpPr>
        <p:spPr>
          <a:xfrm>
            <a:off x="3634368" y="1774281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………</a:t>
            </a:r>
            <a:endParaRPr lang="fr-FR" sz="3200" dirty="0"/>
          </a:p>
        </p:txBody>
      </p:sp>
      <p:sp>
        <p:nvSpPr>
          <p:cNvPr id="41" name="Accolade fermante 40"/>
          <p:cNvSpPr/>
          <p:nvPr/>
        </p:nvSpPr>
        <p:spPr>
          <a:xfrm rot="10800000">
            <a:off x="1714020" y="1793355"/>
            <a:ext cx="142875" cy="642938"/>
          </a:xfrm>
          <a:prstGeom prst="rightBrace">
            <a:avLst>
              <a:gd name="adj1" fmla="val 20523"/>
              <a:gd name="adj2" fmla="val 7713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1"/>
          <p:cNvGrpSpPr/>
          <p:nvPr/>
        </p:nvGrpSpPr>
        <p:grpSpPr>
          <a:xfrm>
            <a:off x="2843464" y="1988595"/>
            <a:ext cx="500066" cy="404832"/>
            <a:chOff x="298837" y="1447796"/>
            <a:chExt cx="500066" cy="404832"/>
          </a:xfrm>
        </p:grpSpPr>
        <p:sp>
          <p:nvSpPr>
            <p:cNvPr id="43" name="Rectangle 42"/>
            <p:cNvSpPr/>
            <p:nvPr/>
          </p:nvSpPr>
          <p:spPr>
            <a:xfrm>
              <a:off x="298837" y="1447796"/>
              <a:ext cx="500066" cy="404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4" name="Groupe 402"/>
            <p:cNvGrpSpPr/>
            <p:nvPr/>
          </p:nvGrpSpPr>
          <p:grpSpPr>
            <a:xfrm>
              <a:off x="336952" y="1476407"/>
              <a:ext cx="423836" cy="338152"/>
              <a:chOff x="569787" y="3770502"/>
              <a:chExt cx="2077050" cy="2230263"/>
            </a:xfrm>
          </p:grpSpPr>
          <p:grpSp>
            <p:nvGrpSpPr>
              <p:cNvPr id="45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48" name="Triangle isocèle 47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49" name="Connecteur droit avec flèche 48"/>
                <p:cNvCxnSpPr>
                  <a:endCxn id="47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52" name="Connecteur droit avec flèche 51"/>
                <p:cNvCxnSpPr>
                  <a:endCxn id="51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necteur droit avec flèche 45"/>
              <p:cNvCxnSpPr>
                <a:endCxn id="50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1" name="Groupe 210"/>
          <p:cNvGrpSpPr/>
          <p:nvPr/>
        </p:nvGrpSpPr>
        <p:grpSpPr>
          <a:xfrm>
            <a:off x="5933533" y="1980325"/>
            <a:ext cx="500066" cy="404832"/>
            <a:chOff x="5933533" y="2298242"/>
            <a:chExt cx="500066" cy="404832"/>
          </a:xfrm>
        </p:grpSpPr>
        <p:sp>
          <p:nvSpPr>
            <p:cNvPr id="53" name="Rectangle 52"/>
            <p:cNvSpPr/>
            <p:nvPr/>
          </p:nvSpPr>
          <p:spPr>
            <a:xfrm>
              <a:off x="5933533" y="2298242"/>
              <a:ext cx="500066" cy="404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 436"/>
            <p:cNvGrpSpPr/>
            <p:nvPr/>
          </p:nvGrpSpPr>
          <p:grpSpPr>
            <a:xfrm>
              <a:off x="5971648" y="2326853"/>
              <a:ext cx="423836" cy="338152"/>
              <a:chOff x="569787" y="3770502"/>
              <a:chExt cx="2077050" cy="2230263"/>
            </a:xfrm>
          </p:grpSpPr>
          <p:grpSp>
            <p:nvGrpSpPr>
              <p:cNvPr id="55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58" name="Triangle isocèle 57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59" name="Connecteur droit avec flèche 58"/>
                <p:cNvCxnSpPr>
                  <a:endCxn id="57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Rectangle 59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62" name="Connecteur droit avec flèche 61"/>
                <p:cNvCxnSpPr>
                  <a:endCxn id="61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Connecteur droit avec flèche 55"/>
              <p:cNvCxnSpPr>
                <a:endCxn id="60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/>
          <p:cNvGrpSpPr/>
          <p:nvPr/>
        </p:nvGrpSpPr>
        <p:grpSpPr>
          <a:xfrm>
            <a:off x="6556333" y="1979070"/>
            <a:ext cx="500066" cy="404832"/>
            <a:chOff x="6556333" y="2296987"/>
            <a:chExt cx="500066" cy="404832"/>
          </a:xfrm>
        </p:grpSpPr>
        <p:sp>
          <p:nvSpPr>
            <p:cNvPr id="63" name="Rectangle 62"/>
            <p:cNvSpPr/>
            <p:nvPr/>
          </p:nvSpPr>
          <p:spPr>
            <a:xfrm>
              <a:off x="6556333" y="2296987"/>
              <a:ext cx="500066" cy="404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4" name="Groupe 446"/>
            <p:cNvGrpSpPr/>
            <p:nvPr/>
          </p:nvGrpSpPr>
          <p:grpSpPr>
            <a:xfrm>
              <a:off x="6594448" y="2325598"/>
              <a:ext cx="423836" cy="338152"/>
              <a:chOff x="569787" y="3770502"/>
              <a:chExt cx="2077050" cy="2230263"/>
            </a:xfrm>
          </p:grpSpPr>
          <p:grpSp>
            <p:nvGrpSpPr>
              <p:cNvPr id="65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68" name="Triangle isocèle 67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69" name="Connecteur droit avec flèche 68"/>
                <p:cNvCxnSpPr>
                  <a:endCxn id="67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72" name="Connecteur droit avec flèche 71"/>
                <p:cNvCxnSpPr>
                  <a:endCxn id="71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Connecteur droit avec flèche 65"/>
              <p:cNvCxnSpPr>
                <a:endCxn id="70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Connecteur droit avec flèche 72"/>
          <p:cNvCxnSpPr/>
          <p:nvPr/>
        </p:nvCxnSpPr>
        <p:spPr>
          <a:xfrm rot="5400000">
            <a:off x="4361359" y="2612974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451359" y="2345785"/>
            <a:ext cx="689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1412797" y="2864487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fr-F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ccolade fermante 75"/>
          <p:cNvSpPr/>
          <p:nvPr/>
        </p:nvSpPr>
        <p:spPr>
          <a:xfrm rot="16200000" flipH="1">
            <a:off x="2979115" y="2851169"/>
            <a:ext cx="144000" cy="2133629"/>
          </a:xfrm>
          <a:prstGeom prst="rightBrace">
            <a:avLst>
              <a:gd name="adj1" fmla="val 2052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1412797" y="4355579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fr-FR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Accolade fermante 78"/>
          <p:cNvSpPr/>
          <p:nvPr/>
        </p:nvSpPr>
        <p:spPr>
          <a:xfrm rot="10800000">
            <a:off x="1714019" y="2758543"/>
            <a:ext cx="142875" cy="1093799"/>
          </a:xfrm>
          <a:prstGeom prst="rightBrace">
            <a:avLst>
              <a:gd name="adj1" fmla="val 20523"/>
              <a:gd name="adj2" fmla="val 8166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2001697" y="2988727"/>
            <a:ext cx="785818" cy="836615"/>
            <a:chOff x="2001697" y="3306644"/>
            <a:chExt cx="785818" cy="836615"/>
          </a:xfrm>
        </p:grpSpPr>
        <p:sp>
          <p:nvSpPr>
            <p:cNvPr id="80" name="Rectangle 79"/>
            <p:cNvSpPr/>
            <p:nvPr/>
          </p:nvSpPr>
          <p:spPr>
            <a:xfrm>
              <a:off x="2001697" y="3306644"/>
              <a:ext cx="785818" cy="8366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1" name="Groupe 471"/>
            <p:cNvGrpSpPr/>
            <p:nvPr/>
          </p:nvGrpSpPr>
          <p:grpSpPr>
            <a:xfrm>
              <a:off x="2073117" y="3378082"/>
              <a:ext cx="642960" cy="693739"/>
              <a:chOff x="569787" y="3770502"/>
              <a:chExt cx="2077050" cy="2230263"/>
            </a:xfrm>
          </p:grpSpPr>
          <p:grpSp>
            <p:nvGrpSpPr>
              <p:cNvPr id="82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85" name="Triangle isocèle 84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86" name="Connecteur droit avec flèche 85"/>
                <p:cNvCxnSpPr>
                  <a:endCxn id="84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Rectangle 86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89" name="Connecteur droit avec flèche 88"/>
                <p:cNvCxnSpPr>
                  <a:endCxn id="88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" name="Connecteur droit avec flèche 82"/>
              <p:cNvCxnSpPr>
                <a:endCxn id="87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ZoneTexte 89"/>
          <p:cNvSpPr txBox="1"/>
          <p:nvPr/>
        </p:nvSpPr>
        <p:spPr>
          <a:xfrm>
            <a:off x="2841557" y="300777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…</a:t>
            </a:r>
            <a:endParaRPr lang="fr-FR" sz="3200" dirty="0"/>
          </a:p>
        </p:txBody>
      </p:sp>
      <p:grpSp>
        <p:nvGrpSpPr>
          <p:cNvPr id="78" name="Groupe 77"/>
          <p:cNvGrpSpPr/>
          <p:nvPr/>
        </p:nvGrpSpPr>
        <p:grpSpPr>
          <a:xfrm>
            <a:off x="3302450" y="2990318"/>
            <a:ext cx="785818" cy="836615"/>
            <a:chOff x="3302450" y="3308235"/>
            <a:chExt cx="785818" cy="836615"/>
          </a:xfrm>
        </p:grpSpPr>
        <p:sp>
          <p:nvSpPr>
            <p:cNvPr id="91" name="Rectangle 90"/>
            <p:cNvSpPr/>
            <p:nvPr/>
          </p:nvSpPr>
          <p:spPr>
            <a:xfrm>
              <a:off x="3302450" y="3308235"/>
              <a:ext cx="785818" cy="8366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2" name="Groupe 471"/>
            <p:cNvGrpSpPr/>
            <p:nvPr/>
          </p:nvGrpSpPr>
          <p:grpSpPr>
            <a:xfrm>
              <a:off x="3373870" y="3379673"/>
              <a:ext cx="642960" cy="693739"/>
              <a:chOff x="569787" y="3770502"/>
              <a:chExt cx="2077050" cy="2230263"/>
            </a:xfrm>
          </p:grpSpPr>
          <p:grpSp>
            <p:nvGrpSpPr>
              <p:cNvPr id="93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96" name="Triangle isocèle 95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97" name="Connecteur droit avec flèche 96"/>
                <p:cNvCxnSpPr>
                  <a:endCxn id="95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Rectangle 97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00" name="Connecteur droit avec flèche 99"/>
                <p:cNvCxnSpPr>
                  <a:endCxn id="99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Connecteur droit avec flèche 93"/>
              <p:cNvCxnSpPr>
                <a:endCxn id="98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e 209"/>
          <p:cNvGrpSpPr/>
          <p:nvPr/>
        </p:nvGrpSpPr>
        <p:grpSpPr>
          <a:xfrm>
            <a:off x="4198879" y="2988727"/>
            <a:ext cx="785818" cy="836615"/>
            <a:chOff x="4198879" y="3306644"/>
            <a:chExt cx="785818" cy="836615"/>
          </a:xfrm>
        </p:grpSpPr>
        <p:sp>
          <p:nvSpPr>
            <p:cNvPr id="101" name="Rectangle 100"/>
            <p:cNvSpPr/>
            <p:nvPr/>
          </p:nvSpPr>
          <p:spPr>
            <a:xfrm>
              <a:off x="4198879" y="3306644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2" name="Groupe 471"/>
            <p:cNvGrpSpPr/>
            <p:nvPr/>
          </p:nvGrpSpPr>
          <p:grpSpPr>
            <a:xfrm>
              <a:off x="4270299" y="3378082"/>
              <a:ext cx="642960" cy="693739"/>
              <a:chOff x="569787" y="3770502"/>
              <a:chExt cx="2077050" cy="2230263"/>
            </a:xfrm>
          </p:grpSpPr>
          <p:grpSp>
            <p:nvGrpSpPr>
              <p:cNvPr id="103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06" name="Triangle isocèle 105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07" name="Connecteur droit avec flèche 106"/>
                <p:cNvCxnSpPr>
                  <a:endCxn id="105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tangle 107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10" name="Connecteur droit avec flèche 109"/>
                <p:cNvCxnSpPr>
                  <a:endCxn id="109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Connecteur droit avec flèche 103"/>
              <p:cNvCxnSpPr>
                <a:endCxn id="108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1" name="Connecteur droit avec flèche 110"/>
          <p:cNvCxnSpPr/>
          <p:nvPr/>
        </p:nvCxnSpPr>
        <p:spPr>
          <a:xfrm rot="5400000">
            <a:off x="3528486" y="2612974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618486" y="2345785"/>
            <a:ext cx="689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endParaRPr lang="fr-FR" dirty="0"/>
          </a:p>
        </p:txBody>
      </p:sp>
      <p:cxnSp>
        <p:nvCxnSpPr>
          <p:cNvPr id="113" name="Connecteur droit avec flèche 112"/>
          <p:cNvCxnSpPr/>
          <p:nvPr/>
        </p:nvCxnSpPr>
        <p:spPr>
          <a:xfrm rot="16200000" flipH="1">
            <a:off x="2963491" y="4078859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3063008" y="3875684"/>
            <a:ext cx="6899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endParaRPr lang="fr-FR" dirty="0"/>
          </a:p>
        </p:txBody>
      </p:sp>
      <p:sp>
        <p:nvSpPr>
          <p:cNvPr id="115" name="Accolade fermante 114"/>
          <p:cNvSpPr/>
          <p:nvPr/>
        </p:nvSpPr>
        <p:spPr>
          <a:xfrm rot="10800000">
            <a:off x="1714018" y="4284141"/>
            <a:ext cx="142875" cy="1419230"/>
          </a:xfrm>
          <a:prstGeom prst="rightBrace">
            <a:avLst>
              <a:gd name="adj1" fmla="val 20523"/>
              <a:gd name="adj2" fmla="val 877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Groupe 115"/>
          <p:cNvGrpSpPr/>
          <p:nvPr/>
        </p:nvGrpSpPr>
        <p:grpSpPr>
          <a:xfrm>
            <a:off x="6388056" y="2047354"/>
            <a:ext cx="481015" cy="37458"/>
            <a:chOff x="4332285" y="273049"/>
            <a:chExt cx="481015" cy="37458"/>
          </a:xfrm>
        </p:grpSpPr>
        <p:sp>
          <p:nvSpPr>
            <p:cNvPr id="117" name="Forme libre 116"/>
            <p:cNvSpPr/>
            <p:nvPr/>
          </p:nvSpPr>
          <p:spPr>
            <a:xfrm flipV="1">
              <a:off x="4340224" y="301624"/>
              <a:ext cx="469901" cy="8883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251696 w 897537"/>
                <a:gd name="connsiteY2" fmla="*/ 2647604 h 3116196"/>
                <a:gd name="connsiteX3" fmla="*/ 0 w 897537"/>
                <a:gd name="connsiteY3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0 w 897537"/>
                <a:gd name="connsiteY2" fmla="*/ 3116196 h 3116196"/>
                <a:gd name="connsiteX0" fmla="*/ 897537 w 897537"/>
                <a:gd name="connsiteY0" fmla="*/ 3 h 3115105"/>
                <a:gd name="connsiteX1" fmla="*/ 0 w 897537"/>
                <a:gd name="connsiteY1" fmla="*/ 3115105 h 3115105"/>
                <a:gd name="connsiteX0" fmla="*/ 897537 w 903643"/>
                <a:gd name="connsiteY0" fmla="*/ 3 h 4500861"/>
                <a:gd name="connsiteX1" fmla="*/ 903643 w 903643"/>
                <a:gd name="connsiteY1" fmla="*/ 3547851 h 4500861"/>
                <a:gd name="connsiteX2" fmla="*/ 0 w 903643"/>
                <a:gd name="connsiteY2" fmla="*/ 3115105 h 450086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903643 w 903643"/>
                <a:gd name="connsiteY0" fmla="*/ 605463 h 605463"/>
                <a:gd name="connsiteX1" fmla="*/ 0 w 903643"/>
                <a:gd name="connsiteY1" fmla="*/ 172717 h 60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643" h="605463">
                  <a:moveTo>
                    <a:pt x="903643" y="605463"/>
                  </a:moveTo>
                  <a:cubicBezTo>
                    <a:pt x="598359" y="476437"/>
                    <a:pt x="299180" y="0"/>
                    <a:pt x="0" y="172717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Forme libre 117"/>
            <p:cNvSpPr/>
            <p:nvPr/>
          </p:nvSpPr>
          <p:spPr>
            <a:xfrm flipV="1">
              <a:off x="4332285" y="273049"/>
              <a:ext cx="481015" cy="8345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251696 w 897537"/>
                <a:gd name="connsiteY2" fmla="*/ 2647604 h 3116196"/>
                <a:gd name="connsiteX3" fmla="*/ 0 w 897537"/>
                <a:gd name="connsiteY3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0 w 897537"/>
                <a:gd name="connsiteY2" fmla="*/ 3116196 h 3116196"/>
                <a:gd name="connsiteX0" fmla="*/ 897537 w 897537"/>
                <a:gd name="connsiteY0" fmla="*/ 3 h 3115105"/>
                <a:gd name="connsiteX1" fmla="*/ 0 w 897537"/>
                <a:gd name="connsiteY1" fmla="*/ 3115105 h 3115105"/>
                <a:gd name="connsiteX0" fmla="*/ 897537 w 903643"/>
                <a:gd name="connsiteY0" fmla="*/ 3 h 4500861"/>
                <a:gd name="connsiteX1" fmla="*/ 903643 w 903643"/>
                <a:gd name="connsiteY1" fmla="*/ 3547851 h 4500861"/>
                <a:gd name="connsiteX2" fmla="*/ 0 w 903643"/>
                <a:gd name="connsiteY2" fmla="*/ 3115105 h 450086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903643 w 903643"/>
                <a:gd name="connsiteY0" fmla="*/ 605481 h 605481"/>
                <a:gd name="connsiteX1" fmla="*/ 0 w 903643"/>
                <a:gd name="connsiteY1" fmla="*/ 172735 h 6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643" h="605481">
                  <a:moveTo>
                    <a:pt x="903643" y="605481"/>
                  </a:moveTo>
                  <a:cubicBezTo>
                    <a:pt x="598359" y="476455"/>
                    <a:pt x="299180" y="18"/>
                    <a:pt x="0" y="172735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3677397" y="3143983"/>
            <a:ext cx="1007271" cy="1444959"/>
            <a:chOff x="2666828" y="266249"/>
            <a:chExt cx="1579874" cy="2681810"/>
          </a:xfrm>
        </p:grpSpPr>
        <p:sp>
          <p:nvSpPr>
            <p:cNvPr id="120" name="Forme libre 119"/>
            <p:cNvSpPr/>
            <p:nvPr/>
          </p:nvSpPr>
          <p:spPr>
            <a:xfrm>
              <a:off x="2666828" y="266249"/>
              <a:ext cx="1579872" cy="2580575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364074 w 897537"/>
                <a:gd name="connsiteY3" fmla="*/ 267287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420770 w 897537"/>
                <a:gd name="connsiteY2" fmla="*/ 746003 h 3116196"/>
                <a:gd name="connsiteX3" fmla="*/ 364074 w 897537"/>
                <a:gd name="connsiteY3" fmla="*/ 267287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502737 w 897537"/>
                <a:gd name="connsiteY1" fmla="*/ 136461 h 3116196"/>
                <a:gd name="connsiteX2" fmla="*/ 420770 w 897537"/>
                <a:gd name="connsiteY2" fmla="*/ 746003 h 3116196"/>
                <a:gd name="connsiteX3" fmla="*/ 364074 w 897537"/>
                <a:gd name="connsiteY3" fmla="*/ 2672879 h 3116196"/>
                <a:gd name="connsiteX4" fmla="*/ 0 w 897537"/>
                <a:gd name="connsiteY4" fmla="*/ 3116196 h 3116196"/>
                <a:gd name="connsiteX0" fmla="*/ 897537 w 897537"/>
                <a:gd name="connsiteY0" fmla="*/ 5583 h 3120685"/>
                <a:gd name="connsiteX1" fmla="*/ 502737 w 897537"/>
                <a:gd name="connsiteY1" fmla="*/ 140950 h 3120685"/>
                <a:gd name="connsiteX2" fmla="*/ 420770 w 897537"/>
                <a:gd name="connsiteY2" fmla="*/ 750492 h 3120685"/>
                <a:gd name="connsiteX3" fmla="*/ 364074 w 897537"/>
                <a:gd name="connsiteY3" fmla="*/ 2677368 h 3120685"/>
                <a:gd name="connsiteX4" fmla="*/ 0 w 897537"/>
                <a:gd name="connsiteY4" fmla="*/ 3120685 h 3120685"/>
                <a:gd name="connsiteX0" fmla="*/ 897537 w 897537"/>
                <a:gd name="connsiteY0" fmla="*/ 5583 h 3120685"/>
                <a:gd name="connsiteX1" fmla="*/ 502737 w 897537"/>
                <a:gd name="connsiteY1" fmla="*/ 140950 h 3120685"/>
                <a:gd name="connsiteX2" fmla="*/ 420770 w 897537"/>
                <a:gd name="connsiteY2" fmla="*/ 750492 h 3120685"/>
                <a:gd name="connsiteX3" fmla="*/ 364074 w 897537"/>
                <a:gd name="connsiteY3" fmla="*/ 2677368 h 3120685"/>
                <a:gd name="connsiteX4" fmla="*/ 0 w 897537"/>
                <a:gd name="connsiteY4" fmla="*/ 3120685 h 3120685"/>
                <a:gd name="connsiteX0" fmla="*/ 897537 w 897537"/>
                <a:gd name="connsiteY0" fmla="*/ 5583 h 3120685"/>
                <a:gd name="connsiteX1" fmla="*/ 502737 w 897537"/>
                <a:gd name="connsiteY1" fmla="*/ 140950 h 3120685"/>
                <a:gd name="connsiteX2" fmla="*/ 420770 w 897537"/>
                <a:gd name="connsiteY2" fmla="*/ 750492 h 3120685"/>
                <a:gd name="connsiteX3" fmla="*/ 364074 w 897537"/>
                <a:gd name="connsiteY3" fmla="*/ 2677368 h 3120685"/>
                <a:gd name="connsiteX4" fmla="*/ 0 w 897537"/>
                <a:gd name="connsiteY4" fmla="*/ 3120685 h 3120685"/>
                <a:gd name="connsiteX0" fmla="*/ 897537 w 897537"/>
                <a:gd name="connsiteY0" fmla="*/ 5583 h 3120685"/>
                <a:gd name="connsiteX1" fmla="*/ 502737 w 897537"/>
                <a:gd name="connsiteY1" fmla="*/ 140950 h 3120685"/>
                <a:gd name="connsiteX2" fmla="*/ 420770 w 897537"/>
                <a:gd name="connsiteY2" fmla="*/ 750492 h 3120685"/>
                <a:gd name="connsiteX3" fmla="*/ 364074 w 897537"/>
                <a:gd name="connsiteY3" fmla="*/ 2677368 h 3120685"/>
                <a:gd name="connsiteX4" fmla="*/ 0 w 897537"/>
                <a:gd name="connsiteY4" fmla="*/ 3120685 h 3120685"/>
                <a:gd name="connsiteX0" fmla="*/ 897537 w 897537"/>
                <a:gd name="connsiteY0" fmla="*/ 5583 h 3120685"/>
                <a:gd name="connsiteX1" fmla="*/ 502737 w 897537"/>
                <a:gd name="connsiteY1" fmla="*/ 140950 h 3120685"/>
                <a:gd name="connsiteX2" fmla="*/ 420770 w 897537"/>
                <a:gd name="connsiteY2" fmla="*/ 750492 h 3120685"/>
                <a:gd name="connsiteX3" fmla="*/ 364074 w 897537"/>
                <a:gd name="connsiteY3" fmla="*/ 2677368 h 3120685"/>
                <a:gd name="connsiteX4" fmla="*/ 0 w 897537"/>
                <a:gd name="connsiteY4" fmla="*/ 3120685 h 3120685"/>
                <a:gd name="connsiteX0" fmla="*/ 897537 w 897537"/>
                <a:gd name="connsiteY0" fmla="*/ 5583 h 3120685"/>
                <a:gd name="connsiteX1" fmla="*/ 502737 w 897537"/>
                <a:gd name="connsiteY1" fmla="*/ 140950 h 3120685"/>
                <a:gd name="connsiteX2" fmla="*/ 420770 w 897537"/>
                <a:gd name="connsiteY2" fmla="*/ 750492 h 3120685"/>
                <a:gd name="connsiteX3" fmla="*/ 364074 w 897537"/>
                <a:gd name="connsiteY3" fmla="*/ 2677368 h 3120685"/>
                <a:gd name="connsiteX4" fmla="*/ 0 w 897537"/>
                <a:gd name="connsiteY4" fmla="*/ 3120685 h 312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537" h="3120685">
                  <a:moveTo>
                    <a:pt x="897537" y="5583"/>
                  </a:moveTo>
                  <a:cubicBezTo>
                    <a:pt x="842714" y="4489"/>
                    <a:pt x="627436" y="0"/>
                    <a:pt x="502737" y="140950"/>
                  </a:cubicBezTo>
                  <a:cubicBezTo>
                    <a:pt x="426868" y="394835"/>
                    <a:pt x="460856" y="322189"/>
                    <a:pt x="420770" y="750492"/>
                  </a:cubicBezTo>
                  <a:cubicBezTo>
                    <a:pt x="399783" y="1206615"/>
                    <a:pt x="406618" y="2254512"/>
                    <a:pt x="364074" y="2677368"/>
                  </a:cubicBezTo>
                  <a:cubicBezTo>
                    <a:pt x="293946" y="3072400"/>
                    <a:pt x="149225" y="3111160"/>
                    <a:pt x="0" y="3120685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Forme libre 120"/>
            <p:cNvSpPr/>
            <p:nvPr/>
          </p:nvSpPr>
          <p:spPr>
            <a:xfrm>
              <a:off x="2666830" y="389604"/>
              <a:ext cx="1579872" cy="2558455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593987 w 897537"/>
                <a:gd name="connsiteY1" fmla="*/ 19719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593987 w 897537"/>
                <a:gd name="connsiteY1" fmla="*/ 19719 h 3116196"/>
                <a:gd name="connsiteX2" fmla="*/ 461376 w 897537"/>
                <a:gd name="connsiteY2" fmla="*/ 635139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627936 w 897537"/>
                <a:gd name="connsiteY1" fmla="*/ 19719 h 3116196"/>
                <a:gd name="connsiteX2" fmla="*/ 461376 w 897537"/>
                <a:gd name="connsiteY2" fmla="*/ 635139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627936 w 897537"/>
                <a:gd name="connsiteY1" fmla="*/ 19719 h 3116196"/>
                <a:gd name="connsiteX2" fmla="*/ 461376 w 897537"/>
                <a:gd name="connsiteY2" fmla="*/ 635139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44820 h 3159922"/>
                <a:gd name="connsiteX1" fmla="*/ 627936 w 897537"/>
                <a:gd name="connsiteY1" fmla="*/ 63445 h 3159922"/>
                <a:gd name="connsiteX2" fmla="*/ 461376 w 897537"/>
                <a:gd name="connsiteY2" fmla="*/ 678865 h 3159922"/>
                <a:gd name="connsiteX3" fmla="*/ 251696 w 897537"/>
                <a:gd name="connsiteY3" fmla="*/ 2691330 h 3159922"/>
                <a:gd name="connsiteX4" fmla="*/ 0 w 897537"/>
                <a:gd name="connsiteY4" fmla="*/ 3159922 h 3159922"/>
                <a:gd name="connsiteX0" fmla="*/ 897537 w 897537"/>
                <a:gd name="connsiteY0" fmla="*/ 1094 h 3116196"/>
                <a:gd name="connsiteX1" fmla="*/ 627936 w 897537"/>
                <a:gd name="connsiteY1" fmla="*/ 19719 h 3116196"/>
                <a:gd name="connsiteX2" fmla="*/ 461376 w 897537"/>
                <a:gd name="connsiteY2" fmla="*/ 635139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627936 w 897537"/>
                <a:gd name="connsiteY1" fmla="*/ 19719 h 3116196"/>
                <a:gd name="connsiteX2" fmla="*/ 461376 w 897537"/>
                <a:gd name="connsiteY2" fmla="*/ 635139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627936 w 897537"/>
                <a:gd name="connsiteY1" fmla="*/ 19719 h 3116196"/>
                <a:gd name="connsiteX2" fmla="*/ 461376 w 897537"/>
                <a:gd name="connsiteY2" fmla="*/ 635139 h 3116196"/>
                <a:gd name="connsiteX3" fmla="*/ 402359 w 897537"/>
                <a:gd name="connsiteY3" fmla="*/ 2608385 h 3116196"/>
                <a:gd name="connsiteX4" fmla="*/ 0 w 897537"/>
                <a:gd name="connsiteY4" fmla="*/ 3116196 h 311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537" h="3116196">
                  <a:moveTo>
                    <a:pt x="897537" y="1094"/>
                  </a:moveTo>
                  <a:cubicBezTo>
                    <a:pt x="842714" y="0"/>
                    <a:pt x="748392" y="1111"/>
                    <a:pt x="627936" y="19719"/>
                  </a:cubicBezTo>
                  <a:cubicBezTo>
                    <a:pt x="483152" y="102919"/>
                    <a:pt x="498972" y="203695"/>
                    <a:pt x="461376" y="635139"/>
                  </a:cubicBezTo>
                  <a:cubicBezTo>
                    <a:pt x="423780" y="1066583"/>
                    <a:pt x="452643" y="2173798"/>
                    <a:pt x="402359" y="2608385"/>
                  </a:cubicBezTo>
                  <a:cubicBezTo>
                    <a:pt x="341377" y="3039642"/>
                    <a:pt x="149225" y="3106671"/>
                    <a:pt x="0" y="3116196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5913391" y="3189770"/>
            <a:ext cx="1244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inverted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lists</a:t>
            </a:r>
            <a:endParaRPr lang="fr-FR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term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pSp>
        <p:nvGrpSpPr>
          <p:cNvPr id="123" name="Groupe 122"/>
          <p:cNvGrpSpPr/>
          <p:nvPr/>
        </p:nvGrpSpPr>
        <p:grpSpPr>
          <a:xfrm>
            <a:off x="6094367" y="2726805"/>
            <a:ext cx="571500" cy="514350"/>
            <a:chOff x="4610100" y="952500"/>
            <a:chExt cx="368618" cy="319562"/>
          </a:xfrm>
        </p:grpSpPr>
        <p:cxnSp>
          <p:nvCxnSpPr>
            <p:cNvPr id="124" name="Connecteur droit 123"/>
            <p:cNvCxnSpPr/>
            <p:nvPr/>
          </p:nvCxnSpPr>
          <p:spPr>
            <a:xfrm>
              <a:off x="4786314" y="1269064"/>
              <a:ext cx="1924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88"/>
            <p:cNvCxnSpPr/>
            <p:nvPr/>
          </p:nvCxnSpPr>
          <p:spPr>
            <a:xfrm rot="16200000" flipV="1">
              <a:off x="4586512" y="976088"/>
              <a:ext cx="319562" cy="272385"/>
            </a:xfrm>
            <a:prstGeom prst="bentConnector3">
              <a:avLst>
                <a:gd name="adj1" fmla="val 100671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4056003" y="4271975"/>
            <a:ext cx="224811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fr-FR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scan </a:t>
            </a:r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endParaRPr lang="fr-FR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6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querying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index</a:t>
            </a:r>
          </a:p>
        </p:txBody>
      </p:sp>
      <p:sp>
        <p:nvSpPr>
          <p:cNvPr id="127" name="Forme libre 126"/>
          <p:cNvSpPr/>
          <p:nvPr/>
        </p:nvSpPr>
        <p:spPr>
          <a:xfrm>
            <a:off x="3907427" y="4203173"/>
            <a:ext cx="365584" cy="441964"/>
          </a:xfrm>
          <a:custGeom>
            <a:avLst/>
            <a:gdLst>
              <a:gd name="connsiteX0" fmla="*/ 0 w 281940"/>
              <a:gd name="connsiteY0" fmla="*/ 457200 h 457200"/>
              <a:gd name="connsiteX1" fmla="*/ 228600 w 281940"/>
              <a:gd name="connsiteY1" fmla="*/ 266700 h 457200"/>
              <a:gd name="connsiteX2" fmla="*/ 281940 w 281940"/>
              <a:gd name="connsiteY2" fmla="*/ 0 h 457200"/>
              <a:gd name="connsiteX0" fmla="*/ 0 w 365584"/>
              <a:gd name="connsiteY0" fmla="*/ 441964 h 441964"/>
              <a:gd name="connsiteX1" fmla="*/ 305738 w 365584"/>
              <a:gd name="connsiteY1" fmla="*/ 266700 h 441964"/>
              <a:gd name="connsiteX2" fmla="*/ 359078 w 365584"/>
              <a:gd name="connsiteY2" fmla="*/ 0 h 441964"/>
              <a:gd name="connsiteX0" fmla="*/ 0 w 365584"/>
              <a:gd name="connsiteY0" fmla="*/ 441964 h 441964"/>
              <a:gd name="connsiteX1" fmla="*/ 305738 w 365584"/>
              <a:gd name="connsiteY1" fmla="*/ 266700 h 441964"/>
              <a:gd name="connsiteX2" fmla="*/ 359078 w 365584"/>
              <a:gd name="connsiteY2" fmla="*/ 0 h 4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584" h="441964">
                <a:moveTo>
                  <a:pt x="0" y="441964"/>
                </a:moveTo>
                <a:cubicBezTo>
                  <a:pt x="150827" y="436254"/>
                  <a:pt x="245892" y="340361"/>
                  <a:pt x="305738" y="266700"/>
                </a:cubicBezTo>
                <a:cubicBezTo>
                  <a:pt x="365584" y="193039"/>
                  <a:pt x="355903" y="95250"/>
                  <a:pt x="359078" y="0"/>
                </a:cubicBezTo>
              </a:path>
            </a:pathLst>
          </a:cu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" name="Connecteur droit avec flèche 127"/>
          <p:cNvCxnSpPr/>
          <p:nvPr/>
        </p:nvCxnSpPr>
        <p:spPr>
          <a:xfrm rot="5400000">
            <a:off x="5218615" y="2612974"/>
            <a:ext cx="180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5308615" y="2347376"/>
            <a:ext cx="689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5056135" y="2990318"/>
            <a:ext cx="785818" cy="836615"/>
            <a:chOff x="5056135" y="3308235"/>
            <a:chExt cx="785818" cy="836615"/>
          </a:xfrm>
        </p:grpSpPr>
        <p:sp>
          <p:nvSpPr>
            <p:cNvPr id="6" name="Rectangle 5"/>
            <p:cNvSpPr/>
            <p:nvPr/>
          </p:nvSpPr>
          <p:spPr>
            <a:xfrm>
              <a:off x="5056135" y="3308235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0" name="Groupe 471"/>
            <p:cNvGrpSpPr/>
            <p:nvPr/>
          </p:nvGrpSpPr>
          <p:grpSpPr>
            <a:xfrm>
              <a:off x="5127555" y="3379673"/>
              <a:ext cx="642960" cy="693739"/>
              <a:chOff x="569787" y="3770502"/>
              <a:chExt cx="2077050" cy="2230263"/>
            </a:xfrm>
          </p:grpSpPr>
          <p:grpSp>
            <p:nvGrpSpPr>
              <p:cNvPr id="131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33" name="Rectangle 132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34" name="Triangle isocèle 133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35" name="Connecteur droit avec flèche 134"/>
                <p:cNvCxnSpPr>
                  <a:endCxn id="133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Rectangle 135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38" name="Connecteur droit avec flèche 137"/>
                <p:cNvCxnSpPr>
                  <a:endCxn id="137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Connecteur droit avec flèche 131"/>
              <p:cNvCxnSpPr>
                <a:endCxn id="136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e 138"/>
          <p:cNvGrpSpPr/>
          <p:nvPr/>
        </p:nvGrpSpPr>
        <p:grpSpPr>
          <a:xfrm>
            <a:off x="4906913" y="3143372"/>
            <a:ext cx="628654" cy="69208"/>
            <a:chOff x="4332285" y="273049"/>
            <a:chExt cx="481015" cy="34310"/>
          </a:xfrm>
        </p:grpSpPr>
        <p:sp>
          <p:nvSpPr>
            <p:cNvPr id="140" name="Forme libre 139"/>
            <p:cNvSpPr/>
            <p:nvPr/>
          </p:nvSpPr>
          <p:spPr>
            <a:xfrm flipV="1">
              <a:off x="4335365" y="301624"/>
              <a:ext cx="474760" cy="5735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251696 w 897537"/>
                <a:gd name="connsiteY2" fmla="*/ 2647604 h 3116196"/>
                <a:gd name="connsiteX3" fmla="*/ 0 w 897537"/>
                <a:gd name="connsiteY3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0 w 897537"/>
                <a:gd name="connsiteY2" fmla="*/ 3116196 h 3116196"/>
                <a:gd name="connsiteX0" fmla="*/ 897537 w 897537"/>
                <a:gd name="connsiteY0" fmla="*/ 3 h 3115105"/>
                <a:gd name="connsiteX1" fmla="*/ 0 w 897537"/>
                <a:gd name="connsiteY1" fmla="*/ 3115105 h 3115105"/>
                <a:gd name="connsiteX0" fmla="*/ 897537 w 903643"/>
                <a:gd name="connsiteY0" fmla="*/ 3 h 4500861"/>
                <a:gd name="connsiteX1" fmla="*/ 903643 w 903643"/>
                <a:gd name="connsiteY1" fmla="*/ 3547851 h 4500861"/>
                <a:gd name="connsiteX2" fmla="*/ 0 w 903643"/>
                <a:gd name="connsiteY2" fmla="*/ 3115105 h 450086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903643 w 903643"/>
                <a:gd name="connsiteY0" fmla="*/ 605463 h 605463"/>
                <a:gd name="connsiteX1" fmla="*/ 0 w 903643"/>
                <a:gd name="connsiteY1" fmla="*/ 172717 h 605463"/>
                <a:gd name="connsiteX0" fmla="*/ 912987 w 912987"/>
                <a:gd name="connsiteY0" fmla="*/ 390892 h 390892"/>
                <a:gd name="connsiteX1" fmla="*/ 0 w 912987"/>
                <a:gd name="connsiteY1" fmla="*/ 172705 h 39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2987" h="390892">
                  <a:moveTo>
                    <a:pt x="912987" y="390892"/>
                  </a:moveTo>
                  <a:cubicBezTo>
                    <a:pt x="607703" y="261866"/>
                    <a:pt x="299180" y="-12"/>
                    <a:pt x="0" y="172705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Forme libre 140"/>
            <p:cNvSpPr/>
            <p:nvPr/>
          </p:nvSpPr>
          <p:spPr>
            <a:xfrm flipV="1">
              <a:off x="4332285" y="273049"/>
              <a:ext cx="481015" cy="3623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251696 w 897537"/>
                <a:gd name="connsiteY2" fmla="*/ 2647604 h 3116196"/>
                <a:gd name="connsiteX3" fmla="*/ 0 w 897537"/>
                <a:gd name="connsiteY3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0 w 897537"/>
                <a:gd name="connsiteY2" fmla="*/ 3116196 h 3116196"/>
                <a:gd name="connsiteX0" fmla="*/ 897537 w 897537"/>
                <a:gd name="connsiteY0" fmla="*/ 3 h 3115105"/>
                <a:gd name="connsiteX1" fmla="*/ 0 w 897537"/>
                <a:gd name="connsiteY1" fmla="*/ 3115105 h 3115105"/>
                <a:gd name="connsiteX0" fmla="*/ 897537 w 903643"/>
                <a:gd name="connsiteY0" fmla="*/ 3 h 4500861"/>
                <a:gd name="connsiteX1" fmla="*/ 903643 w 903643"/>
                <a:gd name="connsiteY1" fmla="*/ 3547851 h 4500861"/>
                <a:gd name="connsiteX2" fmla="*/ 0 w 903643"/>
                <a:gd name="connsiteY2" fmla="*/ 3115105 h 450086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897537 w 903643"/>
                <a:gd name="connsiteY0" fmla="*/ 3 h 3547851"/>
                <a:gd name="connsiteX1" fmla="*/ 903643 w 903643"/>
                <a:gd name="connsiteY1" fmla="*/ 3547851 h 3547851"/>
                <a:gd name="connsiteX2" fmla="*/ 0 w 903643"/>
                <a:gd name="connsiteY2" fmla="*/ 3115105 h 3547851"/>
                <a:gd name="connsiteX0" fmla="*/ 903643 w 903643"/>
                <a:gd name="connsiteY0" fmla="*/ 605481 h 605481"/>
                <a:gd name="connsiteX1" fmla="*/ 0 w 903643"/>
                <a:gd name="connsiteY1" fmla="*/ 172735 h 605481"/>
                <a:gd name="connsiteX0" fmla="*/ 903643 w 903643"/>
                <a:gd name="connsiteY0" fmla="*/ 262868 h 262868"/>
                <a:gd name="connsiteX1" fmla="*/ 0 w 903643"/>
                <a:gd name="connsiteY1" fmla="*/ 172727 h 2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643" h="262868">
                  <a:moveTo>
                    <a:pt x="903643" y="262868"/>
                  </a:moveTo>
                  <a:cubicBezTo>
                    <a:pt x="598359" y="133842"/>
                    <a:pt x="299180" y="10"/>
                    <a:pt x="0" y="172727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5721671" y="2043085"/>
            <a:ext cx="548908" cy="1166320"/>
            <a:chOff x="3423706" y="268779"/>
            <a:chExt cx="806366" cy="1168722"/>
          </a:xfrm>
        </p:grpSpPr>
        <p:sp>
          <p:nvSpPr>
            <p:cNvPr id="143" name="Forme libre 142"/>
            <p:cNvSpPr/>
            <p:nvPr/>
          </p:nvSpPr>
          <p:spPr>
            <a:xfrm flipH="1">
              <a:off x="3423706" y="268779"/>
              <a:ext cx="806366" cy="1111625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980164 w 980164"/>
                <a:gd name="connsiteY0" fmla="*/ 1094 h 3109632"/>
                <a:gd name="connsiteX1" fmla="*/ 578998 w 980164"/>
                <a:gd name="connsiteY1" fmla="*/ 8475 h 3109632"/>
                <a:gd name="connsiteX2" fmla="*/ 448521 w 980164"/>
                <a:gd name="connsiteY2" fmla="*/ 528652 h 3109632"/>
                <a:gd name="connsiteX3" fmla="*/ 334323 w 980164"/>
                <a:gd name="connsiteY3" fmla="*/ 2647604 h 3109632"/>
                <a:gd name="connsiteX4" fmla="*/ 0 w 980164"/>
                <a:gd name="connsiteY4" fmla="*/ 3109632 h 3109632"/>
                <a:gd name="connsiteX0" fmla="*/ 980164 w 980164"/>
                <a:gd name="connsiteY0" fmla="*/ 1094 h 3109632"/>
                <a:gd name="connsiteX1" fmla="*/ 578998 w 980164"/>
                <a:gd name="connsiteY1" fmla="*/ 8475 h 3109632"/>
                <a:gd name="connsiteX2" fmla="*/ 544050 w 980164"/>
                <a:gd name="connsiteY2" fmla="*/ 927818 h 3109632"/>
                <a:gd name="connsiteX3" fmla="*/ 334323 w 980164"/>
                <a:gd name="connsiteY3" fmla="*/ 2647604 h 3109632"/>
                <a:gd name="connsiteX4" fmla="*/ 0 w 980164"/>
                <a:gd name="connsiteY4" fmla="*/ 3109632 h 3109632"/>
                <a:gd name="connsiteX0" fmla="*/ 980164 w 1512426"/>
                <a:gd name="connsiteY0" fmla="*/ 1094 h 3109632"/>
                <a:gd name="connsiteX1" fmla="*/ 578998 w 1512426"/>
                <a:gd name="connsiteY1" fmla="*/ 8475 h 3109632"/>
                <a:gd name="connsiteX2" fmla="*/ 544050 w 1512426"/>
                <a:gd name="connsiteY2" fmla="*/ 927818 h 3109632"/>
                <a:gd name="connsiteX3" fmla="*/ 1462142 w 1512426"/>
                <a:gd name="connsiteY3" fmla="*/ 2503434 h 3109632"/>
                <a:gd name="connsiteX4" fmla="*/ 0 w 1512426"/>
                <a:gd name="connsiteY4" fmla="*/ 3109632 h 3109632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26854 w 2478746"/>
                <a:gd name="connsiteY0" fmla="*/ 1094 h 2960863"/>
                <a:gd name="connsiteX1" fmla="*/ 125688 w 2478746"/>
                <a:gd name="connsiteY1" fmla="*/ 8475 h 2960863"/>
                <a:gd name="connsiteX2" fmla="*/ 237635 w 2478746"/>
                <a:gd name="connsiteY2" fmla="*/ 1137898 h 2960863"/>
                <a:gd name="connsiteX3" fmla="*/ 1008832 w 2478746"/>
                <a:gd name="connsiteY3" fmla="*/ 2503434 h 2960863"/>
                <a:gd name="connsiteX4" fmla="*/ 2329521 w 2478746"/>
                <a:gd name="connsiteY4" fmla="*/ 2960863 h 2960863"/>
                <a:gd name="connsiteX0" fmla="*/ 461567 w 2413459"/>
                <a:gd name="connsiteY0" fmla="*/ 1094 h 2960863"/>
                <a:gd name="connsiteX1" fmla="*/ 125688 w 2413459"/>
                <a:gd name="connsiteY1" fmla="*/ 8475 h 2960863"/>
                <a:gd name="connsiteX2" fmla="*/ 172348 w 2413459"/>
                <a:gd name="connsiteY2" fmla="*/ 1137898 h 2960863"/>
                <a:gd name="connsiteX3" fmla="*/ 943545 w 2413459"/>
                <a:gd name="connsiteY3" fmla="*/ 2503434 h 2960863"/>
                <a:gd name="connsiteX4" fmla="*/ 2264234 w 2413459"/>
                <a:gd name="connsiteY4" fmla="*/ 2960863 h 2960863"/>
                <a:gd name="connsiteX0" fmla="*/ 461567 w 2568514"/>
                <a:gd name="connsiteY0" fmla="*/ 1094 h 2943356"/>
                <a:gd name="connsiteX1" fmla="*/ 125688 w 2568514"/>
                <a:gd name="connsiteY1" fmla="*/ 8475 h 2943356"/>
                <a:gd name="connsiteX2" fmla="*/ 172348 w 2568514"/>
                <a:gd name="connsiteY2" fmla="*/ 1137898 h 2943356"/>
                <a:gd name="connsiteX3" fmla="*/ 943545 w 2568514"/>
                <a:gd name="connsiteY3" fmla="*/ 2503434 h 2943356"/>
                <a:gd name="connsiteX4" fmla="*/ 2419288 w 2568514"/>
                <a:gd name="connsiteY4" fmla="*/ 2943356 h 2943356"/>
                <a:gd name="connsiteX0" fmla="*/ 578544 w 2685489"/>
                <a:gd name="connsiteY0" fmla="*/ 1094 h 2943356"/>
                <a:gd name="connsiteX1" fmla="*/ 242665 w 2685489"/>
                <a:gd name="connsiteY1" fmla="*/ 8475 h 2943356"/>
                <a:gd name="connsiteX2" fmla="*/ 289325 w 2685489"/>
                <a:gd name="connsiteY2" fmla="*/ 1137898 h 2943356"/>
                <a:gd name="connsiteX3" fmla="*/ 1978613 w 2685489"/>
                <a:gd name="connsiteY3" fmla="*/ 2503433 h 2943356"/>
                <a:gd name="connsiteX4" fmla="*/ 2536265 w 2685489"/>
                <a:gd name="connsiteY4" fmla="*/ 2943356 h 2943356"/>
                <a:gd name="connsiteX0" fmla="*/ 461567 w 2568514"/>
                <a:gd name="connsiteY0" fmla="*/ 473861 h 3416123"/>
                <a:gd name="connsiteX1" fmla="*/ 125688 w 2568514"/>
                <a:gd name="connsiteY1" fmla="*/ 481242 h 3416123"/>
                <a:gd name="connsiteX2" fmla="*/ 1953446 w 2568514"/>
                <a:gd name="connsiteY2" fmla="*/ 415825 h 3416123"/>
                <a:gd name="connsiteX3" fmla="*/ 1861636 w 2568514"/>
                <a:gd name="connsiteY3" fmla="*/ 2976200 h 3416123"/>
                <a:gd name="connsiteX4" fmla="*/ 2419288 w 2568514"/>
                <a:gd name="connsiteY4" fmla="*/ 3416123 h 3416123"/>
                <a:gd name="connsiteX0" fmla="*/ 54823 w 2161769"/>
                <a:gd name="connsiteY0" fmla="*/ 484765 h 3427027"/>
                <a:gd name="connsiteX1" fmla="*/ 1363083 w 2161769"/>
                <a:gd name="connsiteY1" fmla="*/ 426731 h 3427027"/>
                <a:gd name="connsiteX2" fmla="*/ 1546702 w 2161769"/>
                <a:gd name="connsiteY2" fmla="*/ 426729 h 3427027"/>
                <a:gd name="connsiteX3" fmla="*/ 1454892 w 2161769"/>
                <a:gd name="connsiteY3" fmla="*/ 2987104 h 3427027"/>
                <a:gd name="connsiteX4" fmla="*/ 2012544 w 2161769"/>
                <a:gd name="connsiteY4" fmla="*/ 3427027 h 3427027"/>
                <a:gd name="connsiteX0" fmla="*/ 54823 w 2161769"/>
                <a:gd name="connsiteY0" fmla="*/ 65431 h 3007693"/>
                <a:gd name="connsiteX1" fmla="*/ 1363083 w 2161769"/>
                <a:gd name="connsiteY1" fmla="*/ 7397 h 3007693"/>
                <a:gd name="connsiteX2" fmla="*/ 1638511 w 2161769"/>
                <a:gd name="connsiteY2" fmla="*/ 795205 h 3007693"/>
                <a:gd name="connsiteX3" fmla="*/ 1454892 w 2161769"/>
                <a:gd name="connsiteY3" fmla="*/ 2567770 h 3007693"/>
                <a:gd name="connsiteX4" fmla="*/ 2012544 w 2161769"/>
                <a:gd name="connsiteY4" fmla="*/ 3007693 h 3007693"/>
                <a:gd name="connsiteX0" fmla="*/ 54823 w 2161769"/>
                <a:gd name="connsiteY0" fmla="*/ 65431 h 3007693"/>
                <a:gd name="connsiteX1" fmla="*/ 1363083 w 2161769"/>
                <a:gd name="connsiteY1" fmla="*/ 7397 h 3007693"/>
                <a:gd name="connsiteX2" fmla="*/ 1638511 w 2161769"/>
                <a:gd name="connsiteY2" fmla="*/ 795205 h 3007693"/>
                <a:gd name="connsiteX3" fmla="*/ 1454892 w 2161769"/>
                <a:gd name="connsiteY3" fmla="*/ 2567770 h 3007693"/>
                <a:gd name="connsiteX4" fmla="*/ 2012544 w 2161769"/>
                <a:gd name="connsiteY4" fmla="*/ 3007693 h 3007693"/>
                <a:gd name="connsiteX0" fmla="*/ 54823 w 2161769"/>
                <a:gd name="connsiteY0" fmla="*/ 58806 h 3001068"/>
                <a:gd name="connsiteX1" fmla="*/ 1363083 w 2161769"/>
                <a:gd name="connsiteY1" fmla="*/ 772 h 3001068"/>
                <a:gd name="connsiteX2" fmla="*/ 1638511 w 2161769"/>
                <a:gd name="connsiteY2" fmla="*/ 788580 h 3001068"/>
                <a:gd name="connsiteX3" fmla="*/ 1454892 w 2161769"/>
                <a:gd name="connsiteY3" fmla="*/ 2561145 h 3001068"/>
                <a:gd name="connsiteX4" fmla="*/ 2012544 w 2161769"/>
                <a:gd name="connsiteY4" fmla="*/ 3001068 h 3001068"/>
                <a:gd name="connsiteX0" fmla="*/ 54822 w 1127387"/>
                <a:gd name="connsiteY0" fmla="*/ 1095 h 3015512"/>
                <a:gd name="connsiteX1" fmla="*/ 328701 w 1127387"/>
                <a:gd name="connsiteY1" fmla="*/ 15216 h 3015512"/>
                <a:gd name="connsiteX2" fmla="*/ 604129 w 1127387"/>
                <a:gd name="connsiteY2" fmla="*/ 803024 h 3015512"/>
                <a:gd name="connsiteX3" fmla="*/ 420510 w 1127387"/>
                <a:gd name="connsiteY3" fmla="*/ 2575589 h 3015512"/>
                <a:gd name="connsiteX4" fmla="*/ 978162 w 1127387"/>
                <a:gd name="connsiteY4" fmla="*/ 3015512 h 3015512"/>
                <a:gd name="connsiteX0" fmla="*/ 54823 w 1127388"/>
                <a:gd name="connsiteY0" fmla="*/ 6347 h 3020764"/>
                <a:gd name="connsiteX1" fmla="*/ 328702 w 1127388"/>
                <a:gd name="connsiteY1" fmla="*/ 772 h 3020764"/>
                <a:gd name="connsiteX2" fmla="*/ 604130 w 1127388"/>
                <a:gd name="connsiteY2" fmla="*/ 808276 h 3020764"/>
                <a:gd name="connsiteX3" fmla="*/ 420511 w 1127388"/>
                <a:gd name="connsiteY3" fmla="*/ 2580841 h 3020764"/>
                <a:gd name="connsiteX4" fmla="*/ 978163 w 1127388"/>
                <a:gd name="connsiteY4" fmla="*/ 3020764 h 3020764"/>
                <a:gd name="connsiteX0" fmla="*/ 54823 w 1127388"/>
                <a:gd name="connsiteY0" fmla="*/ 32607 h 3047024"/>
                <a:gd name="connsiteX1" fmla="*/ 328702 w 1127388"/>
                <a:gd name="connsiteY1" fmla="*/ 27032 h 3047024"/>
                <a:gd name="connsiteX2" fmla="*/ 604130 w 1127388"/>
                <a:gd name="connsiteY2" fmla="*/ 834536 h 3047024"/>
                <a:gd name="connsiteX3" fmla="*/ 420511 w 1127388"/>
                <a:gd name="connsiteY3" fmla="*/ 2607101 h 3047024"/>
                <a:gd name="connsiteX4" fmla="*/ 978163 w 1127388"/>
                <a:gd name="connsiteY4" fmla="*/ 3047024 h 3047024"/>
                <a:gd name="connsiteX0" fmla="*/ 54822 w 1185532"/>
                <a:gd name="connsiteY0" fmla="*/ 32607 h 3047024"/>
                <a:gd name="connsiteX1" fmla="*/ 386846 w 1185532"/>
                <a:gd name="connsiteY1" fmla="*/ 27032 h 3047024"/>
                <a:gd name="connsiteX2" fmla="*/ 662274 w 1185532"/>
                <a:gd name="connsiteY2" fmla="*/ 834536 h 3047024"/>
                <a:gd name="connsiteX3" fmla="*/ 478655 w 1185532"/>
                <a:gd name="connsiteY3" fmla="*/ 2607101 h 3047024"/>
                <a:gd name="connsiteX4" fmla="*/ 1036307 w 1185532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62275 w 1185533"/>
                <a:gd name="connsiteY2" fmla="*/ 834536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62275 w 1185533"/>
                <a:gd name="connsiteY2" fmla="*/ 834536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62275 w 1185533"/>
                <a:gd name="connsiteY2" fmla="*/ 834536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01070 w 1185533"/>
                <a:gd name="connsiteY2" fmla="*/ 847664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01070 w 1185533"/>
                <a:gd name="connsiteY2" fmla="*/ 847664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01070 w 1185533"/>
                <a:gd name="connsiteY2" fmla="*/ 847664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036308"/>
                <a:gd name="connsiteY0" fmla="*/ 32607 h 3047024"/>
                <a:gd name="connsiteX1" fmla="*/ 386847 w 1036308"/>
                <a:gd name="connsiteY1" fmla="*/ 27032 h 3047024"/>
                <a:gd name="connsiteX2" fmla="*/ 601070 w 1036308"/>
                <a:gd name="connsiteY2" fmla="*/ 847664 h 3047024"/>
                <a:gd name="connsiteX3" fmla="*/ 478656 w 1036308"/>
                <a:gd name="connsiteY3" fmla="*/ 2607101 h 3047024"/>
                <a:gd name="connsiteX4" fmla="*/ 1036308 w 1036308"/>
                <a:gd name="connsiteY4" fmla="*/ 3047024 h 3047024"/>
                <a:gd name="connsiteX0" fmla="*/ 54823 w 1036308"/>
                <a:gd name="connsiteY0" fmla="*/ 32607 h 3130276"/>
                <a:gd name="connsiteX1" fmla="*/ 386847 w 1036308"/>
                <a:gd name="connsiteY1" fmla="*/ 27032 h 3130276"/>
                <a:gd name="connsiteX2" fmla="*/ 601070 w 1036308"/>
                <a:gd name="connsiteY2" fmla="*/ 847664 h 3130276"/>
                <a:gd name="connsiteX3" fmla="*/ 478660 w 1036308"/>
                <a:gd name="connsiteY3" fmla="*/ 2804058 h 3130276"/>
                <a:gd name="connsiteX4" fmla="*/ 1036308 w 1036308"/>
                <a:gd name="connsiteY4" fmla="*/ 3047024 h 3130276"/>
                <a:gd name="connsiteX0" fmla="*/ 54823 w 1036308"/>
                <a:gd name="connsiteY0" fmla="*/ 32607 h 3117186"/>
                <a:gd name="connsiteX1" fmla="*/ 386847 w 1036308"/>
                <a:gd name="connsiteY1" fmla="*/ 27032 h 3117186"/>
                <a:gd name="connsiteX2" fmla="*/ 601070 w 1036308"/>
                <a:gd name="connsiteY2" fmla="*/ 847664 h 3117186"/>
                <a:gd name="connsiteX3" fmla="*/ 478660 w 1036308"/>
                <a:gd name="connsiteY3" fmla="*/ 2804058 h 3117186"/>
                <a:gd name="connsiteX4" fmla="*/ 1036308 w 1036308"/>
                <a:gd name="connsiteY4" fmla="*/ 3047024 h 3117186"/>
                <a:gd name="connsiteX0" fmla="*/ 54823 w 1036308"/>
                <a:gd name="connsiteY0" fmla="*/ 32607 h 3169748"/>
                <a:gd name="connsiteX1" fmla="*/ 386847 w 1036308"/>
                <a:gd name="connsiteY1" fmla="*/ 27032 h 3169748"/>
                <a:gd name="connsiteX2" fmla="*/ 601070 w 1036308"/>
                <a:gd name="connsiteY2" fmla="*/ 847664 h 3169748"/>
                <a:gd name="connsiteX3" fmla="*/ 460291 w 1036308"/>
                <a:gd name="connsiteY3" fmla="*/ 2856620 h 3169748"/>
                <a:gd name="connsiteX4" fmla="*/ 1036308 w 1036308"/>
                <a:gd name="connsiteY4" fmla="*/ 3047024 h 3169748"/>
                <a:gd name="connsiteX0" fmla="*/ 54823 w 1036308"/>
                <a:gd name="connsiteY0" fmla="*/ 32607 h 3169748"/>
                <a:gd name="connsiteX1" fmla="*/ 386847 w 1036308"/>
                <a:gd name="connsiteY1" fmla="*/ 27032 h 3169748"/>
                <a:gd name="connsiteX2" fmla="*/ 570468 w 1036308"/>
                <a:gd name="connsiteY2" fmla="*/ 847665 h 3169748"/>
                <a:gd name="connsiteX3" fmla="*/ 460291 w 1036308"/>
                <a:gd name="connsiteY3" fmla="*/ 2856620 h 3169748"/>
                <a:gd name="connsiteX4" fmla="*/ 1036308 w 1036308"/>
                <a:gd name="connsiteY4" fmla="*/ 3047024 h 3169748"/>
                <a:gd name="connsiteX0" fmla="*/ 54823 w 1036308"/>
                <a:gd name="connsiteY0" fmla="*/ 32607 h 3169748"/>
                <a:gd name="connsiteX1" fmla="*/ 386847 w 1036308"/>
                <a:gd name="connsiteY1" fmla="*/ 27032 h 3169748"/>
                <a:gd name="connsiteX2" fmla="*/ 570468 w 1036308"/>
                <a:gd name="connsiteY2" fmla="*/ 847665 h 3169748"/>
                <a:gd name="connsiteX3" fmla="*/ 460291 w 1036308"/>
                <a:gd name="connsiteY3" fmla="*/ 2856620 h 3169748"/>
                <a:gd name="connsiteX4" fmla="*/ 1036308 w 1036308"/>
                <a:gd name="connsiteY4" fmla="*/ 3047024 h 3169748"/>
                <a:gd name="connsiteX0" fmla="*/ 54823 w 1036308"/>
                <a:gd name="connsiteY0" fmla="*/ 32607 h 3169748"/>
                <a:gd name="connsiteX1" fmla="*/ 386847 w 1036308"/>
                <a:gd name="connsiteY1" fmla="*/ 27032 h 3169748"/>
                <a:gd name="connsiteX2" fmla="*/ 570468 w 1036308"/>
                <a:gd name="connsiteY2" fmla="*/ 847665 h 3169748"/>
                <a:gd name="connsiteX3" fmla="*/ 460291 w 1036308"/>
                <a:gd name="connsiteY3" fmla="*/ 2856620 h 3169748"/>
                <a:gd name="connsiteX4" fmla="*/ 1036308 w 1036308"/>
                <a:gd name="connsiteY4" fmla="*/ 3047024 h 3169748"/>
                <a:gd name="connsiteX0" fmla="*/ 54823 w 1036308"/>
                <a:gd name="connsiteY0" fmla="*/ 32607 h 3169748"/>
                <a:gd name="connsiteX1" fmla="*/ 386847 w 1036308"/>
                <a:gd name="connsiteY1" fmla="*/ 27032 h 3169748"/>
                <a:gd name="connsiteX2" fmla="*/ 570468 w 1036308"/>
                <a:gd name="connsiteY2" fmla="*/ 847665 h 3169748"/>
                <a:gd name="connsiteX3" fmla="*/ 460291 w 1036308"/>
                <a:gd name="connsiteY3" fmla="*/ 2856620 h 3169748"/>
                <a:gd name="connsiteX4" fmla="*/ 1036308 w 1036308"/>
                <a:gd name="connsiteY4" fmla="*/ 3047024 h 3169748"/>
                <a:gd name="connsiteX0" fmla="*/ 54823 w 1036308"/>
                <a:gd name="connsiteY0" fmla="*/ 32607 h 3104099"/>
                <a:gd name="connsiteX1" fmla="*/ 386847 w 1036308"/>
                <a:gd name="connsiteY1" fmla="*/ 27032 h 3104099"/>
                <a:gd name="connsiteX2" fmla="*/ 570468 w 1036308"/>
                <a:gd name="connsiteY2" fmla="*/ 847665 h 3104099"/>
                <a:gd name="connsiteX3" fmla="*/ 460291 w 1036308"/>
                <a:gd name="connsiteY3" fmla="*/ 2856620 h 3104099"/>
                <a:gd name="connsiteX4" fmla="*/ 1036308 w 1036308"/>
                <a:gd name="connsiteY4" fmla="*/ 3047024 h 3104099"/>
                <a:gd name="connsiteX0" fmla="*/ 54823 w 1036308"/>
                <a:gd name="connsiteY0" fmla="*/ 32607 h 3169751"/>
                <a:gd name="connsiteX1" fmla="*/ 386847 w 1036308"/>
                <a:gd name="connsiteY1" fmla="*/ 27032 h 3169751"/>
                <a:gd name="connsiteX2" fmla="*/ 570468 w 1036308"/>
                <a:gd name="connsiteY2" fmla="*/ 847665 h 3169751"/>
                <a:gd name="connsiteX3" fmla="*/ 460291 w 1036308"/>
                <a:gd name="connsiteY3" fmla="*/ 2856620 h 3169751"/>
                <a:gd name="connsiteX4" fmla="*/ 1036308 w 1036308"/>
                <a:gd name="connsiteY4" fmla="*/ 3047024 h 3169751"/>
                <a:gd name="connsiteX0" fmla="*/ 54823 w 1036308"/>
                <a:gd name="connsiteY0" fmla="*/ 32607 h 3169751"/>
                <a:gd name="connsiteX1" fmla="*/ 386847 w 1036308"/>
                <a:gd name="connsiteY1" fmla="*/ 27032 h 3169751"/>
                <a:gd name="connsiteX2" fmla="*/ 570468 w 1036308"/>
                <a:gd name="connsiteY2" fmla="*/ 847665 h 3169751"/>
                <a:gd name="connsiteX3" fmla="*/ 460291 w 1036308"/>
                <a:gd name="connsiteY3" fmla="*/ 2856620 h 3169751"/>
                <a:gd name="connsiteX4" fmla="*/ 1036308 w 1036308"/>
                <a:gd name="connsiteY4" fmla="*/ 3047024 h 3169751"/>
                <a:gd name="connsiteX0" fmla="*/ 54823 w 1036308"/>
                <a:gd name="connsiteY0" fmla="*/ 32607 h 3235403"/>
                <a:gd name="connsiteX1" fmla="*/ 386847 w 1036308"/>
                <a:gd name="connsiteY1" fmla="*/ 27032 h 3235403"/>
                <a:gd name="connsiteX2" fmla="*/ 570468 w 1036308"/>
                <a:gd name="connsiteY2" fmla="*/ 847665 h 3235403"/>
                <a:gd name="connsiteX3" fmla="*/ 497014 w 1036308"/>
                <a:gd name="connsiteY3" fmla="*/ 2922272 h 3235403"/>
                <a:gd name="connsiteX4" fmla="*/ 1036308 w 1036308"/>
                <a:gd name="connsiteY4" fmla="*/ 3047024 h 3235403"/>
                <a:gd name="connsiteX0" fmla="*/ 54823 w 1036308"/>
                <a:gd name="connsiteY0" fmla="*/ 32607 h 3064711"/>
                <a:gd name="connsiteX1" fmla="*/ 386847 w 1036308"/>
                <a:gd name="connsiteY1" fmla="*/ 27032 h 3064711"/>
                <a:gd name="connsiteX2" fmla="*/ 570468 w 1036308"/>
                <a:gd name="connsiteY2" fmla="*/ 847665 h 3064711"/>
                <a:gd name="connsiteX3" fmla="*/ 497014 w 1036308"/>
                <a:gd name="connsiteY3" fmla="*/ 2922272 h 3064711"/>
                <a:gd name="connsiteX4" fmla="*/ 1036308 w 1036308"/>
                <a:gd name="connsiteY4" fmla="*/ 3047024 h 306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308" h="3064711">
                  <a:moveTo>
                    <a:pt x="54823" y="32607"/>
                  </a:moveTo>
                  <a:cubicBezTo>
                    <a:pt x="0" y="31513"/>
                    <a:pt x="300624" y="0"/>
                    <a:pt x="386847" y="27032"/>
                  </a:cubicBezTo>
                  <a:cubicBezTo>
                    <a:pt x="677354" y="247358"/>
                    <a:pt x="622492" y="384828"/>
                    <a:pt x="570468" y="847665"/>
                  </a:cubicBezTo>
                  <a:cubicBezTo>
                    <a:pt x="503143" y="1271109"/>
                    <a:pt x="198425" y="2443967"/>
                    <a:pt x="497014" y="2922272"/>
                  </a:cubicBezTo>
                  <a:cubicBezTo>
                    <a:pt x="811418" y="3064711"/>
                    <a:pt x="802986" y="3044104"/>
                    <a:pt x="1036308" y="3047024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Forme libre 143"/>
            <p:cNvSpPr/>
            <p:nvPr/>
          </p:nvSpPr>
          <p:spPr>
            <a:xfrm flipH="1">
              <a:off x="3495460" y="306401"/>
              <a:ext cx="727468" cy="1131100"/>
            </a:xfrm>
            <a:custGeom>
              <a:avLst/>
              <a:gdLst>
                <a:gd name="connsiteX0" fmla="*/ 929640 w 929640"/>
                <a:gd name="connsiteY0" fmla="*/ 158750 h 3298190"/>
                <a:gd name="connsiteX1" fmla="*/ 495300 w 929640"/>
                <a:gd name="connsiteY1" fmla="*/ 440690 h 3298190"/>
                <a:gd name="connsiteX2" fmla="*/ 381000 w 929640"/>
                <a:gd name="connsiteY2" fmla="*/ 2802890 h 3298190"/>
                <a:gd name="connsiteX3" fmla="*/ 0 w 929640"/>
                <a:gd name="connsiteY3" fmla="*/ 3298190 h 3298190"/>
                <a:gd name="connsiteX0" fmla="*/ 929640 w 929640"/>
                <a:gd name="connsiteY0" fmla="*/ 79375 h 3218815"/>
                <a:gd name="connsiteX1" fmla="*/ 440994 w 929640"/>
                <a:gd name="connsiteY1" fmla="*/ 815641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12432 w 929640"/>
                <a:gd name="connsiteY1" fmla="*/ 1101393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79375 h 3218815"/>
                <a:gd name="connsiteX1" fmla="*/ 583870 w 929640"/>
                <a:gd name="connsiteY1" fmla="*/ 529889 h 3218815"/>
                <a:gd name="connsiteX2" fmla="*/ 381000 w 929640"/>
                <a:gd name="connsiteY2" fmla="*/ 2723515 h 3218815"/>
                <a:gd name="connsiteX3" fmla="*/ 0 w 929640"/>
                <a:gd name="connsiteY3" fmla="*/ 3218815 h 3218815"/>
                <a:gd name="connsiteX0" fmla="*/ 929640 w 929640"/>
                <a:gd name="connsiteY0" fmla="*/ 0 h 3139440"/>
                <a:gd name="connsiteX1" fmla="*/ 583870 w 929640"/>
                <a:gd name="connsiteY1" fmla="*/ 450514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0 h 3139440"/>
                <a:gd name="connsiteX1" fmla="*/ 367999 w 929640"/>
                <a:gd name="connsiteY1" fmla="*/ 521951 h 3139440"/>
                <a:gd name="connsiteX2" fmla="*/ 381000 w 929640"/>
                <a:gd name="connsiteY2" fmla="*/ 2644140 h 3139440"/>
                <a:gd name="connsiteX3" fmla="*/ 0 w 929640"/>
                <a:gd name="connsiteY3" fmla="*/ 3139440 h 3139440"/>
                <a:gd name="connsiteX0" fmla="*/ 929640 w 929640"/>
                <a:gd name="connsiteY0" fmla="*/ 65107 h 3204547"/>
                <a:gd name="connsiteX1" fmla="*/ 528468 w 929640"/>
                <a:gd name="connsiteY1" fmla="*/ 86992 h 3204547"/>
                <a:gd name="connsiteX2" fmla="*/ 367999 w 929640"/>
                <a:gd name="connsiteY2" fmla="*/ 587058 h 3204547"/>
                <a:gd name="connsiteX3" fmla="*/ 381000 w 929640"/>
                <a:gd name="connsiteY3" fmla="*/ 2709247 h 3204547"/>
                <a:gd name="connsiteX4" fmla="*/ 0 w 929640"/>
                <a:gd name="connsiteY4" fmla="*/ 3204547 h 3204547"/>
                <a:gd name="connsiteX0" fmla="*/ 929640 w 929640"/>
                <a:gd name="connsiteY0" fmla="*/ 315 h 3139755"/>
                <a:gd name="connsiteX1" fmla="*/ 528468 w 929640"/>
                <a:gd name="connsiteY1" fmla="*/ 22200 h 3139755"/>
                <a:gd name="connsiteX2" fmla="*/ 367999 w 929640"/>
                <a:gd name="connsiteY2" fmla="*/ 522266 h 3139755"/>
                <a:gd name="connsiteX3" fmla="*/ 381000 w 929640"/>
                <a:gd name="connsiteY3" fmla="*/ 2644455 h 3139755"/>
                <a:gd name="connsiteX4" fmla="*/ 0 w 929640"/>
                <a:gd name="connsiteY4" fmla="*/ 3139755 h 3139755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29640"/>
                <a:gd name="connsiteY0" fmla="*/ 0 h 3139440"/>
                <a:gd name="connsiteX1" fmla="*/ 528468 w 929640"/>
                <a:gd name="connsiteY1" fmla="*/ 21885 h 3139440"/>
                <a:gd name="connsiteX2" fmla="*/ 367999 w 929640"/>
                <a:gd name="connsiteY2" fmla="*/ 521951 h 3139440"/>
                <a:gd name="connsiteX3" fmla="*/ 381000 w 929640"/>
                <a:gd name="connsiteY3" fmla="*/ 2644140 h 3139440"/>
                <a:gd name="connsiteX4" fmla="*/ 0 w 929640"/>
                <a:gd name="connsiteY4" fmla="*/ 3139440 h 3139440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96502"/>
                <a:gd name="connsiteY0" fmla="*/ 64234 h 3203674"/>
                <a:gd name="connsiteX1" fmla="*/ 929640 w 996502"/>
                <a:gd name="connsiteY1" fmla="*/ 86119 h 3203674"/>
                <a:gd name="connsiteX2" fmla="*/ 528468 w 996502"/>
                <a:gd name="connsiteY2" fmla="*/ 86119 h 3203674"/>
                <a:gd name="connsiteX3" fmla="*/ 367999 w 996502"/>
                <a:gd name="connsiteY3" fmla="*/ 586185 h 3203674"/>
                <a:gd name="connsiteX4" fmla="*/ 381000 w 996502"/>
                <a:gd name="connsiteY4" fmla="*/ 2708374 h 3203674"/>
                <a:gd name="connsiteX5" fmla="*/ 0 w 996502"/>
                <a:gd name="connsiteY5" fmla="*/ 3203674 h 3203674"/>
                <a:gd name="connsiteX0" fmla="*/ 929640 w 929640"/>
                <a:gd name="connsiteY0" fmla="*/ 86119 h 3203674"/>
                <a:gd name="connsiteX1" fmla="*/ 528468 w 929640"/>
                <a:gd name="connsiteY1" fmla="*/ 86119 h 3203674"/>
                <a:gd name="connsiteX2" fmla="*/ 367999 w 929640"/>
                <a:gd name="connsiteY2" fmla="*/ 586185 h 3203674"/>
                <a:gd name="connsiteX3" fmla="*/ 381000 w 929640"/>
                <a:gd name="connsiteY3" fmla="*/ 2708374 h 3203674"/>
                <a:gd name="connsiteX4" fmla="*/ 0 w 929640"/>
                <a:gd name="connsiteY4" fmla="*/ 3203674 h 3203674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381000 w 929640"/>
                <a:gd name="connsiteY3" fmla="*/ 263215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97 h 3127452"/>
                <a:gd name="connsiteX1" fmla="*/ 528468 w 929640"/>
                <a:gd name="connsiteY1" fmla="*/ 9897 h 3127452"/>
                <a:gd name="connsiteX2" fmla="*/ 367999 w 929640"/>
                <a:gd name="connsiteY2" fmla="*/ 509963 h 3127452"/>
                <a:gd name="connsiteX3" fmla="*/ 247648 w 929640"/>
                <a:gd name="connsiteY3" fmla="*/ 2659422 h 3127452"/>
                <a:gd name="connsiteX4" fmla="*/ 0 w 929640"/>
                <a:gd name="connsiteY4" fmla="*/ 3127452 h 3127452"/>
                <a:gd name="connsiteX0" fmla="*/ 929640 w 929640"/>
                <a:gd name="connsiteY0" fmla="*/ 9874 h 3127429"/>
                <a:gd name="connsiteX1" fmla="*/ 528468 w 929640"/>
                <a:gd name="connsiteY1" fmla="*/ 9874 h 3127429"/>
                <a:gd name="connsiteX2" fmla="*/ 367999 w 929640"/>
                <a:gd name="connsiteY2" fmla="*/ 509940 h 3127429"/>
                <a:gd name="connsiteX3" fmla="*/ 247648 w 929640"/>
                <a:gd name="connsiteY3" fmla="*/ 2659399 h 3127429"/>
                <a:gd name="connsiteX4" fmla="*/ 0 w 929640"/>
                <a:gd name="connsiteY4" fmla="*/ 3127429 h 3127429"/>
                <a:gd name="connsiteX0" fmla="*/ 929640 w 929640"/>
                <a:gd name="connsiteY0" fmla="*/ 7421 h 3124976"/>
                <a:gd name="connsiteX1" fmla="*/ 528468 w 929640"/>
                <a:gd name="connsiteY1" fmla="*/ 7421 h 3124976"/>
                <a:gd name="connsiteX2" fmla="*/ 367999 w 929640"/>
                <a:gd name="connsiteY2" fmla="*/ 507487 h 3124976"/>
                <a:gd name="connsiteX3" fmla="*/ 247648 w 929640"/>
                <a:gd name="connsiteY3" fmla="*/ 2656946 h 3124976"/>
                <a:gd name="connsiteX4" fmla="*/ 0 w 929640"/>
                <a:gd name="connsiteY4" fmla="*/ 3124976 h 3124976"/>
                <a:gd name="connsiteX0" fmla="*/ 929640 w 929640"/>
                <a:gd name="connsiteY0" fmla="*/ 7398 h 3124953"/>
                <a:gd name="connsiteX1" fmla="*/ 528468 w 929640"/>
                <a:gd name="connsiteY1" fmla="*/ 7398 h 3124953"/>
                <a:gd name="connsiteX2" fmla="*/ 367999 w 929640"/>
                <a:gd name="connsiteY2" fmla="*/ 507464 h 3124953"/>
                <a:gd name="connsiteX3" fmla="*/ 247648 w 929640"/>
                <a:gd name="connsiteY3" fmla="*/ 2656923 h 3124953"/>
                <a:gd name="connsiteX4" fmla="*/ 0 w 929640"/>
                <a:gd name="connsiteY4" fmla="*/ 3124953 h 3124953"/>
                <a:gd name="connsiteX0" fmla="*/ 929640 w 929640"/>
                <a:gd name="connsiteY0" fmla="*/ 1094 h 3118649"/>
                <a:gd name="connsiteX1" fmla="*/ 528474 w 929640"/>
                <a:gd name="connsiteY1" fmla="*/ 8475 h 3118649"/>
                <a:gd name="connsiteX2" fmla="*/ 367999 w 929640"/>
                <a:gd name="connsiteY2" fmla="*/ 501160 h 3118649"/>
                <a:gd name="connsiteX3" fmla="*/ 247648 w 929640"/>
                <a:gd name="connsiteY3" fmla="*/ 2650619 h 3118649"/>
                <a:gd name="connsiteX4" fmla="*/ 0 w 929640"/>
                <a:gd name="connsiteY4" fmla="*/ 3118649 h 3118649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15545 w 897537"/>
                <a:gd name="connsiteY3" fmla="*/ 2650619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35896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72574 w 897537"/>
                <a:gd name="connsiteY2" fmla="*/ 501160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7045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897537 w 897537"/>
                <a:gd name="connsiteY0" fmla="*/ 1094 h 3116196"/>
                <a:gd name="connsiteX1" fmla="*/ 496371 w 897537"/>
                <a:gd name="connsiteY1" fmla="*/ 8475 h 3116196"/>
                <a:gd name="connsiteX2" fmla="*/ 365894 w 897537"/>
                <a:gd name="connsiteY2" fmla="*/ 528652 h 3116196"/>
                <a:gd name="connsiteX3" fmla="*/ 251696 w 897537"/>
                <a:gd name="connsiteY3" fmla="*/ 2647604 h 3116196"/>
                <a:gd name="connsiteX4" fmla="*/ 0 w 897537"/>
                <a:gd name="connsiteY4" fmla="*/ 3116196 h 3116196"/>
                <a:gd name="connsiteX0" fmla="*/ 980164 w 980164"/>
                <a:gd name="connsiteY0" fmla="*/ 1094 h 3109632"/>
                <a:gd name="connsiteX1" fmla="*/ 578998 w 980164"/>
                <a:gd name="connsiteY1" fmla="*/ 8475 h 3109632"/>
                <a:gd name="connsiteX2" fmla="*/ 448521 w 980164"/>
                <a:gd name="connsiteY2" fmla="*/ 528652 h 3109632"/>
                <a:gd name="connsiteX3" fmla="*/ 334323 w 980164"/>
                <a:gd name="connsiteY3" fmla="*/ 2647604 h 3109632"/>
                <a:gd name="connsiteX4" fmla="*/ 0 w 980164"/>
                <a:gd name="connsiteY4" fmla="*/ 3109632 h 3109632"/>
                <a:gd name="connsiteX0" fmla="*/ 980164 w 980164"/>
                <a:gd name="connsiteY0" fmla="*/ 1094 h 3109632"/>
                <a:gd name="connsiteX1" fmla="*/ 578998 w 980164"/>
                <a:gd name="connsiteY1" fmla="*/ 8475 h 3109632"/>
                <a:gd name="connsiteX2" fmla="*/ 544050 w 980164"/>
                <a:gd name="connsiteY2" fmla="*/ 927818 h 3109632"/>
                <a:gd name="connsiteX3" fmla="*/ 334323 w 980164"/>
                <a:gd name="connsiteY3" fmla="*/ 2647604 h 3109632"/>
                <a:gd name="connsiteX4" fmla="*/ 0 w 980164"/>
                <a:gd name="connsiteY4" fmla="*/ 3109632 h 3109632"/>
                <a:gd name="connsiteX0" fmla="*/ 980164 w 1512426"/>
                <a:gd name="connsiteY0" fmla="*/ 1094 h 3109632"/>
                <a:gd name="connsiteX1" fmla="*/ 578998 w 1512426"/>
                <a:gd name="connsiteY1" fmla="*/ 8475 h 3109632"/>
                <a:gd name="connsiteX2" fmla="*/ 544050 w 1512426"/>
                <a:gd name="connsiteY2" fmla="*/ 927818 h 3109632"/>
                <a:gd name="connsiteX3" fmla="*/ 1462142 w 1512426"/>
                <a:gd name="connsiteY3" fmla="*/ 2503434 h 3109632"/>
                <a:gd name="connsiteX4" fmla="*/ 0 w 1512426"/>
                <a:gd name="connsiteY4" fmla="*/ 3109632 h 3109632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83305 w 2535197"/>
                <a:gd name="connsiteY0" fmla="*/ 1094 h 2960863"/>
                <a:gd name="connsiteX1" fmla="*/ 182139 w 2535197"/>
                <a:gd name="connsiteY1" fmla="*/ 8475 h 2960863"/>
                <a:gd name="connsiteX2" fmla="*/ 147191 w 2535197"/>
                <a:gd name="connsiteY2" fmla="*/ 927818 h 2960863"/>
                <a:gd name="connsiteX3" fmla="*/ 1065283 w 2535197"/>
                <a:gd name="connsiteY3" fmla="*/ 2503434 h 2960863"/>
                <a:gd name="connsiteX4" fmla="*/ 2385972 w 2535197"/>
                <a:gd name="connsiteY4" fmla="*/ 2960863 h 2960863"/>
                <a:gd name="connsiteX0" fmla="*/ 526854 w 2478746"/>
                <a:gd name="connsiteY0" fmla="*/ 1094 h 2960863"/>
                <a:gd name="connsiteX1" fmla="*/ 125688 w 2478746"/>
                <a:gd name="connsiteY1" fmla="*/ 8475 h 2960863"/>
                <a:gd name="connsiteX2" fmla="*/ 237635 w 2478746"/>
                <a:gd name="connsiteY2" fmla="*/ 1137898 h 2960863"/>
                <a:gd name="connsiteX3" fmla="*/ 1008832 w 2478746"/>
                <a:gd name="connsiteY3" fmla="*/ 2503434 h 2960863"/>
                <a:gd name="connsiteX4" fmla="*/ 2329521 w 2478746"/>
                <a:gd name="connsiteY4" fmla="*/ 2960863 h 2960863"/>
                <a:gd name="connsiteX0" fmla="*/ 461567 w 2413459"/>
                <a:gd name="connsiteY0" fmla="*/ 1094 h 2960863"/>
                <a:gd name="connsiteX1" fmla="*/ 125688 w 2413459"/>
                <a:gd name="connsiteY1" fmla="*/ 8475 h 2960863"/>
                <a:gd name="connsiteX2" fmla="*/ 172348 w 2413459"/>
                <a:gd name="connsiteY2" fmla="*/ 1137898 h 2960863"/>
                <a:gd name="connsiteX3" fmla="*/ 943545 w 2413459"/>
                <a:gd name="connsiteY3" fmla="*/ 2503434 h 2960863"/>
                <a:gd name="connsiteX4" fmla="*/ 2264234 w 2413459"/>
                <a:gd name="connsiteY4" fmla="*/ 2960863 h 2960863"/>
                <a:gd name="connsiteX0" fmla="*/ 461567 w 2568514"/>
                <a:gd name="connsiteY0" fmla="*/ 1094 h 2943356"/>
                <a:gd name="connsiteX1" fmla="*/ 125688 w 2568514"/>
                <a:gd name="connsiteY1" fmla="*/ 8475 h 2943356"/>
                <a:gd name="connsiteX2" fmla="*/ 172348 w 2568514"/>
                <a:gd name="connsiteY2" fmla="*/ 1137898 h 2943356"/>
                <a:gd name="connsiteX3" fmla="*/ 943545 w 2568514"/>
                <a:gd name="connsiteY3" fmla="*/ 2503434 h 2943356"/>
                <a:gd name="connsiteX4" fmla="*/ 2419288 w 2568514"/>
                <a:gd name="connsiteY4" fmla="*/ 2943356 h 2943356"/>
                <a:gd name="connsiteX0" fmla="*/ 578544 w 2685489"/>
                <a:gd name="connsiteY0" fmla="*/ 1094 h 2943356"/>
                <a:gd name="connsiteX1" fmla="*/ 242665 w 2685489"/>
                <a:gd name="connsiteY1" fmla="*/ 8475 h 2943356"/>
                <a:gd name="connsiteX2" fmla="*/ 289325 w 2685489"/>
                <a:gd name="connsiteY2" fmla="*/ 1137898 h 2943356"/>
                <a:gd name="connsiteX3" fmla="*/ 1978613 w 2685489"/>
                <a:gd name="connsiteY3" fmla="*/ 2503433 h 2943356"/>
                <a:gd name="connsiteX4" fmla="*/ 2536265 w 2685489"/>
                <a:gd name="connsiteY4" fmla="*/ 2943356 h 2943356"/>
                <a:gd name="connsiteX0" fmla="*/ 461567 w 2568514"/>
                <a:gd name="connsiteY0" fmla="*/ 473861 h 3416123"/>
                <a:gd name="connsiteX1" fmla="*/ 125688 w 2568514"/>
                <a:gd name="connsiteY1" fmla="*/ 481242 h 3416123"/>
                <a:gd name="connsiteX2" fmla="*/ 1953446 w 2568514"/>
                <a:gd name="connsiteY2" fmla="*/ 415825 h 3416123"/>
                <a:gd name="connsiteX3" fmla="*/ 1861636 w 2568514"/>
                <a:gd name="connsiteY3" fmla="*/ 2976200 h 3416123"/>
                <a:gd name="connsiteX4" fmla="*/ 2419288 w 2568514"/>
                <a:gd name="connsiteY4" fmla="*/ 3416123 h 3416123"/>
                <a:gd name="connsiteX0" fmla="*/ 54823 w 2161769"/>
                <a:gd name="connsiteY0" fmla="*/ 484765 h 3427027"/>
                <a:gd name="connsiteX1" fmla="*/ 1363083 w 2161769"/>
                <a:gd name="connsiteY1" fmla="*/ 426731 h 3427027"/>
                <a:gd name="connsiteX2" fmla="*/ 1546702 w 2161769"/>
                <a:gd name="connsiteY2" fmla="*/ 426729 h 3427027"/>
                <a:gd name="connsiteX3" fmla="*/ 1454892 w 2161769"/>
                <a:gd name="connsiteY3" fmla="*/ 2987104 h 3427027"/>
                <a:gd name="connsiteX4" fmla="*/ 2012544 w 2161769"/>
                <a:gd name="connsiteY4" fmla="*/ 3427027 h 3427027"/>
                <a:gd name="connsiteX0" fmla="*/ 54823 w 2161769"/>
                <a:gd name="connsiteY0" fmla="*/ 65431 h 3007693"/>
                <a:gd name="connsiteX1" fmla="*/ 1363083 w 2161769"/>
                <a:gd name="connsiteY1" fmla="*/ 7397 h 3007693"/>
                <a:gd name="connsiteX2" fmla="*/ 1638511 w 2161769"/>
                <a:gd name="connsiteY2" fmla="*/ 795205 h 3007693"/>
                <a:gd name="connsiteX3" fmla="*/ 1454892 w 2161769"/>
                <a:gd name="connsiteY3" fmla="*/ 2567770 h 3007693"/>
                <a:gd name="connsiteX4" fmla="*/ 2012544 w 2161769"/>
                <a:gd name="connsiteY4" fmla="*/ 3007693 h 3007693"/>
                <a:gd name="connsiteX0" fmla="*/ 54823 w 2161769"/>
                <a:gd name="connsiteY0" fmla="*/ 65431 h 3007693"/>
                <a:gd name="connsiteX1" fmla="*/ 1363083 w 2161769"/>
                <a:gd name="connsiteY1" fmla="*/ 7397 h 3007693"/>
                <a:gd name="connsiteX2" fmla="*/ 1638511 w 2161769"/>
                <a:gd name="connsiteY2" fmla="*/ 795205 h 3007693"/>
                <a:gd name="connsiteX3" fmla="*/ 1454892 w 2161769"/>
                <a:gd name="connsiteY3" fmla="*/ 2567770 h 3007693"/>
                <a:gd name="connsiteX4" fmla="*/ 2012544 w 2161769"/>
                <a:gd name="connsiteY4" fmla="*/ 3007693 h 3007693"/>
                <a:gd name="connsiteX0" fmla="*/ 54823 w 2161769"/>
                <a:gd name="connsiteY0" fmla="*/ 58806 h 3001068"/>
                <a:gd name="connsiteX1" fmla="*/ 1363083 w 2161769"/>
                <a:gd name="connsiteY1" fmla="*/ 772 h 3001068"/>
                <a:gd name="connsiteX2" fmla="*/ 1638511 w 2161769"/>
                <a:gd name="connsiteY2" fmla="*/ 788580 h 3001068"/>
                <a:gd name="connsiteX3" fmla="*/ 1454892 w 2161769"/>
                <a:gd name="connsiteY3" fmla="*/ 2561145 h 3001068"/>
                <a:gd name="connsiteX4" fmla="*/ 2012544 w 2161769"/>
                <a:gd name="connsiteY4" fmla="*/ 3001068 h 3001068"/>
                <a:gd name="connsiteX0" fmla="*/ 54822 w 1127387"/>
                <a:gd name="connsiteY0" fmla="*/ 1095 h 3015512"/>
                <a:gd name="connsiteX1" fmla="*/ 328701 w 1127387"/>
                <a:gd name="connsiteY1" fmla="*/ 15216 h 3015512"/>
                <a:gd name="connsiteX2" fmla="*/ 604129 w 1127387"/>
                <a:gd name="connsiteY2" fmla="*/ 803024 h 3015512"/>
                <a:gd name="connsiteX3" fmla="*/ 420510 w 1127387"/>
                <a:gd name="connsiteY3" fmla="*/ 2575589 h 3015512"/>
                <a:gd name="connsiteX4" fmla="*/ 978162 w 1127387"/>
                <a:gd name="connsiteY4" fmla="*/ 3015512 h 3015512"/>
                <a:gd name="connsiteX0" fmla="*/ 54823 w 1127388"/>
                <a:gd name="connsiteY0" fmla="*/ 6347 h 3020764"/>
                <a:gd name="connsiteX1" fmla="*/ 328702 w 1127388"/>
                <a:gd name="connsiteY1" fmla="*/ 772 h 3020764"/>
                <a:gd name="connsiteX2" fmla="*/ 604130 w 1127388"/>
                <a:gd name="connsiteY2" fmla="*/ 808276 h 3020764"/>
                <a:gd name="connsiteX3" fmla="*/ 420511 w 1127388"/>
                <a:gd name="connsiteY3" fmla="*/ 2580841 h 3020764"/>
                <a:gd name="connsiteX4" fmla="*/ 978163 w 1127388"/>
                <a:gd name="connsiteY4" fmla="*/ 3020764 h 3020764"/>
                <a:gd name="connsiteX0" fmla="*/ 54823 w 1127388"/>
                <a:gd name="connsiteY0" fmla="*/ 32607 h 3047024"/>
                <a:gd name="connsiteX1" fmla="*/ 328702 w 1127388"/>
                <a:gd name="connsiteY1" fmla="*/ 27032 h 3047024"/>
                <a:gd name="connsiteX2" fmla="*/ 604130 w 1127388"/>
                <a:gd name="connsiteY2" fmla="*/ 834536 h 3047024"/>
                <a:gd name="connsiteX3" fmla="*/ 420511 w 1127388"/>
                <a:gd name="connsiteY3" fmla="*/ 2607101 h 3047024"/>
                <a:gd name="connsiteX4" fmla="*/ 978163 w 1127388"/>
                <a:gd name="connsiteY4" fmla="*/ 3047024 h 3047024"/>
                <a:gd name="connsiteX0" fmla="*/ 54822 w 1185532"/>
                <a:gd name="connsiteY0" fmla="*/ 32607 h 3047024"/>
                <a:gd name="connsiteX1" fmla="*/ 386846 w 1185532"/>
                <a:gd name="connsiteY1" fmla="*/ 27032 h 3047024"/>
                <a:gd name="connsiteX2" fmla="*/ 662274 w 1185532"/>
                <a:gd name="connsiteY2" fmla="*/ 834536 h 3047024"/>
                <a:gd name="connsiteX3" fmla="*/ 478655 w 1185532"/>
                <a:gd name="connsiteY3" fmla="*/ 2607101 h 3047024"/>
                <a:gd name="connsiteX4" fmla="*/ 1036307 w 1185532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62275 w 1185533"/>
                <a:gd name="connsiteY2" fmla="*/ 834536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62275 w 1185533"/>
                <a:gd name="connsiteY2" fmla="*/ 834536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62275 w 1185533"/>
                <a:gd name="connsiteY2" fmla="*/ 834536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01070 w 1185533"/>
                <a:gd name="connsiteY2" fmla="*/ 847664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01070 w 1185533"/>
                <a:gd name="connsiteY2" fmla="*/ 847664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185533"/>
                <a:gd name="connsiteY0" fmla="*/ 32607 h 3047024"/>
                <a:gd name="connsiteX1" fmla="*/ 386847 w 1185533"/>
                <a:gd name="connsiteY1" fmla="*/ 27032 h 3047024"/>
                <a:gd name="connsiteX2" fmla="*/ 601070 w 1185533"/>
                <a:gd name="connsiteY2" fmla="*/ 847664 h 3047024"/>
                <a:gd name="connsiteX3" fmla="*/ 478656 w 1185533"/>
                <a:gd name="connsiteY3" fmla="*/ 2607101 h 3047024"/>
                <a:gd name="connsiteX4" fmla="*/ 1036308 w 1185533"/>
                <a:gd name="connsiteY4" fmla="*/ 3047024 h 3047024"/>
                <a:gd name="connsiteX0" fmla="*/ 54823 w 1036308"/>
                <a:gd name="connsiteY0" fmla="*/ 32607 h 3047024"/>
                <a:gd name="connsiteX1" fmla="*/ 386847 w 1036308"/>
                <a:gd name="connsiteY1" fmla="*/ 27032 h 3047024"/>
                <a:gd name="connsiteX2" fmla="*/ 601070 w 1036308"/>
                <a:gd name="connsiteY2" fmla="*/ 847664 h 3047024"/>
                <a:gd name="connsiteX3" fmla="*/ 478656 w 1036308"/>
                <a:gd name="connsiteY3" fmla="*/ 2607101 h 3047024"/>
                <a:gd name="connsiteX4" fmla="*/ 1036308 w 1036308"/>
                <a:gd name="connsiteY4" fmla="*/ 3047024 h 3047024"/>
                <a:gd name="connsiteX0" fmla="*/ 54823 w 1036308"/>
                <a:gd name="connsiteY0" fmla="*/ 32607 h 3130276"/>
                <a:gd name="connsiteX1" fmla="*/ 386847 w 1036308"/>
                <a:gd name="connsiteY1" fmla="*/ 27032 h 3130276"/>
                <a:gd name="connsiteX2" fmla="*/ 601070 w 1036308"/>
                <a:gd name="connsiteY2" fmla="*/ 847664 h 3130276"/>
                <a:gd name="connsiteX3" fmla="*/ 478660 w 1036308"/>
                <a:gd name="connsiteY3" fmla="*/ 2804058 h 3130276"/>
                <a:gd name="connsiteX4" fmla="*/ 1036308 w 1036308"/>
                <a:gd name="connsiteY4" fmla="*/ 3047024 h 3130276"/>
                <a:gd name="connsiteX0" fmla="*/ 54823 w 1036308"/>
                <a:gd name="connsiteY0" fmla="*/ 32607 h 3169667"/>
                <a:gd name="connsiteX1" fmla="*/ 386847 w 1036308"/>
                <a:gd name="connsiteY1" fmla="*/ 27032 h 3169667"/>
                <a:gd name="connsiteX2" fmla="*/ 601070 w 1036308"/>
                <a:gd name="connsiteY2" fmla="*/ 847664 h 3169667"/>
                <a:gd name="connsiteX3" fmla="*/ 463357 w 1036308"/>
                <a:gd name="connsiteY3" fmla="*/ 2843450 h 3169667"/>
                <a:gd name="connsiteX4" fmla="*/ 1036308 w 1036308"/>
                <a:gd name="connsiteY4" fmla="*/ 3047024 h 3169667"/>
                <a:gd name="connsiteX0" fmla="*/ 54823 w 1036308"/>
                <a:gd name="connsiteY0" fmla="*/ 32607 h 3169667"/>
                <a:gd name="connsiteX1" fmla="*/ 386847 w 1036308"/>
                <a:gd name="connsiteY1" fmla="*/ 27032 h 3169667"/>
                <a:gd name="connsiteX2" fmla="*/ 475599 w 1036308"/>
                <a:gd name="connsiteY2" fmla="*/ 742624 h 3169667"/>
                <a:gd name="connsiteX3" fmla="*/ 463357 w 1036308"/>
                <a:gd name="connsiteY3" fmla="*/ 2843450 h 3169667"/>
                <a:gd name="connsiteX4" fmla="*/ 1036308 w 1036308"/>
                <a:gd name="connsiteY4" fmla="*/ 3047024 h 3169667"/>
                <a:gd name="connsiteX0" fmla="*/ 54823 w 1036308"/>
                <a:gd name="connsiteY0" fmla="*/ 32607 h 3169667"/>
                <a:gd name="connsiteX1" fmla="*/ 386847 w 1036308"/>
                <a:gd name="connsiteY1" fmla="*/ 27032 h 3169667"/>
                <a:gd name="connsiteX2" fmla="*/ 475599 w 1036308"/>
                <a:gd name="connsiteY2" fmla="*/ 742624 h 3169667"/>
                <a:gd name="connsiteX3" fmla="*/ 463357 w 1036308"/>
                <a:gd name="connsiteY3" fmla="*/ 2843450 h 3169667"/>
                <a:gd name="connsiteX4" fmla="*/ 1036308 w 1036308"/>
                <a:gd name="connsiteY4" fmla="*/ 3047024 h 3169667"/>
                <a:gd name="connsiteX0" fmla="*/ 54823 w 1036308"/>
                <a:gd name="connsiteY0" fmla="*/ 32607 h 3169667"/>
                <a:gd name="connsiteX1" fmla="*/ 386847 w 1036308"/>
                <a:gd name="connsiteY1" fmla="*/ 27032 h 3169667"/>
                <a:gd name="connsiteX2" fmla="*/ 475599 w 1036308"/>
                <a:gd name="connsiteY2" fmla="*/ 742624 h 3169667"/>
                <a:gd name="connsiteX3" fmla="*/ 463357 w 1036308"/>
                <a:gd name="connsiteY3" fmla="*/ 2843450 h 3169667"/>
                <a:gd name="connsiteX4" fmla="*/ 1036308 w 1036308"/>
                <a:gd name="connsiteY4" fmla="*/ 3047024 h 3169667"/>
                <a:gd name="connsiteX0" fmla="*/ 54823 w 1036308"/>
                <a:gd name="connsiteY0" fmla="*/ 32607 h 3064627"/>
                <a:gd name="connsiteX1" fmla="*/ 386847 w 1036308"/>
                <a:gd name="connsiteY1" fmla="*/ 27032 h 3064627"/>
                <a:gd name="connsiteX2" fmla="*/ 475599 w 1036308"/>
                <a:gd name="connsiteY2" fmla="*/ 742624 h 3064627"/>
                <a:gd name="connsiteX3" fmla="*/ 463357 w 1036308"/>
                <a:gd name="connsiteY3" fmla="*/ 2843450 h 3064627"/>
                <a:gd name="connsiteX4" fmla="*/ 1036308 w 1036308"/>
                <a:gd name="connsiteY4" fmla="*/ 3047024 h 3064627"/>
                <a:gd name="connsiteX0" fmla="*/ 54823 w 1036308"/>
                <a:gd name="connsiteY0" fmla="*/ 32607 h 3090887"/>
                <a:gd name="connsiteX1" fmla="*/ 386847 w 1036308"/>
                <a:gd name="connsiteY1" fmla="*/ 27032 h 3090887"/>
                <a:gd name="connsiteX2" fmla="*/ 475599 w 1036308"/>
                <a:gd name="connsiteY2" fmla="*/ 742624 h 3090887"/>
                <a:gd name="connsiteX3" fmla="*/ 463357 w 1036308"/>
                <a:gd name="connsiteY3" fmla="*/ 2843450 h 3090887"/>
                <a:gd name="connsiteX4" fmla="*/ 1036308 w 1036308"/>
                <a:gd name="connsiteY4" fmla="*/ 3047024 h 3090887"/>
                <a:gd name="connsiteX0" fmla="*/ 61431 w 1042916"/>
                <a:gd name="connsiteY0" fmla="*/ 32607 h 3156539"/>
                <a:gd name="connsiteX1" fmla="*/ 393455 w 1042916"/>
                <a:gd name="connsiteY1" fmla="*/ 27032 h 3156539"/>
                <a:gd name="connsiteX2" fmla="*/ 482207 w 1042916"/>
                <a:gd name="connsiteY2" fmla="*/ 742624 h 3156539"/>
                <a:gd name="connsiteX3" fmla="*/ 454663 w 1042916"/>
                <a:gd name="connsiteY3" fmla="*/ 2909101 h 3156539"/>
                <a:gd name="connsiteX4" fmla="*/ 1042916 w 1042916"/>
                <a:gd name="connsiteY4" fmla="*/ 3047024 h 3156539"/>
                <a:gd name="connsiteX0" fmla="*/ 61431 w 1042916"/>
                <a:gd name="connsiteY0" fmla="*/ 32607 h 3123715"/>
                <a:gd name="connsiteX1" fmla="*/ 393455 w 1042916"/>
                <a:gd name="connsiteY1" fmla="*/ 27032 h 3123715"/>
                <a:gd name="connsiteX2" fmla="*/ 482207 w 1042916"/>
                <a:gd name="connsiteY2" fmla="*/ 742624 h 3123715"/>
                <a:gd name="connsiteX3" fmla="*/ 454663 w 1042916"/>
                <a:gd name="connsiteY3" fmla="*/ 2909101 h 3123715"/>
                <a:gd name="connsiteX4" fmla="*/ 1042916 w 1042916"/>
                <a:gd name="connsiteY4" fmla="*/ 3047024 h 3123715"/>
                <a:gd name="connsiteX0" fmla="*/ 54823 w 1036308"/>
                <a:gd name="connsiteY0" fmla="*/ 32607 h 3123715"/>
                <a:gd name="connsiteX1" fmla="*/ 386847 w 1036308"/>
                <a:gd name="connsiteY1" fmla="*/ 27032 h 3123715"/>
                <a:gd name="connsiteX2" fmla="*/ 475599 w 1036308"/>
                <a:gd name="connsiteY2" fmla="*/ 742624 h 3123715"/>
                <a:gd name="connsiteX3" fmla="*/ 448055 w 1036308"/>
                <a:gd name="connsiteY3" fmla="*/ 2909101 h 3123715"/>
                <a:gd name="connsiteX4" fmla="*/ 1036308 w 1036308"/>
                <a:gd name="connsiteY4" fmla="*/ 3047024 h 3123715"/>
                <a:gd name="connsiteX0" fmla="*/ 54823 w 1036308"/>
                <a:gd name="connsiteY0" fmla="*/ 32607 h 3123715"/>
                <a:gd name="connsiteX1" fmla="*/ 386847 w 1036308"/>
                <a:gd name="connsiteY1" fmla="*/ 27032 h 3123715"/>
                <a:gd name="connsiteX2" fmla="*/ 475599 w 1036308"/>
                <a:gd name="connsiteY2" fmla="*/ 742624 h 3123715"/>
                <a:gd name="connsiteX3" fmla="*/ 448055 w 1036308"/>
                <a:gd name="connsiteY3" fmla="*/ 2909101 h 3123715"/>
                <a:gd name="connsiteX4" fmla="*/ 1036308 w 1036308"/>
                <a:gd name="connsiteY4" fmla="*/ 3047024 h 3123715"/>
                <a:gd name="connsiteX0" fmla="*/ 54823 w 1036308"/>
                <a:gd name="connsiteY0" fmla="*/ 32607 h 3123715"/>
                <a:gd name="connsiteX1" fmla="*/ 386847 w 1036308"/>
                <a:gd name="connsiteY1" fmla="*/ 27032 h 3123715"/>
                <a:gd name="connsiteX2" fmla="*/ 475599 w 1036308"/>
                <a:gd name="connsiteY2" fmla="*/ 742624 h 3123715"/>
                <a:gd name="connsiteX3" fmla="*/ 448055 w 1036308"/>
                <a:gd name="connsiteY3" fmla="*/ 2909101 h 3123715"/>
                <a:gd name="connsiteX4" fmla="*/ 1036308 w 1036308"/>
                <a:gd name="connsiteY4" fmla="*/ 3047024 h 3123715"/>
                <a:gd name="connsiteX0" fmla="*/ 54823 w 1036308"/>
                <a:gd name="connsiteY0" fmla="*/ 32607 h 3123715"/>
                <a:gd name="connsiteX1" fmla="*/ 386847 w 1036308"/>
                <a:gd name="connsiteY1" fmla="*/ 27032 h 3123715"/>
                <a:gd name="connsiteX2" fmla="*/ 475599 w 1036308"/>
                <a:gd name="connsiteY2" fmla="*/ 742624 h 3123715"/>
                <a:gd name="connsiteX3" fmla="*/ 448055 w 1036308"/>
                <a:gd name="connsiteY3" fmla="*/ 2909101 h 3123715"/>
                <a:gd name="connsiteX4" fmla="*/ 1036308 w 1036308"/>
                <a:gd name="connsiteY4" fmla="*/ 3047024 h 3123715"/>
                <a:gd name="connsiteX0" fmla="*/ 54823 w 1036308"/>
                <a:gd name="connsiteY0" fmla="*/ 32607 h 3123715"/>
                <a:gd name="connsiteX1" fmla="*/ 386847 w 1036308"/>
                <a:gd name="connsiteY1" fmla="*/ 27032 h 3123715"/>
                <a:gd name="connsiteX2" fmla="*/ 475599 w 1036308"/>
                <a:gd name="connsiteY2" fmla="*/ 742624 h 3123715"/>
                <a:gd name="connsiteX3" fmla="*/ 448055 w 1036308"/>
                <a:gd name="connsiteY3" fmla="*/ 2909101 h 3123715"/>
                <a:gd name="connsiteX4" fmla="*/ 1036308 w 1036308"/>
                <a:gd name="connsiteY4" fmla="*/ 3047024 h 3123715"/>
                <a:gd name="connsiteX0" fmla="*/ 54823 w 1060790"/>
                <a:gd name="connsiteY0" fmla="*/ 1094 h 3177550"/>
                <a:gd name="connsiteX1" fmla="*/ 411329 w 1060790"/>
                <a:gd name="connsiteY1" fmla="*/ 80867 h 3177550"/>
                <a:gd name="connsiteX2" fmla="*/ 500081 w 1060790"/>
                <a:gd name="connsiteY2" fmla="*/ 796459 h 3177550"/>
                <a:gd name="connsiteX3" fmla="*/ 472537 w 1060790"/>
                <a:gd name="connsiteY3" fmla="*/ 2962936 h 3177550"/>
                <a:gd name="connsiteX4" fmla="*/ 1060790 w 1060790"/>
                <a:gd name="connsiteY4" fmla="*/ 3100859 h 3177550"/>
                <a:gd name="connsiteX0" fmla="*/ 54823 w 1060790"/>
                <a:gd name="connsiteY0" fmla="*/ 1094 h 3177550"/>
                <a:gd name="connsiteX1" fmla="*/ 423570 w 1060790"/>
                <a:gd name="connsiteY1" fmla="*/ 28347 h 3177550"/>
                <a:gd name="connsiteX2" fmla="*/ 500081 w 1060790"/>
                <a:gd name="connsiteY2" fmla="*/ 796459 h 3177550"/>
                <a:gd name="connsiteX3" fmla="*/ 472537 w 1060790"/>
                <a:gd name="connsiteY3" fmla="*/ 2962936 h 3177550"/>
                <a:gd name="connsiteX4" fmla="*/ 1060790 w 1060790"/>
                <a:gd name="connsiteY4" fmla="*/ 3100859 h 3177550"/>
                <a:gd name="connsiteX0" fmla="*/ 54823 w 1060790"/>
                <a:gd name="connsiteY0" fmla="*/ 1094 h 3177550"/>
                <a:gd name="connsiteX1" fmla="*/ 423570 w 1060790"/>
                <a:gd name="connsiteY1" fmla="*/ 28347 h 3177550"/>
                <a:gd name="connsiteX2" fmla="*/ 500081 w 1060790"/>
                <a:gd name="connsiteY2" fmla="*/ 796459 h 3177550"/>
                <a:gd name="connsiteX3" fmla="*/ 472537 w 1060790"/>
                <a:gd name="connsiteY3" fmla="*/ 2962936 h 3177550"/>
                <a:gd name="connsiteX4" fmla="*/ 1060790 w 1060790"/>
                <a:gd name="connsiteY4" fmla="*/ 3100859 h 3177550"/>
                <a:gd name="connsiteX0" fmla="*/ 58369 w 1064336"/>
                <a:gd name="connsiteY0" fmla="*/ 1094 h 3100860"/>
                <a:gd name="connsiteX1" fmla="*/ 427116 w 1064336"/>
                <a:gd name="connsiteY1" fmla="*/ 28347 h 3100860"/>
                <a:gd name="connsiteX2" fmla="*/ 503627 w 1064336"/>
                <a:gd name="connsiteY2" fmla="*/ 796459 h 3100860"/>
                <a:gd name="connsiteX3" fmla="*/ 408758 w 1064336"/>
                <a:gd name="connsiteY3" fmla="*/ 2871025 h 3100860"/>
                <a:gd name="connsiteX4" fmla="*/ 1064336 w 1064336"/>
                <a:gd name="connsiteY4" fmla="*/ 3100859 h 3100860"/>
                <a:gd name="connsiteX0" fmla="*/ 54823 w 1060790"/>
                <a:gd name="connsiteY0" fmla="*/ 1094 h 3100860"/>
                <a:gd name="connsiteX1" fmla="*/ 423570 w 1060790"/>
                <a:gd name="connsiteY1" fmla="*/ 28347 h 3100860"/>
                <a:gd name="connsiteX2" fmla="*/ 500081 w 1060790"/>
                <a:gd name="connsiteY2" fmla="*/ 796459 h 3100860"/>
                <a:gd name="connsiteX3" fmla="*/ 405212 w 1060790"/>
                <a:gd name="connsiteY3" fmla="*/ 2871025 h 3100860"/>
                <a:gd name="connsiteX4" fmla="*/ 1060790 w 1060790"/>
                <a:gd name="connsiteY4" fmla="*/ 3100859 h 3100860"/>
                <a:gd name="connsiteX0" fmla="*/ 54823 w 1060790"/>
                <a:gd name="connsiteY0" fmla="*/ 1094 h 3100860"/>
                <a:gd name="connsiteX1" fmla="*/ 423570 w 1060790"/>
                <a:gd name="connsiteY1" fmla="*/ 28347 h 3100860"/>
                <a:gd name="connsiteX2" fmla="*/ 500081 w 1060790"/>
                <a:gd name="connsiteY2" fmla="*/ 796459 h 3100860"/>
                <a:gd name="connsiteX3" fmla="*/ 423573 w 1060790"/>
                <a:gd name="connsiteY3" fmla="*/ 2871026 h 3100860"/>
                <a:gd name="connsiteX4" fmla="*/ 1060790 w 1060790"/>
                <a:gd name="connsiteY4" fmla="*/ 3100859 h 3100860"/>
                <a:gd name="connsiteX0" fmla="*/ 54823 w 934911"/>
                <a:gd name="connsiteY0" fmla="*/ 1094 h 3118403"/>
                <a:gd name="connsiteX1" fmla="*/ 423570 w 934911"/>
                <a:gd name="connsiteY1" fmla="*/ 28347 h 3118403"/>
                <a:gd name="connsiteX2" fmla="*/ 500081 w 934911"/>
                <a:gd name="connsiteY2" fmla="*/ 796459 h 3118403"/>
                <a:gd name="connsiteX3" fmla="*/ 423573 w 934911"/>
                <a:gd name="connsiteY3" fmla="*/ 2871026 h 3118403"/>
                <a:gd name="connsiteX4" fmla="*/ 934911 w 934911"/>
                <a:gd name="connsiteY4" fmla="*/ 3118403 h 31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1" h="3118403">
                  <a:moveTo>
                    <a:pt x="54823" y="1094"/>
                  </a:moveTo>
                  <a:cubicBezTo>
                    <a:pt x="0" y="0"/>
                    <a:pt x="337347" y="1315"/>
                    <a:pt x="423570" y="28347"/>
                  </a:cubicBezTo>
                  <a:cubicBezTo>
                    <a:pt x="591667" y="353716"/>
                    <a:pt x="539864" y="333626"/>
                    <a:pt x="500081" y="796459"/>
                  </a:cubicBezTo>
                  <a:cubicBezTo>
                    <a:pt x="417454" y="1239603"/>
                    <a:pt x="112744" y="2451803"/>
                    <a:pt x="423573" y="2871026"/>
                  </a:cubicBezTo>
                  <a:cubicBezTo>
                    <a:pt x="701262" y="3085640"/>
                    <a:pt x="701589" y="3115483"/>
                    <a:pt x="934911" y="3118403"/>
                  </a:cubicBezTo>
                </a:path>
              </a:pathLst>
            </a:custGeom>
            <a:ln w="63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5" name="ZoneTexte 144"/>
          <p:cNvSpPr txBox="1"/>
          <p:nvPr/>
        </p:nvSpPr>
        <p:spPr>
          <a:xfrm>
            <a:off x="2151845" y="263153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1,1</a:t>
            </a:r>
            <a:endParaRPr lang="fr-FR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3484499" y="263153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1,b</a:t>
            </a:r>
            <a:endParaRPr lang="fr-FR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4303589" y="263153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1,1</a:t>
            </a:r>
            <a:endParaRPr lang="fr-FR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5165739" y="263153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fr-FR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2770119" y="4060297"/>
            <a:ext cx="466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i="1" baseline="-25000" dirty="0" smtClean="0">
                <a:latin typeface="Times New Roman" pitchFamily="18" charset="0"/>
                <a:cs typeface="Times New Roman" pitchFamily="18" charset="0"/>
              </a:rPr>
              <a:t>2,1</a:t>
            </a:r>
            <a:endParaRPr lang="fr-FR" sz="1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0" name="Groupe 149"/>
          <p:cNvGrpSpPr/>
          <p:nvPr/>
        </p:nvGrpSpPr>
        <p:grpSpPr>
          <a:xfrm>
            <a:off x="5980066" y="1561322"/>
            <a:ext cx="446087" cy="409810"/>
            <a:chOff x="6357950" y="1071728"/>
            <a:chExt cx="446087" cy="409810"/>
          </a:xfrm>
        </p:grpSpPr>
        <p:sp>
          <p:nvSpPr>
            <p:cNvPr id="151" name="ZoneTexte 150"/>
            <p:cNvSpPr txBox="1"/>
            <p:nvPr/>
          </p:nvSpPr>
          <p:spPr>
            <a:xfrm>
              <a:off x="6357950" y="1142984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fr-FR" sz="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443041" y="1071728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fr-FR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fr-FR" sz="2400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6556333" y="1561322"/>
            <a:ext cx="446087" cy="409810"/>
            <a:chOff x="6357950" y="1071728"/>
            <a:chExt cx="446087" cy="409810"/>
          </a:xfrm>
        </p:grpSpPr>
        <p:sp>
          <p:nvSpPr>
            <p:cNvPr id="154" name="ZoneTexte 153"/>
            <p:cNvSpPr txBox="1"/>
            <p:nvPr/>
          </p:nvSpPr>
          <p:spPr>
            <a:xfrm>
              <a:off x="6357950" y="1142984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fr-FR" sz="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443041" y="1071728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fr-FR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fr-FR" sz="2400" dirty="0"/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2055739" y="1556792"/>
            <a:ext cx="446087" cy="409810"/>
            <a:chOff x="6357950" y="1071728"/>
            <a:chExt cx="446087" cy="409810"/>
          </a:xfrm>
        </p:grpSpPr>
        <p:sp>
          <p:nvSpPr>
            <p:cNvPr id="157" name="ZoneTexte 156"/>
            <p:cNvSpPr txBox="1"/>
            <p:nvPr/>
          </p:nvSpPr>
          <p:spPr>
            <a:xfrm>
              <a:off x="6357950" y="1142984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fr-FR" sz="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443041" y="1071728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fr-FR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fr-FR" sz="2400" dirty="0"/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2895536" y="1556792"/>
            <a:ext cx="446087" cy="409810"/>
            <a:chOff x="6357950" y="1071728"/>
            <a:chExt cx="446087" cy="409810"/>
          </a:xfrm>
        </p:grpSpPr>
        <p:sp>
          <p:nvSpPr>
            <p:cNvPr id="160" name="ZoneTexte 159"/>
            <p:cNvSpPr txBox="1"/>
            <p:nvPr/>
          </p:nvSpPr>
          <p:spPr>
            <a:xfrm>
              <a:off x="6357950" y="1142984"/>
              <a:ext cx="3545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fr-FR" sz="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443041" y="1071728"/>
              <a:ext cx="360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fr-FR" sz="11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fr-FR" sz="2400" dirty="0"/>
            </a:p>
          </p:txBody>
        </p:sp>
      </p:grpSp>
      <p:sp>
        <p:nvSpPr>
          <p:cNvPr id="172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Principle3: </a:t>
            </a:r>
            <a:r>
              <a:rPr lang="fr-FR" sz="3200" b="1" dirty="0"/>
              <a:t>Background </a:t>
            </a:r>
            <a:r>
              <a:rPr lang="en-US" sz="3200" b="1" dirty="0" smtClean="0"/>
              <a:t>Linear</a:t>
            </a:r>
            <a:r>
              <a:rPr lang="fr-FR" sz="3200" b="1" dirty="0" smtClean="0"/>
              <a:t> </a:t>
            </a:r>
            <a:r>
              <a:rPr lang="en-US" sz="3200" b="1" dirty="0" smtClean="0"/>
              <a:t>Merging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grpSp>
        <p:nvGrpSpPr>
          <p:cNvPr id="163" name="Groupe 162"/>
          <p:cNvGrpSpPr/>
          <p:nvPr/>
        </p:nvGrpSpPr>
        <p:grpSpPr>
          <a:xfrm>
            <a:off x="2857978" y="1998966"/>
            <a:ext cx="500066" cy="404832"/>
            <a:chOff x="6556333" y="2296987"/>
            <a:chExt cx="500066" cy="404832"/>
          </a:xfrm>
        </p:grpSpPr>
        <p:sp>
          <p:nvSpPr>
            <p:cNvPr id="164" name="Rectangle 163"/>
            <p:cNvSpPr/>
            <p:nvPr/>
          </p:nvSpPr>
          <p:spPr>
            <a:xfrm>
              <a:off x="6556333" y="2296987"/>
              <a:ext cx="500066" cy="404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5" name="Groupe 446"/>
            <p:cNvGrpSpPr/>
            <p:nvPr/>
          </p:nvGrpSpPr>
          <p:grpSpPr>
            <a:xfrm>
              <a:off x="6594448" y="2325598"/>
              <a:ext cx="423836" cy="338152"/>
              <a:chOff x="569787" y="3770502"/>
              <a:chExt cx="2077050" cy="2230263"/>
            </a:xfrm>
          </p:grpSpPr>
          <p:grpSp>
            <p:nvGrpSpPr>
              <p:cNvPr id="166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69" name="Triangle isocèle 168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70" name="Connecteur droit avec flèche 169"/>
                <p:cNvCxnSpPr/>
                <p:nvPr/>
              </p:nvCxnSpPr>
              <p:spPr>
                <a:xfrm>
                  <a:off x="1428725" y="4880977"/>
                  <a:ext cx="470751" cy="3008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74" name="Connecteur droit avec flèche 173"/>
                <p:cNvCxnSpPr>
                  <a:endCxn id="173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Connecteur droit avec flèche 166"/>
              <p:cNvCxnSpPr>
                <a:endCxn id="171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Groupe 174"/>
          <p:cNvGrpSpPr/>
          <p:nvPr/>
        </p:nvGrpSpPr>
        <p:grpSpPr>
          <a:xfrm>
            <a:off x="2026505" y="1998966"/>
            <a:ext cx="500066" cy="404832"/>
            <a:chOff x="6556333" y="2296987"/>
            <a:chExt cx="500066" cy="404832"/>
          </a:xfrm>
        </p:grpSpPr>
        <p:sp>
          <p:nvSpPr>
            <p:cNvPr id="176" name="Rectangle 175"/>
            <p:cNvSpPr/>
            <p:nvPr/>
          </p:nvSpPr>
          <p:spPr>
            <a:xfrm>
              <a:off x="6556333" y="2296987"/>
              <a:ext cx="500066" cy="4048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7" name="Groupe 446"/>
            <p:cNvGrpSpPr/>
            <p:nvPr/>
          </p:nvGrpSpPr>
          <p:grpSpPr>
            <a:xfrm>
              <a:off x="6594448" y="2325598"/>
              <a:ext cx="423836" cy="338152"/>
              <a:chOff x="569787" y="3770502"/>
              <a:chExt cx="2077050" cy="2230263"/>
            </a:xfrm>
          </p:grpSpPr>
          <p:grpSp>
            <p:nvGrpSpPr>
              <p:cNvPr id="178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81" name="Triangle isocèle 180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82" name="Connecteur droit avec flèche 181"/>
                <p:cNvCxnSpPr/>
                <p:nvPr/>
              </p:nvCxnSpPr>
              <p:spPr>
                <a:xfrm>
                  <a:off x="1428725" y="4880977"/>
                  <a:ext cx="470751" cy="3008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Rectangle 182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85" name="Connecteur droit avec flèche 184"/>
                <p:cNvCxnSpPr>
                  <a:endCxn id="184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9" name="Connecteur droit avec flèche 178"/>
              <p:cNvCxnSpPr>
                <a:endCxn id="183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e 185"/>
          <p:cNvGrpSpPr/>
          <p:nvPr/>
        </p:nvGrpSpPr>
        <p:grpSpPr>
          <a:xfrm>
            <a:off x="1994225" y="2999765"/>
            <a:ext cx="785818" cy="836615"/>
            <a:chOff x="5056135" y="3308235"/>
            <a:chExt cx="785818" cy="836615"/>
          </a:xfrm>
        </p:grpSpPr>
        <p:sp>
          <p:nvSpPr>
            <p:cNvPr id="187" name="Rectangle 186"/>
            <p:cNvSpPr/>
            <p:nvPr/>
          </p:nvSpPr>
          <p:spPr>
            <a:xfrm>
              <a:off x="5056135" y="3308235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8" name="Groupe 471"/>
            <p:cNvGrpSpPr/>
            <p:nvPr/>
          </p:nvGrpSpPr>
          <p:grpSpPr>
            <a:xfrm>
              <a:off x="5127555" y="3379673"/>
              <a:ext cx="642960" cy="693739"/>
              <a:chOff x="569787" y="3770502"/>
              <a:chExt cx="2077050" cy="2230263"/>
            </a:xfrm>
          </p:grpSpPr>
          <p:grpSp>
            <p:nvGrpSpPr>
              <p:cNvPr id="189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191" name="Rectangle 190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192" name="Triangle isocèle 191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93" name="Connecteur droit avec flèche 192"/>
                <p:cNvCxnSpPr>
                  <a:endCxn id="191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Rectangle 193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196" name="Connecteur droit avec flèche 195"/>
                <p:cNvCxnSpPr>
                  <a:endCxn id="195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0" name="Connecteur droit avec flèche 189"/>
              <p:cNvCxnSpPr>
                <a:endCxn id="194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7" name="Groupe 196"/>
          <p:cNvGrpSpPr/>
          <p:nvPr/>
        </p:nvGrpSpPr>
        <p:grpSpPr>
          <a:xfrm>
            <a:off x="3309559" y="2990296"/>
            <a:ext cx="785818" cy="836615"/>
            <a:chOff x="5056135" y="3308235"/>
            <a:chExt cx="785818" cy="836615"/>
          </a:xfrm>
        </p:grpSpPr>
        <p:sp>
          <p:nvSpPr>
            <p:cNvPr id="198" name="Rectangle 197"/>
            <p:cNvSpPr/>
            <p:nvPr/>
          </p:nvSpPr>
          <p:spPr>
            <a:xfrm>
              <a:off x="5056135" y="3308235"/>
              <a:ext cx="785818" cy="8366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9" name="Groupe 471"/>
            <p:cNvGrpSpPr/>
            <p:nvPr/>
          </p:nvGrpSpPr>
          <p:grpSpPr>
            <a:xfrm>
              <a:off x="5127555" y="3379673"/>
              <a:ext cx="642960" cy="693739"/>
              <a:chOff x="569787" y="3770502"/>
              <a:chExt cx="2077050" cy="2230263"/>
            </a:xfrm>
          </p:grpSpPr>
          <p:grpSp>
            <p:nvGrpSpPr>
              <p:cNvPr id="200" name="Groupe 57"/>
              <p:cNvGrpSpPr/>
              <p:nvPr/>
            </p:nvGrpSpPr>
            <p:grpSpPr>
              <a:xfrm>
                <a:off x="569787" y="3770502"/>
                <a:ext cx="2077050" cy="2230263"/>
                <a:chOff x="569787" y="3770502"/>
                <a:chExt cx="2077050" cy="2230263"/>
              </a:xfrm>
            </p:grpSpPr>
            <p:sp>
              <p:nvSpPr>
                <p:cNvPr id="202" name="Rectangle 201"/>
                <p:cNvSpPr/>
                <p:nvPr/>
              </p:nvSpPr>
              <p:spPr>
                <a:xfrm>
                  <a:off x="1899485" y="4782755"/>
                  <a:ext cx="747352" cy="202469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sp>
              <p:nvSpPr>
                <p:cNvPr id="203" name="Triangle isocèle 202"/>
                <p:cNvSpPr/>
                <p:nvPr/>
              </p:nvSpPr>
              <p:spPr>
                <a:xfrm rot="5400000" flipV="1">
                  <a:off x="-100308" y="4440597"/>
                  <a:ext cx="2230263" cy="890074"/>
                </a:xfrm>
                <a:prstGeom prst="triangle">
                  <a:avLst/>
                </a:prstGeom>
                <a:solidFill>
                  <a:schemeClr val="bg2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04" name="Connecteur droit avec flèche 203"/>
                <p:cNvCxnSpPr>
                  <a:endCxn id="202" idx="1"/>
                </p:cNvCxnSpPr>
                <p:nvPr/>
              </p:nvCxnSpPr>
              <p:spPr>
                <a:xfrm>
                  <a:off x="1428726" y="4880978"/>
                  <a:ext cx="470753" cy="3007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Rectangle 204"/>
                <p:cNvSpPr/>
                <p:nvPr/>
              </p:nvSpPr>
              <p:spPr>
                <a:xfrm>
                  <a:off x="1899484" y="4043920"/>
                  <a:ext cx="747353" cy="20247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 dirty="0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1899486" y="5548483"/>
                  <a:ext cx="701539" cy="190912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100"/>
                </a:p>
              </p:txBody>
            </p:sp>
            <p:cxnSp>
              <p:nvCxnSpPr>
                <p:cNvPr id="207" name="Connecteur droit avec flèche 206"/>
                <p:cNvCxnSpPr>
                  <a:endCxn id="206" idx="1"/>
                </p:cNvCxnSpPr>
                <p:nvPr/>
              </p:nvCxnSpPr>
              <p:spPr>
                <a:xfrm>
                  <a:off x="1428728" y="5643578"/>
                  <a:ext cx="470758" cy="3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oval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1" name="Connecteur droit avec flèche 200"/>
              <p:cNvCxnSpPr>
                <a:endCxn id="205" idx="1"/>
              </p:cNvCxnSpPr>
              <p:nvPr/>
            </p:nvCxnSpPr>
            <p:spPr>
              <a:xfrm>
                <a:off x="1428729" y="4143381"/>
                <a:ext cx="470755" cy="177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9" name="ZoneTexte 208"/>
          <p:cNvSpPr txBox="1"/>
          <p:nvPr/>
        </p:nvSpPr>
        <p:spPr>
          <a:xfrm>
            <a:off x="4644008" y="1769393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………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192348" y="6093296"/>
            <a:ext cx="510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SSF</a:t>
            </a:r>
            <a:r>
              <a:rPr lang="en-US" dirty="0" smtClean="0"/>
              <a:t> (Scalable and Sequential Flash structure)</a:t>
            </a:r>
            <a:endParaRPr lang="en-US" dirty="0"/>
          </a:p>
        </p:txBody>
      </p:sp>
      <p:sp>
        <p:nvSpPr>
          <p:cNvPr id="162" name="Espace réservé du numéro de diapositive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9" grpId="0"/>
      <p:bldP spid="40" grpId="0"/>
      <p:bldP spid="74" grpId="0"/>
      <p:bldP spid="76" grpId="0" animBg="1"/>
      <p:bldP spid="90" grpId="0"/>
      <p:bldP spid="112" grpId="0"/>
      <p:bldP spid="114" grpId="0"/>
      <p:bldP spid="122" grpId="0"/>
      <p:bldP spid="126" grpId="0"/>
      <p:bldP spid="127" grpId="0" animBg="1"/>
      <p:bldP spid="129" grpId="0"/>
      <p:bldP spid="145" grpId="0"/>
      <p:bldP spid="146" grpId="0"/>
      <p:bldP spid="147" grpId="0"/>
      <p:bldP spid="148" grpId="0"/>
      <p:bldP spid="149" grpId="0"/>
      <p:bldP spid="2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3650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Implementing the delete operation is challenging :</a:t>
            </a:r>
          </a:p>
          <a:p>
            <a:pPr lvl="1"/>
            <a:r>
              <a:rPr lang="en-US" dirty="0" smtClean="0"/>
              <a:t>Index </a:t>
            </a:r>
            <a:r>
              <a:rPr lang="en-US" dirty="0"/>
              <a:t>updating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Random </a:t>
            </a:r>
            <a:r>
              <a:rPr lang="en-US" dirty="0"/>
              <a:t>updates in the </a:t>
            </a:r>
            <a:r>
              <a:rPr lang="en-US" dirty="0" smtClean="0"/>
              <a:t>index</a:t>
            </a:r>
          </a:p>
          <a:p>
            <a:pPr lvl="1"/>
            <a:r>
              <a:rPr lang="fr-FR" dirty="0"/>
              <a:t>State of the art </a:t>
            </a:r>
            <a:r>
              <a:rPr lang="en-US" dirty="0"/>
              <a:t>embedded</a:t>
            </a:r>
            <a:r>
              <a:rPr lang="fr-FR" dirty="0"/>
              <a:t> </a:t>
            </a:r>
            <a:r>
              <a:rPr lang="en-US" dirty="0"/>
              <a:t>search</a:t>
            </a:r>
            <a:r>
              <a:rPr lang="fr-FR" dirty="0"/>
              <a:t> indexes do not </a:t>
            </a:r>
            <a:r>
              <a:rPr lang="en-US" dirty="0"/>
              <a:t>support/consider</a:t>
            </a:r>
            <a:r>
              <a:rPr lang="fr-FR" dirty="0"/>
              <a:t> document </a:t>
            </a:r>
            <a:r>
              <a:rPr lang="en-US" dirty="0"/>
              <a:t>deletions/updates</a:t>
            </a:r>
          </a:p>
          <a:p>
            <a:pPr lvl="1"/>
            <a:endParaRPr lang="fr-FR" dirty="0" smtClean="0"/>
          </a:p>
          <a:p>
            <a:r>
              <a:rPr lang="en-US" dirty="0"/>
              <a:t> The alternative to updating in-place is </a:t>
            </a:r>
            <a:r>
              <a:rPr lang="en-US" i="1" dirty="0" smtClean="0"/>
              <a:t>compensation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Store the Deleted Document Identifier (DDIs) as </a:t>
            </a:r>
            <a:r>
              <a:rPr lang="en-US" dirty="0"/>
              <a:t>a </a:t>
            </a:r>
            <a:r>
              <a:rPr lang="en-US" dirty="0" smtClean="0"/>
              <a:t>sorted list </a:t>
            </a:r>
            <a:r>
              <a:rPr lang="en-US" dirty="0"/>
              <a:t>in </a:t>
            </a:r>
            <a:r>
              <a:rPr lang="en-US" dirty="0" smtClean="0"/>
              <a:t>Flash</a:t>
            </a:r>
          </a:p>
          <a:p>
            <a:pPr lvl="1"/>
            <a:r>
              <a:rPr lang="en-US" dirty="0" smtClean="0"/>
              <a:t>Intersect DDIs lists </a:t>
            </a:r>
            <a:r>
              <a:rPr lang="en-US" dirty="0"/>
              <a:t>at query </a:t>
            </a:r>
            <a:r>
              <a:rPr lang="en-US" dirty="0" smtClean="0"/>
              <a:t>execution time </a:t>
            </a:r>
            <a:r>
              <a:rPr lang="en-US" dirty="0"/>
              <a:t>with the inverted lists </a:t>
            </a:r>
            <a:r>
              <a:rPr lang="en-US" dirty="0" smtClean="0"/>
              <a:t>of the query terms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Compensation problems:</a:t>
            </a:r>
          </a:p>
          <a:p>
            <a:pPr lvl="1"/>
            <a:r>
              <a:rPr lang="en-US" dirty="0" smtClean="0"/>
              <a:t>Random documents deletion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/>
              <a:t>maintaining </a:t>
            </a:r>
            <a:r>
              <a:rPr lang="en-US" dirty="0" smtClean="0"/>
              <a:t>a sorted </a:t>
            </a:r>
            <a:r>
              <a:rPr lang="en-US" dirty="0"/>
              <a:t>list of DDIs in Flash </a:t>
            </a:r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                      violate </a:t>
            </a:r>
            <a:r>
              <a:rPr lang="en-US" dirty="0"/>
              <a:t>the </a:t>
            </a:r>
            <a:r>
              <a:rPr lang="en-US" dirty="0" smtClean="0"/>
              <a:t>Write-Once Partitioning principle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i="1" dirty="0" smtClean="0">
                <a:sym typeface="Wingdings" panose="05000000000000000000" pitchFamily="2" charset="2"/>
              </a:rPr>
              <a:t>F</a:t>
            </a:r>
            <a:r>
              <a:rPr lang="en-US" i="1" baseline="-25000" dirty="0" smtClean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 computation need an </a:t>
            </a:r>
            <a:r>
              <a:rPr lang="en-US" dirty="0">
                <a:sym typeface="Wingdings" panose="05000000000000000000" pitchFamily="2" charset="2"/>
              </a:rPr>
              <a:t>additional merge operation to subtract the sorted list of DDIs from the inverted lists </a:t>
            </a:r>
            <a:r>
              <a:rPr lang="en-US" dirty="0" smtClean="0">
                <a:sym typeface="Wingdings" panose="05000000000000000000" pitchFamily="2" charset="2"/>
              </a:rPr>
              <a:t>for each term in the query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full DDI list has to be scanned for each </a:t>
            </a:r>
            <a:r>
              <a:rPr lang="en-US" dirty="0" smtClean="0">
                <a:sym typeface="Wingdings" panose="05000000000000000000" pitchFamily="2" charset="2"/>
              </a:rPr>
              <a:t>query regardless </a:t>
            </a:r>
            <a:r>
              <a:rPr lang="en-US" dirty="0">
                <a:sym typeface="Wingdings" panose="05000000000000000000" pitchFamily="2" charset="2"/>
              </a:rPr>
              <a:t>of the query </a:t>
            </a:r>
            <a:r>
              <a:rPr lang="en-US" dirty="0" smtClean="0">
                <a:sym typeface="Wingdings" panose="05000000000000000000" pitchFamily="2" charset="2"/>
              </a:rPr>
              <a:t>selectivity</a:t>
            </a:r>
            <a:endParaRPr lang="en-US" dirty="0">
              <a:sym typeface="Wingdings" panose="05000000000000000000" pitchFamily="2" charset="2"/>
            </a:endParaRPr>
          </a:p>
          <a:p>
            <a:pPr marL="41148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smtClean="0"/>
              <a:t>                   violate </a:t>
            </a:r>
            <a:r>
              <a:rPr lang="en-US" dirty="0">
                <a:sym typeface="Wingdings" panose="05000000000000000000" pitchFamily="2" charset="2"/>
              </a:rPr>
              <a:t>the Linear P</a:t>
            </a:r>
            <a:r>
              <a:rPr lang="en-US" dirty="0" smtClean="0">
                <a:sym typeface="Wingdings" panose="05000000000000000000" pitchFamily="2" charset="2"/>
              </a:rPr>
              <a:t>ipelining principle</a:t>
            </a:r>
            <a:endParaRPr lang="fr-FR" dirty="0" smtClean="0">
              <a:sym typeface="Wingdings" panose="05000000000000000000" pitchFamily="2" charset="2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Document </a:t>
            </a:r>
            <a:r>
              <a:rPr lang="en-US" sz="3200" b="1" dirty="0" smtClean="0"/>
              <a:t>Deletions (1)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" name="Accolade ouvrante 1"/>
          <p:cNvSpPr/>
          <p:nvPr/>
        </p:nvSpPr>
        <p:spPr>
          <a:xfrm>
            <a:off x="699942" y="4797738"/>
            <a:ext cx="296552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1640285" y="5589240"/>
            <a:ext cx="288032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640285" y="4509120"/>
            <a:ext cx="288032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248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Retained deletion method:</a:t>
            </a:r>
          </a:p>
          <a:p>
            <a:pPr lvl="1"/>
            <a:r>
              <a:rPr lang="en-US" sz="1800" dirty="0" smtClean="0"/>
              <a:t>Compensate the index structure itself:</a:t>
            </a:r>
            <a:endParaRPr lang="en-US" sz="1800" dirty="0"/>
          </a:p>
          <a:p>
            <a:pPr lvl="2"/>
            <a:r>
              <a:rPr lang="en-US" sz="1600" dirty="0" smtClean="0"/>
              <a:t>A pair </a:t>
            </a:r>
            <a:r>
              <a:rPr lang="en-US" sz="1600" dirty="0"/>
              <a:t>of </a:t>
            </a:r>
            <a:r>
              <a:rPr lang="en-US" sz="1600" dirty="0" smtClean="0"/>
              <a:t>(</a:t>
            </a:r>
            <a:r>
              <a:rPr lang="en-US" sz="1600" i="1" dirty="0" smtClean="0"/>
              <a:t>term</a:t>
            </a:r>
            <a:r>
              <a:rPr lang="en-US" sz="1600" dirty="0" smtClean="0"/>
              <a:t>, </a:t>
            </a:r>
            <a:r>
              <a:rPr lang="en-US" sz="1600" i="1" dirty="0" smtClean="0"/>
              <a:t>d, - </a:t>
            </a:r>
            <a:r>
              <a:rPr lang="en-US" sz="1600" i="1" dirty="0" err="1"/>
              <a:t>f</a:t>
            </a:r>
            <a:r>
              <a:rPr lang="en-US" sz="1600" i="1" baseline="-25000" dirty="0" err="1"/>
              <a:t>d,t</a:t>
            </a:r>
            <a:r>
              <a:rPr lang="en-US" sz="1600" dirty="0"/>
              <a:t>) is inserted in </a:t>
            </a:r>
            <a:r>
              <a:rPr lang="en-US" sz="1600" i="1" dirty="0" smtClean="0"/>
              <a:t>I</a:t>
            </a:r>
            <a:r>
              <a:rPr lang="en-US" sz="1600" i="1" baseline="-25000" dirty="0" smtClean="0"/>
              <a:t>i </a:t>
            </a:r>
            <a:r>
              <a:rPr lang="en-US" sz="1600" dirty="0" smtClean="0"/>
              <a:t>for each term in the deleted document </a:t>
            </a:r>
            <a:r>
              <a:rPr lang="en-US" sz="1600" i="1" dirty="0" smtClean="0"/>
              <a:t>d</a:t>
            </a:r>
            <a:endParaRPr lang="en-US" sz="1600" dirty="0"/>
          </a:p>
          <a:p>
            <a:pPr lvl="2"/>
            <a:r>
              <a:rPr lang="en-US" sz="1600" i="1" dirty="0" err="1"/>
              <a:t>f</a:t>
            </a:r>
            <a:r>
              <a:rPr lang="en-US" sz="1600" i="1" baseline="-25000" dirty="0" err="1"/>
              <a:t>t</a:t>
            </a:r>
            <a:r>
              <a:rPr lang="en-US" sz="1600" dirty="0"/>
              <a:t> of each term </a:t>
            </a:r>
            <a:r>
              <a:rPr lang="en-US" sz="1600" i="1" dirty="0"/>
              <a:t>t</a:t>
            </a:r>
            <a:r>
              <a:rPr lang="en-US" sz="1600" dirty="0"/>
              <a:t> in </a:t>
            </a:r>
            <a:r>
              <a:rPr lang="en-US" sz="1600" i="1" dirty="0"/>
              <a:t>d</a:t>
            </a:r>
            <a:r>
              <a:rPr lang="en-US" sz="1600" dirty="0"/>
              <a:t> is decremented by </a:t>
            </a:r>
            <a:r>
              <a:rPr lang="en-US" sz="1600" i="1" dirty="0" smtClean="0"/>
              <a:t>1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/>
          </a:p>
          <a:p>
            <a:pPr lvl="2"/>
            <a:endParaRPr lang="en-US" sz="1600" dirty="0"/>
          </a:p>
          <a:p>
            <a:r>
              <a:rPr lang="fr-FR" sz="2000" dirty="0"/>
              <a:t>The objective </a:t>
            </a:r>
            <a:r>
              <a:rPr lang="en-US" sz="2000" dirty="0" smtClean="0"/>
              <a:t>is threefold: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Preclude random writes          </a:t>
            </a:r>
            <a:r>
              <a:rPr lang="en-US" sz="1900" dirty="0" smtClean="0"/>
              <a:t>Write-Once </a:t>
            </a:r>
            <a:r>
              <a:rPr lang="en-US" sz="1900" dirty="0"/>
              <a:t>Partitioning principle</a:t>
            </a:r>
            <a:endParaRPr lang="en-US" sz="1900" dirty="0" smtClean="0">
              <a:sym typeface="Wingdings" panose="05000000000000000000" pitchFamily="2" charset="2"/>
            </a:endParaRP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Query selectivity         Linear Pipelining </a:t>
            </a:r>
            <a:r>
              <a:rPr lang="en-US" sz="1900" dirty="0">
                <a:sym typeface="Wingdings" panose="05000000000000000000" pitchFamily="2" charset="2"/>
              </a:rPr>
              <a:t>principle</a:t>
            </a:r>
            <a:endParaRPr lang="en-US" sz="1900" dirty="0" smtClean="0">
              <a:sym typeface="Wingdings" panose="05000000000000000000" pitchFamily="2" charset="2"/>
            </a:endParaRP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Absorb the deleted documents in Background Merging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Document </a:t>
            </a:r>
            <a:r>
              <a:rPr lang="en-US" sz="3200" b="1" dirty="0" smtClean="0"/>
              <a:t>Deletions</a:t>
            </a:r>
            <a:r>
              <a:rPr lang="fr-FR" sz="3200" b="1" dirty="0" smtClean="0"/>
              <a:t> (2)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3995936" y="4077072"/>
            <a:ext cx="288032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131840" y="4407295"/>
            <a:ext cx="288032" cy="21602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noFill/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8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Document </a:t>
            </a:r>
            <a:r>
              <a:rPr lang="en-US" sz="3200" b="1" dirty="0" smtClean="0"/>
              <a:t>Deletions</a:t>
            </a:r>
            <a:r>
              <a:rPr lang="fr-FR" sz="3200" b="1" dirty="0" smtClean="0"/>
              <a:t> (3)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37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7154"/>
            <a:ext cx="8427117" cy="113775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Query:</a:t>
            </a:r>
          </a:p>
          <a:p>
            <a:pPr marL="109728" indent="0">
              <a:buNone/>
            </a:pPr>
            <a:endParaRPr lang="en-US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marL="109728" lvl="0" indent="0">
              <a:buNone/>
            </a:pPr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352" name="ZoneTexte 351"/>
          <p:cNvSpPr txBox="1"/>
          <p:nvPr/>
        </p:nvSpPr>
        <p:spPr>
          <a:xfrm>
            <a:off x="6264188" y="317500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…………</a:t>
            </a:r>
            <a:endParaRPr lang="fr-FR" dirty="0"/>
          </a:p>
        </p:txBody>
      </p:sp>
      <p:cxnSp>
        <p:nvCxnSpPr>
          <p:cNvPr id="353" name="Connecteur droit 352"/>
          <p:cNvCxnSpPr/>
          <p:nvPr/>
        </p:nvCxnSpPr>
        <p:spPr>
          <a:xfrm>
            <a:off x="107502" y="4214448"/>
            <a:ext cx="8640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ZoneTexte 353"/>
          <p:cNvSpPr txBox="1"/>
          <p:nvPr/>
        </p:nvSpPr>
        <p:spPr>
          <a:xfrm>
            <a:off x="182729" y="422659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RAM</a:t>
            </a:r>
            <a:endParaRPr lang="fr-FR" b="1" dirty="0"/>
          </a:p>
        </p:txBody>
      </p:sp>
      <p:sp>
        <p:nvSpPr>
          <p:cNvPr id="355" name="ZoneTexte 354"/>
          <p:cNvSpPr txBox="1"/>
          <p:nvPr/>
        </p:nvSpPr>
        <p:spPr>
          <a:xfrm>
            <a:off x="107502" y="385726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FLASH</a:t>
            </a:r>
            <a:endParaRPr lang="fr-FR" b="1" dirty="0"/>
          </a:p>
        </p:txBody>
      </p:sp>
      <p:sp>
        <p:nvSpPr>
          <p:cNvPr id="356" name="ZoneTexte 355"/>
          <p:cNvSpPr txBox="1"/>
          <p:nvPr/>
        </p:nvSpPr>
        <p:spPr>
          <a:xfrm>
            <a:off x="784855" y="2445606"/>
            <a:ext cx="288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I1</a:t>
            </a:r>
            <a:endParaRPr lang="fr-FR" sz="1000" dirty="0"/>
          </a:p>
        </p:txBody>
      </p:sp>
      <p:sp>
        <p:nvSpPr>
          <p:cNvPr id="357" name="ZoneTexte 356"/>
          <p:cNvSpPr txBox="1"/>
          <p:nvPr/>
        </p:nvSpPr>
        <p:spPr>
          <a:xfrm>
            <a:off x="2430879" y="2456059"/>
            <a:ext cx="30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I2</a:t>
            </a:r>
            <a:endParaRPr lang="fr-FR" sz="1000" dirty="0"/>
          </a:p>
        </p:txBody>
      </p:sp>
      <p:sp>
        <p:nvSpPr>
          <p:cNvPr id="358" name="ZoneTexte 357"/>
          <p:cNvSpPr txBox="1"/>
          <p:nvPr/>
        </p:nvSpPr>
        <p:spPr>
          <a:xfrm>
            <a:off x="4069431" y="2456059"/>
            <a:ext cx="304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I3</a:t>
            </a:r>
            <a:endParaRPr lang="fr-FR" sz="1000" dirty="0"/>
          </a:p>
        </p:txBody>
      </p:sp>
      <p:sp>
        <p:nvSpPr>
          <p:cNvPr id="359" name="ZoneTexte 358"/>
          <p:cNvSpPr txBox="1"/>
          <p:nvPr/>
        </p:nvSpPr>
        <p:spPr>
          <a:xfrm>
            <a:off x="7872511" y="2456058"/>
            <a:ext cx="308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Ip</a:t>
            </a:r>
            <a:endParaRPr lang="fr-FR" sz="1000" dirty="0"/>
          </a:p>
        </p:txBody>
      </p:sp>
      <p:sp>
        <p:nvSpPr>
          <p:cNvPr id="360" name="Rectangle 359"/>
          <p:cNvSpPr/>
          <p:nvPr/>
        </p:nvSpPr>
        <p:spPr>
          <a:xfrm>
            <a:off x="545822" y="2873777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1" name="Rectangle 360"/>
          <p:cNvSpPr/>
          <p:nvPr/>
        </p:nvSpPr>
        <p:spPr>
          <a:xfrm>
            <a:off x="1028856" y="3246762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62" name="Triangle isocèle 361"/>
          <p:cNvSpPr/>
          <p:nvPr/>
        </p:nvSpPr>
        <p:spPr>
          <a:xfrm rot="5400000" flipV="1">
            <a:off x="408136" y="3141000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63" name="Connecteur droit avec flèche 362"/>
          <p:cNvCxnSpPr>
            <a:endCxn id="361" idx="1"/>
          </p:cNvCxnSpPr>
          <p:nvPr/>
        </p:nvCxnSpPr>
        <p:spPr>
          <a:xfrm>
            <a:off x="883130" y="3277315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 363"/>
          <p:cNvSpPr/>
          <p:nvPr/>
        </p:nvSpPr>
        <p:spPr>
          <a:xfrm>
            <a:off x="1028856" y="3016943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65" name="Rectangle 364"/>
          <p:cNvSpPr/>
          <p:nvPr/>
        </p:nvSpPr>
        <p:spPr>
          <a:xfrm>
            <a:off x="1028856" y="3484948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66" name="Connecteur droit avec flèche 365"/>
          <p:cNvCxnSpPr>
            <a:endCxn id="365" idx="1"/>
          </p:cNvCxnSpPr>
          <p:nvPr/>
        </p:nvCxnSpPr>
        <p:spPr>
          <a:xfrm>
            <a:off x="883131" y="3514527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necteur droit avec flèche 366"/>
          <p:cNvCxnSpPr>
            <a:endCxn id="364" idx="1"/>
          </p:cNvCxnSpPr>
          <p:nvPr/>
        </p:nvCxnSpPr>
        <p:spPr>
          <a:xfrm>
            <a:off x="883131" y="3047586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ctangle 367"/>
          <p:cNvSpPr/>
          <p:nvPr/>
        </p:nvSpPr>
        <p:spPr>
          <a:xfrm>
            <a:off x="1553934" y="2873777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9" name="Rectangle 368"/>
          <p:cNvSpPr/>
          <p:nvPr/>
        </p:nvSpPr>
        <p:spPr>
          <a:xfrm>
            <a:off x="2036968" y="3246762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70" name="Triangle isocèle 369"/>
          <p:cNvSpPr/>
          <p:nvPr/>
        </p:nvSpPr>
        <p:spPr>
          <a:xfrm rot="5400000" flipV="1">
            <a:off x="1416248" y="3141000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71" name="Connecteur droit avec flèche 370"/>
          <p:cNvCxnSpPr>
            <a:endCxn id="369" idx="1"/>
          </p:cNvCxnSpPr>
          <p:nvPr/>
        </p:nvCxnSpPr>
        <p:spPr>
          <a:xfrm>
            <a:off x="1891242" y="3277315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Rectangle 371"/>
          <p:cNvSpPr/>
          <p:nvPr/>
        </p:nvSpPr>
        <p:spPr>
          <a:xfrm>
            <a:off x="2036968" y="3016943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73" name="Rectangle 372"/>
          <p:cNvSpPr/>
          <p:nvPr/>
        </p:nvSpPr>
        <p:spPr>
          <a:xfrm>
            <a:off x="2036968" y="3484948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74" name="Connecteur droit avec flèche 373"/>
          <p:cNvCxnSpPr>
            <a:endCxn id="373" idx="1"/>
          </p:cNvCxnSpPr>
          <p:nvPr/>
        </p:nvCxnSpPr>
        <p:spPr>
          <a:xfrm>
            <a:off x="1891243" y="3514527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necteur droit avec flèche 374"/>
          <p:cNvCxnSpPr>
            <a:endCxn id="372" idx="1"/>
          </p:cNvCxnSpPr>
          <p:nvPr/>
        </p:nvCxnSpPr>
        <p:spPr>
          <a:xfrm>
            <a:off x="1891243" y="3047881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/>
          <p:cNvSpPr/>
          <p:nvPr/>
        </p:nvSpPr>
        <p:spPr>
          <a:xfrm>
            <a:off x="2634054" y="2873777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7" name="Rectangle 376"/>
          <p:cNvSpPr/>
          <p:nvPr/>
        </p:nvSpPr>
        <p:spPr>
          <a:xfrm>
            <a:off x="3117088" y="3246762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78" name="Triangle isocèle 377"/>
          <p:cNvSpPr/>
          <p:nvPr/>
        </p:nvSpPr>
        <p:spPr>
          <a:xfrm rot="5400000" flipV="1">
            <a:off x="2496368" y="3141000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79" name="Connecteur droit avec flèche 378"/>
          <p:cNvCxnSpPr>
            <a:endCxn id="377" idx="1"/>
          </p:cNvCxnSpPr>
          <p:nvPr/>
        </p:nvCxnSpPr>
        <p:spPr>
          <a:xfrm>
            <a:off x="2971362" y="3277315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379"/>
          <p:cNvSpPr/>
          <p:nvPr/>
        </p:nvSpPr>
        <p:spPr>
          <a:xfrm>
            <a:off x="3117088" y="3016943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81" name="Rectangle 380"/>
          <p:cNvSpPr/>
          <p:nvPr/>
        </p:nvSpPr>
        <p:spPr>
          <a:xfrm>
            <a:off x="3117088" y="3484948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82" name="Connecteur droit avec flèche 381"/>
          <p:cNvCxnSpPr>
            <a:endCxn id="381" idx="1"/>
          </p:cNvCxnSpPr>
          <p:nvPr/>
        </p:nvCxnSpPr>
        <p:spPr>
          <a:xfrm>
            <a:off x="2971363" y="3514527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Connecteur droit avec flèche 382"/>
          <p:cNvCxnSpPr>
            <a:endCxn id="380" idx="1"/>
          </p:cNvCxnSpPr>
          <p:nvPr/>
        </p:nvCxnSpPr>
        <p:spPr>
          <a:xfrm>
            <a:off x="2971363" y="3047881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/>
          <p:cNvSpPr/>
          <p:nvPr/>
        </p:nvSpPr>
        <p:spPr>
          <a:xfrm>
            <a:off x="3642166" y="2873777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5" name="Rectangle 384"/>
          <p:cNvSpPr/>
          <p:nvPr/>
        </p:nvSpPr>
        <p:spPr>
          <a:xfrm>
            <a:off x="4125200" y="3246762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86" name="Triangle isocèle 385"/>
          <p:cNvSpPr/>
          <p:nvPr/>
        </p:nvSpPr>
        <p:spPr>
          <a:xfrm rot="5400000" flipV="1">
            <a:off x="3504480" y="3141000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87" name="Connecteur droit avec flèche 386"/>
          <p:cNvCxnSpPr>
            <a:endCxn id="385" idx="1"/>
          </p:cNvCxnSpPr>
          <p:nvPr/>
        </p:nvCxnSpPr>
        <p:spPr>
          <a:xfrm>
            <a:off x="3979474" y="3277315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387"/>
          <p:cNvSpPr/>
          <p:nvPr/>
        </p:nvSpPr>
        <p:spPr>
          <a:xfrm>
            <a:off x="4125200" y="3016943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89" name="Rectangle 388"/>
          <p:cNvSpPr/>
          <p:nvPr/>
        </p:nvSpPr>
        <p:spPr>
          <a:xfrm>
            <a:off x="4125200" y="3484948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90" name="Connecteur droit avec flèche 389"/>
          <p:cNvCxnSpPr>
            <a:endCxn id="389" idx="1"/>
          </p:cNvCxnSpPr>
          <p:nvPr/>
        </p:nvCxnSpPr>
        <p:spPr>
          <a:xfrm>
            <a:off x="3979475" y="3514527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Connecteur droit avec flèche 390"/>
          <p:cNvCxnSpPr>
            <a:endCxn id="388" idx="1"/>
          </p:cNvCxnSpPr>
          <p:nvPr/>
        </p:nvCxnSpPr>
        <p:spPr>
          <a:xfrm>
            <a:off x="3979475" y="3047881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/>
          <p:cNvSpPr/>
          <p:nvPr/>
        </p:nvSpPr>
        <p:spPr>
          <a:xfrm>
            <a:off x="4722286" y="2873777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3" name="Rectangle 392"/>
          <p:cNvSpPr/>
          <p:nvPr/>
        </p:nvSpPr>
        <p:spPr>
          <a:xfrm>
            <a:off x="5205320" y="3246762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394" name="Triangle isocèle 393"/>
          <p:cNvSpPr/>
          <p:nvPr/>
        </p:nvSpPr>
        <p:spPr>
          <a:xfrm rot="5400000" flipV="1">
            <a:off x="4584600" y="3141000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95" name="Connecteur droit avec flèche 394"/>
          <p:cNvCxnSpPr>
            <a:endCxn id="393" idx="1"/>
          </p:cNvCxnSpPr>
          <p:nvPr/>
        </p:nvCxnSpPr>
        <p:spPr>
          <a:xfrm>
            <a:off x="5059594" y="3277315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Rectangle 395"/>
          <p:cNvSpPr/>
          <p:nvPr/>
        </p:nvSpPr>
        <p:spPr>
          <a:xfrm>
            <a:off x="5205320" y="3016943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397" name="Rectangle 396"/>
          <p:cNvSpPr/>
          <p:nvPr/>
        </p:nvSpPr>
        <p:spPr>
          <a:xfrm>
            <a:off x="5205320" y="3484948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398" name="Connecteur droit avec flèche 397"/>
          <p:cNvCxnSpPr>
            <a:endCxn id="397" idx="1"/>
          </p:cNvCxnSpPr>
          <p:nvPr/>
        </p:nvCxnSpPr>
        <p:spPr>
          <a:xfrm>
            <a:off x="5059595" y="3514527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Connecteur droit avec flèche 398"/>
          <p:cNvCxnSpPr>
            <a:endCxn id="396" idx="1"/>
          </p:cNvCxnSpPr>
          <p:nvPr/>
        </p:nvCxnSpPr>
        <p:spPr>
          <a:xfrm>
            <a:off x="5059595" y="3047881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Rectangle 399"/>
          <p:cNvSpPr/>
          <p:nvPr/>
        </p:nvSpPr>
        <p:spPr>
          <a:xfrm>
            <a:off x="7674614" y="2873777"/>
            <a:ext cx="785818" cy="83661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1" name="Rectangle 400"/>
          <p:cNvSpPr/>
          <p:nvPr/>
        </p:nvSpPr>
        <p:spPr>
          <a:xfrm>
            <a:off x="8157648" y="3246762"/>
            <a:ext cx="231346" cy="62979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sp>
        <p:nvSpPr>
          <p:cNvPr id="402" name="Triangle isocèle 401"/>
          <p:cNvSpPr/>
          <p:nvPr/>
        </p:nvSpPr>
        <p:spPr>
          <a:xfrm rot="5400000" flipV="1">
            <a:off x="7536928" y="3141000"/>
            <a:ext cx="693739" cy="275526"/>
          </a:xfrm>
          <a:prstGeom prst="triangle">
            <a:avLst/>
          </a:prstGeom>
          <a:solidFill>
            <a:schemeClr val="bg2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403" name="Connecteur droit avec flèche 402"/>
          <p:cNvCxnSpPr>
            <a:endCxn id="401" idx="1"/>
          </p:cNvCxnSpPr>
          <p:nvPr/>
        </p:nvCxnSpPr>
        <p:spPr>
          <a:xfrm>
            <a:off x="8011922" y="3277315"/>
            <a:ext cx="145724" cy="935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Rectangle 403"/>
          <p:cNvSpPr/>
          <p:nvPr/>
        </p:nvSpPr>
        <p:spPr>
          <a:xfrm>
            <a:off x="8157648" y="3016943"/>
            <a:ext cx="231346" cy="62980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405" name="Rectangle 404"/>
          <p:cNvSpPr/>
          <p:nvPr/>
        </p:nvSpPr>
        <p:spPr>
          <a:xfrm>
            <a:off x="8157648" y="3484948"/>
            <a:ext cx="217164" cy="59385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/>
          </a:p>
        </p:txBody>
      </p:sp>
      <p:cxnSp>
        <p:nvCxnSpPr>
          <p:cNvPr id="406" name="Connecteur droit avec flèche 405"/>
          <p:cNvCxnSpPr>
            <a:endCxn id="405" idx="1"/>
          </p:cNvCxnSpPr>
          <p:nvPr/>
        </p:nvCxnSpPr>
        <p:spPr>
          <a:xfrm>
            <a:off x="8011923" y="3514527"/>
            <a:ext cx="145725" cy="11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necteur droit avec flèche 406"/>
          <p:cNvCxnSpPr>
            <a:endCxn id="404" idx="1"/>
          </p:cNvCxnSpPr>
          <p:nvPr/>
        </p:nvCxnSpPr>
        <p:spPr>
          <a:xfrm>
            <a:off x="8011923" y="3047881"/>
            <a:ext cx="145724" cy="552"/>
          </a:xfrm>
          <a:prstGeom prst="straightConnector1">
            <a:avLst/>
          </a:prstGeom>
          <a:ln w="6350">
            <a:solidFill>
              <a:schemeClr val="tx1"/>
            </a:solidFill>
            <a:headEnd type="oval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Rectangle 407"/>
              <p:cNvSpPr/>
              <p:nvPr/>
            </p:nvSpPr>
            <p:spPr>
              <a:xfrm>
                <a:off x="2484692" y="1844824"/>
                <a:ext cx="2334036" cy="679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/>
                        </a:rPr>
                        <m:t>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sz="1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fr-FR" sz="1200" b="0" i="1" baseline="-2500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1200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fr-FR" sz="12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sub>
                            <m:sup/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fr-FR" sz="1200" b="0" i="1" smtClean="0">
                                  <a:latin typeface="Cambria Math"/>
                                </a:rPr>
                                <m:t>𝑊</m:t>
                              </m:r>
                              <m:r>
                                <a:rPr lang="fr-FR" sz="12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fr-FR" sz="12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FR" sz="1200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fr-FR" sz="12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fr-FR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2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sz="1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/>
                                        <m:den/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fr-FR" sz="12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fr-FR" sz="1200" dirty="0"/>
                            <m:t> 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408" name="Rectangle 4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692" y="1844824"/>
                <a:ext cx="2334036" cy="6792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" name="ZoneTexte 408"/>
          <p:cNvSpPr txBox="1"/>
          <p:nvPr/>
        </p:nvSpPr>
        <p:spPr>
          <a:xfrm>
            <a:off x="4716016" y="1887074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0070C0"/>
                </a:solidFill>
              </a:rPr>
              <a:t>a global </a:t>
            </a:r>
            <a:r>
              <a:rPr lang="en-US" sz="1200" i="1" dirty="0" smtClean="0">
                <a:solidFill>
                  <a:srgbClr val="0070C0"/>
                </a:solidFill>
              </a:rPr>
              <a:t>metadata</a:t>
            </a:r>
            <a:endParaRPr lang="en-US" sz="1200" i="1" dirty="0">
              <a:solidFill>
                <a:srgbClr val="0070C0"/>
              </a:solidFill>
            </a:endParaRPr>
          </a:p>
        </p:txBody>
      </p:sp>
      <p:sp>
        <p:nvSpPr>
          <p:cNvPr id="410" name="ZoneTexte 409"/>
          <p:cNvSpPr txBox="1"/>
          <p:nvPr/>
        </p:nvSpPr>
        <p:spPr>
          <a:xfrm>
            <a:off x="4135097" y="2164073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>
                <a:solidFill>
                  <a:srgbClr val="FF0000"/>
                </a:solidFill>
              </a:rPr>
              <a:t>F</a:t>
            </a:r>
            <a:r>
              <a:rPr lang="fr-FR" sz="1200" i="1" baseline="-25000" dirty="0" err="1" smtClean="0">
                <a:solidFill>
                  <a:srgbClr val="FF0000"/>
                </a:solidFill>
              </a:rPr>
              <a:t>t</a:t>
            </a:r>
            <a:r>
              <a:rPr lang="fr-FR" sz="1200" i="1" baseline="-50000" dirty="0" err="1" smtClean="0">
                <a:solidFill>
                  <a:srgbClr val="FF0000"/>
                </a:solidFill>
              </a:rPr>
              <a:t>i</a:t>
            </a:r>
            <a:endParaRPr lang="fr-FR" i="1" baseline="-50000" dirty="0">
              <a:solidFill>
                <a:srgbClr val="FF0000"/>
              </a:solidFill>
            </a:endParaRPr>
          </a:p>
        </p:txBody>
      </p:sp>
      <p:sp>
        <p:nvSpPr>
          <p:cNvPr id="411" name="ZoneTexte 410"/>
          <p:cNvSpPr txBox="1"/>
          <p:nvPr/>
        </p:nvSpPr>
        <p:spPr>
          <a:xfrm>
            <a:off x="7769598" y="5109902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 = </a:t>
            </a:r>
            <a:r>
              <a:rPr lang="fr-FR" sz="1200" i="1" dirty="0" err="1" smtClean="0"/>
              <a:t>f</a:t>
            </a:r>
            <a:r>
              <a:rPr lang="fr-FR" sz="1200" i="1" baseline="-25000" dirty="0" err="1" smtClean="0"/>
              <a:t>t</a:t>
            </a:r>
            <a:r>
              <a:rPr lang="fr-FR" sz="1200" i="1" baseline="-50000" dirty="0" err="1" smtClean="0"/>
              <a:t>i</a:t>
            </a:r>
            <a:endParaRPr lang="fr-FR" sz="1200" i="1" dirty="0"/>
          </a:p>
        </p:txBody>
      </p:sp>
      <p:sp>
        <p:nvSpPr>
          <p:cNvPr id="412" name="Rectangle 411"/>
          <p:cNvSpPr/>
          <p:nvPr/>
        </p:nvSpPr>
        <p:spPr>
          <a:xfrm>
            <a:off x="1581846" y="2949662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cxnSp>
        <p:nvCxnSpPr>
          <p:cNvPr id="413" name="Connecteur droit avec flèche 412"/>
          <p:cNvCxnSpPr>
            <a:stCxn id="420" idx="3"/>
            <a:endCxn id="411" idx="0"/>
          </p:cNvCxnSpPr>
          <p:nvPr/>
        </p:nvCxnSpPr>
        <p:spPr>
          <a:xfrm>
            <a:off x="971600" y="3042576"/>
            <a:ext cx="7035403" cy="20673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Connecteur droit avec flèche 413"/>
          <p:cNvCxnSpPr>
            <a:endCxn id="423" idx="0"/>
          </p:cNvCxnSpPr>
          <p:nvPr/>
        </p:nvCxnSpPr>
        <p:spPr>
          <a:xfrm>
            <a:off x="2234875" y="3079923"/>
            <a:ext cx="6006587" cy="202997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Connecteur droit avec flèche 414"/>
          <p:cNvCxnSpPr>
            <a:endCxn id="425" idx="0"/>
          </p:cNvCxnSpPr>
          <p:nvPr/>
        </p:nvCxnSpPr>
        <p:spPr>
          <a:xfrm>
            <a:off x="8062843" y="3165686"/>
            <a:ext cx="861829" cy="19442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ZoneTexte 415"/>
          <p:cNvSpPr txBox="1"/>
          <p:nvPr/>
        </p:nvSpPr>
        <p:spPr>
          <a:xfrm>
            <a:off x="2555776" y="2031090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Top</a:t>
            </a:r>
            <a:r>
              <a:rPr lang="fr-FR" sz="1200" i="1" baseline="-25000" dirty="0" err="1" smtClean="0"/>
              <a:t>k</a:t>
            </a:r>
            <a:endParaRPr lang="fr-FR" sz="1200" i="1" baseline="-25000" dirty="0"/>
          </a:p>
        </p:txBody>
      </p:sp>
      <p:sp>
        <p:nvSpPr>
          <p:cNvPr id="417" name="ZoneTexte 416"/>
          <p:cNvSpPr txBox="1"/>
          <p:nvPr/>
        </p:nvSpPr>
        <p:spPr>
          <a:xfrm>
            <a:off x="4139952" y="194804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rgbClr val="FF0000"/>
                </a:solidFill>
              </a:rPr>
              <a:t>N</a:t>
            </a:r>
            <a:endParaRPr lang="fr-FR" sz="1200" i="1" dirty="0">
              <a:solidFill>
                <a:srgbClr val="FF0000"/>
              </a:solidFill>
            </a:endParaRPr>
          </a:p>
        </p:txBody>
      </p:sp>
      <p:sp>
        <p:nvSpPr>
          <p:cNvPr id="418" name="ZoneTexte 417"/>
          <p:cNvSpPr txBox="1"/>
          <p:nvPr/>
        </p:nvSpPr>
        <p:spPr>
          <a:xfrm>
            <a:off x="4139952" y="1948049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N</a:t>
            </a:r>
            <a:endParaRPr lang="fr-FR" sz="1200" i="1" dirty="0"/>
          </a:p>
        </p:txBody>
      </p:sp>
      <p:sp>
        <p:nvSpPr>
          <p:cNvPr id="419" name="ZoneTexte 418"/>
          <p:cNvSpPr txBox="1"/>
          <p:nvPr/>
        </p:nvSpPr>
        <p:spPr>
          <a:xfrm>
            <a:off x="4139952" y="2164073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 smtClean="0"/>
              <a:t>F</a:t>
            </a:r>
            <a:r>
              <a:rPr lang="fr-FR" sz="1200" i="1" baseline="-25000" dirty="0" err="1" smtClean="0"/>
              <a:t>t</a:t>
            </a:r>
            <a:r>
              <a:rPr lang="fr-FR" sz="1200" i="1" baseline="-50000" dirty="0" err="1" smtClean="0"/>
              <a:t>i</a:t>
            </a:r>
            <a:endParaRPr lang="fr-FR" sz="1200" i="1" baseline="-50000" dirty="0"/>
          </a:p>
        </p:txBody>
      </p:sp>
      <p:sp>
        <p:nvSpPr>
          <p:cNvPr id="420" name="Rectangle 419"/>
          <p:cNvSpPr/>
          <p:nvPr/>
        </p:nvSpPr>
        <p:spPr>
          <a:xfrm>
            <a:off x="583352" y="2919465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sp>
        <p:nvSpPr>
          <p:cNvPr id="421" name="Rectangle 420"/>
          <p:cNvSpPr/>
          <p:nvPr/>
        </p:nvSpPr>
        <p:spPr>
          <a:xfrm>
            <a:off x="2627784" y="2949662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sp>
        <p:nvSpPr>
          <p:cNvPr id="422" name="Rectangle 421"/>
          <p:cNvSpPr/>
          <p:nvPr/>
        </p:nvSpPr>
        <p:spPr>
          <a:xfrm>
            <a:off x="7712144" y="2949662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i</a:t>
            </a:r>
            <a:endParaRPr lang="fr-FR" sz="1000" baseline="-50000" dirty="0"/>
          </a:p>
        </p:txBody>
      </p:sp>
      <p:sp>
        <p:nvSpPr>
          <p:cNvPr id="423" name="ZoneTexte 422"/>
          <p:cNvSpPr txBox="1"/>
          <p:nvPr/>
        </p:nvSpPr>
        <p:spPr>
          <a:xfrm>
            <a:off x="8022492" y="5109902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+ </a:t>
            </a:r>
            <a:r>
              <a:rPr lang="fr-FR" sz="1200" i="1" dirty="0" err="1" smtClean="0"/>
              <a:t>f</a:t>
            </a:r>
            <a:r>
              <a:rPr lang="fr-FR" sz="1200" i="1" baseline="-25000" dirty="0" err="1" smtClean="0"/>
              <a:t>t</a:t>
            </a:r>
            <a:r>
              <a:rPr lang="fr-FR" sz="1200" i="1" baseline="-50000" dirty="0" err="1" smtClean="0"/>
              <a:t>i</a:t>
            </a:r>
            <a:endParaRPr lang="fr-FR" sz="1200" i="1" dirty="0"/>
          </a:p>
        </p:txBody>
      </p:sp>
      <p:sp>
        <p:nvSpPr>
          <p:cNvPr id="424" name="ZoneTexte 423"/>
          <p:cNvSpPr txBox="1"/>
          <p:nvPr/>
        </p:nvSpPr>
        <p:spPr>
          <a:xfrm>
            <a:off x="8238516" y="5109902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+ </a:t>
            </a:r>
            <a:r>
              <a:rPr lang="fr-FR" sz="1200" i="1" dirty="0" err="1" smtClean="0"/>
              <a:t>f</a:t>
            </a:r>
            <a:r>
              <a:rPr lang="fr-FR" sz="1200" i="1" baseline="-25000" dirty="0" err="1" smtClean="0"/>
              <a:t>t</a:t>
            </a:r>
            <a:r>
              <a:rPr lang="fr-FR" sz="1200" i="1" baseline="-50000" dirty="0" err="1" smtClean="0"/>
              <a:t>i</a:t>
            </a:r>
            <a:endParaRPr lang="fr-FR" sz="1200" i="1" dirty="0"/>
          </a:p>
        </p:txBody>
      </p:sp>
      <p:sp>
        <p:nvSpPr>
          <p:cNvPr id="425" name="ZoneTexte 424"/>
          <p:cNvSpPr txBox="1"/>
          <p:nvPr/>
        </p:nvSpPr>
        <p:spPr>
          <a:xfrm>
            <a:off x="8705702" y="5109902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+ </a:t>
            </a:r>
            <a:r>
              <a:rPr lang="fr-FR" sz="1200" i="1" dirty="0" err="1" smtClean="0"/>
              <a:t>f</a:t>
            </a:r>
            <a:r>
              <a:rPr lang="fr-FR" sz="1200" i="1" baseline="-25000" dirty="0" err="1" smtClean="0"/>
              <a:t>t</a:t>
            </a:r>
            <a:r>
              <a:rPr lang="fr-FR" sz="1200" i="1" baseline="-50000" dirty="0" err="1" smtClean="0"/>
              <a:t>i</a:t>
            </a:r>
            <a:endParaRPr lang="fr-FR" sz="1200" i="1" dirty="0"/>
          </a:p>
        </p:txBody>
      </p:sp>
      <p:sp>
        <p:nvSpPr>
          <p:cNvPr id="426" name="ZoneTexte 425"/>
          <p:cNvSpPr txBox="1"/>
          <p:nvPr/>
        </p:nvSpPr>
        <p:spPr>
          <a:xfrm>
            <a:off x="8448128" y="5109902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+ …</a:t>
            </a:r>
            <a:endParaRPr lang="fr-FR" sz="1200" i="1" dirty="0"/>
          </a:p>
        </p:txBody>
      </p:sp>
      <p:cxnSp>
        <p:nvCxnSpPr>
          <p:cNvPr id="427" name="Connecteur droit avec flèche 426"/>
          <p:cNvCxnSpPr>
            <a:endCxn id="424" idx="0"/>
          </p:cNvCxnSpPr>
          <p:nvPr/>
        </p:nvCxnSpPr>
        <p:spPr>
          <a:xfrm>
            <a:off x="3298172" y="3165686"/>
            <a:ext cx="5159314" cy="19442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ZoneTexte 427"/>
          <p:cNvSpPr txBox="1"/>
          <p:nvPr/>
        </p:nvSpPr>
        <p:spPr>
          <a:xfrm>
            <a:off x="7886618" y="537481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F</a:t>
            </a:r>
            <a:r>
              <a:rPr lang="fr-FR" sz="1200" i="1" baseline="-25000" dirty="0" smtClean="0"/>
              <a:t>t</a:t>
            </a:r>
            <a:r>
              <a:rPr lang="fr-FR" sz="1200" i="1" baseline="-50000" dirty="0" smtClean="0"/>
              <a:t>1</a:t>
            </a:r>
            <a:endParaRPr lang="fr-FR" sz="1200" i="1" dirty="0"/>
          </a:p>
        </p:txBody>
      </p:sp>
      <p:sp>
        <p:nvSpPr>
          <p:cNvPr id="429" name="ZoneTexte 428"/>
          <p:cNvSpPr txBox="1"/>
          <p:nvPr/>
        </p:nvSpPr>
        <p:spPr>
          <a:xfrm>
            <a:off x="8710892" y="537481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, </a:t>
            </a:r>
            <a:r>
              <a:rPr lang="fr-FR" sz="1200" i="1" dirty="0" err="1" smtClean="0"/>
              <a:t>F</a:t>
            </a:r>
            <a:r>
              <a:rPr lang="fr-FR" sz="1200" i="1" baseline="-25000" dirty="0" err="1" smtClean="0"/>
              <a:t>t</a:t>
            </a:r>
            <a:r>
              <a:rPr lang="fr-FR" sz="1200" i="1" baseline="-50000" dirty="0" err="1" smtClean="0"/>
              <a:t>n</a:t>
            </a:r>
            <a:endParaRPr lang="fr-FR" sz="1200" i="1" baseline="-50000" dirty="0"/>
          </a:p>
        </p:txBody>
      </p:sp>
      <p:sp>
        <p:nvSpPr>
          <p:cNvPr id="430" name="ZoneTexte 429"/>
          <p:cNvSpPr txBox="1"/>
          <p:nvPr/>
        </p:nvSpPr>
        <p:spPr>
          <a:xfrm>
            <a:off x="8468966" y="5388642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  ,…</a:t>
            </a:r>
            <a:endParaRPr lang="fr-FR" sz="1200" i="1" dirty="0"/>
          </a:p>
        </p:txBody>
      </p:sp>
      <p:sp>
        <p:nvSpPr>
          <p:cNvPr id="431" name="ZoneTexte 430"/>
          <p:cNvSpPr txBox="1"/>
          <p:nvPr/>
        </p:nvSpPr>
        <p:spPr>
          <a:xfrm>
            <a:off x="8083278" y="5374811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, F</a:t>
            </a:r>
            <a:r>
              <a:rPr lang="fr-FR" sz="1200" i="1" baseline="-25000" dirty="0" smtClean="0"/>
              <a:t>t</a:t>
            </a:r>
            <a:r>
              <a:rPr lang="fr-FR" sz="1200" i="1" baseline="-50000" dirty="0" smtClean="0"/>
              <a:t>2</a:t>
            </a:r>
            <a:endParaRPr lang="fr-FR" sz="1200" i="1" baseline="30000" dirty="0"/>
          </a:p>
        </p:txBody>
      </p:sp>
      <p:sp>
        <p:nvSpPr>
          <p:cNvPr id="432" name="ZoneTexte 431"/>
          <p:cNvSpPr txBox="1"/>
          <p:nvPr/>
        </p:nvSpPr>
        <p:spPr>
          <a:xfrm>
            <a:off x="8300906" y="5374811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, F</a:t>
            </a:r>
            <a:r>
              <a:rPr lang="fr-FR" sz="1200" i="1" baseline="-25000" dirty="0" smtClean="0"/>
              <a:t>t</a:t>
            </a:r>
            <a:r>
              <a:rPr lang="fr-FR" sz="1200" i="1" baseline="-50000" dirty="0" smtClean="0"/>
              <a:t>3</a:t>
            </a:r>
            <a:endParaRPr lang="fr-FR" sz="1200" i="1" baseline="30000" dirty="0"/>
          </a:p>
        </p:txBody>
      </p:sp>
      <p:sp>
        <p:nvSpPr>
          <p:cNvPr id="433" name="Rectangle 432"/>
          <p:cNvSpPr/>
          <p:nvPr/>
        </p:nvSpPr>
        <p:spPr>
          <a:xfrm>
            <a:off x="583352" y="3351513"/>
            <a:ext cx="388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/>
              <a:t>t</a:t>
            </a:r>
            <a:r>
              <a:rPr lang="fr-FR" sz="1000" i="1" baseline="-25000" dirty="0" err="1" smtClean="0"/>
              <a:t>i</a:t>
            </a:r>
            <a:r>
              <a:rPr lang="fr-FR" sz="1000" i="1" dirty="0" err="1" smtClean="0"/>
              <a:t>,f</a:t>
            </a:r>
            <a:r>
              <a:rPr lang="fr-FR" sz="1000" i="1" baseline="-25000" dirty="0" err="1" smtClean="0"/>
              <a:t>t</a:t>
            </a:r>
            <a:r>
              <a:rPr lang="fr-FR" sz="1000" i="1" baseline="-50000" dirty="0" err="1" smtClean="0"/>
              <a:t>j</a:t>
            </a:r>
            <a:endParaRPr lang="fr-FR" sz="1000" baseline="-50000" dirty="0"/>
          </a:p>
        </p:txBody>
      </p:sp>
      <p:sp>
        <p:nvSpPr>
          <p:cNvPr id="434" name="Rectangle 433"/>
          <p:cNvSpPr/>
          <p:nvPr/>
        </p:nvSpPr>
        <p:spPr>
          <a:xfrm>
            <a:off x="949459" y="4901545"/>
            <a:ext cx="432000" cy="57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941408" y="4389822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endParaRPr lang="fr-FR" dirty="0"/>
          </a:p>
        </p:txBody>
      </p:sp>
      <p:grpSp>
        <p:nvGrpSpPr>
          <p:cNvPr id="436" name="Groupe 48"/>
          <p:cNvGrpSpPr/>
          <p:nvPr/>
        </p:nvGrpSpPr>
        <p:grpSpPr>
          <a:xfrm flipV="1">
            <a:off x="1001748" y="4704148"/>
            <a:ext cx="415914" cy="296283"/>
            <a:chOff x="469563" y="2132430"/>
            <a:chExt cx="200025" cy="223429"/>
          </a:xfrm>
        </p:grpSpPr>
        <p:cxnSp>
          <p:nvCxnSpPr>
            <p:cNvPr id="437" name="Connecteur droit 436"/>
            <p:cNvCxnSpPr/>
            <p:nvPr/>
          </p:nvCxnSpPr>
          <p:spPr>
            <a:xfrm>
              <a:off x="469563" y="2355859"/>
              <a:ext cx="200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cteur droit avec flèche 437"/>
            <p:cNvCxnSpPr/>
            <p:nvPr/>
          </p:nvCxnSpPr>
          <p:spPr>
            <a:xfrm rot="5400000" flipH="1" flipV="1">
              <a:off x="397088" y="2238793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9" name="Connecteur droit avec flèche 438"/>
          <p:cNvCxnSpPr>
            <a:stCxn id="365" idx="2"/>
          </p:cNvCxnSpPr>
          <p:nvPr/>
        </p:nvCxnSpPr>
        <p:spPr>
          <a:xfrm>
            <a:off x="1137438" y="3544333"/>
            <a:ext cx="7091" cy="86692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Connecteur droit avec flèche 439"/>
          <p:cNvCxnSpPr/>
          <p:nvPr/>
        </p:nvCxnSpPr>
        <p:spPr>
          <a:xfrm>
            <a:off x="1244536" y="3091223"/>
            <a:ext cx="1186343" cy="132003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ZoneTexte 440"/>
          <p:cNvSpPr txBox="1"/>
          <p:nvPr/>
        </p:nvSpPr>
        <p:spPr>
          <a:xfrm>
            <a:off x="1618571" y="500043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  …</a:t>
            </a:r>
            <a:endParaRPr lang="fr-FR" i="1" dirty="0"/>
          </a:p>
        </p:txBody>
      </p:sp>
      <p:sp>
        <p:nvSpPr>
          <p:cNvPr id="442" name="Rectangle 441"/>
          <p:cNvSpPr/>
          <p:nvPr/>
        </p:nvSpPr>
        <p:spPr>
          <a:xfrm>
            <a:off x="2317611" y="4901545"/>
            <a:ext cx="432000" cy="57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2309560" y="4389822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endParaRPr lang="fr-FR" dirty="0"/>
          </a:p>
        </p:txBody>
      </p:sp>
      <p:grpSp>
        <p:nvGrpSpPr>
          <p:cNvPr id="444" name="Groupe 48"/>
          <p:cNvGrpSpPr/>
          <p:nvPr/>
        </p:nvGrpSpPr>
        <p:grpSpPr>
          <a:xfrm flipV="1">
            <a:off x="2369900" y="4704148"/>
            <a:ext cx="415914" cy="296283"/>
            <a:chOff x="469563" y="2132430"/>
            <a:chExt cx="200025" cy="223429"/>
          </a:xfrm>
        </p:grpSpPr>
        <p:cxnSp>
          <p:nvCxnSpPr>
            <p:cNvPr id="445" name="Connecteur droit 444"/>
            <p:cNvCxnSpPr/>
            <p:nvPr/>
          </p:nvCxnSpPr>
          <p:spPr>
            <a:xfrm>
              <a:off x="469563" y="2355859"/>
              <a:ext cx="200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eur droit avec flèche 445"/>
            <p:cNvCxnSpPr/>
            <p:nvPr/>
          </p:nvCxnSpPr>
          <p:spPr>
            <a:xfrm rot="5400000" flipH="1" flipV="1">
              <a:off x="397088" y="2238793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7" name="Connecteur droit avec flèche 446"/>
          <p:cNvCxnSpPr>
            <a:stCxn id="453" idx="0"/>
          </p:cNvCxnSpPr>
          <p:nvPr/>
        </p:nvCxnSpPr>
        <p:spPr>
          <a:xfrm flipV="1">
            <a:off x="3314528" y="5848486"/>
            <a:ext cx="0" cy="2138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Connecteur droit avec flèche 447"/>
          <p:cNvCxnSpPr>
            <a:stCxn id="442" idx="2"/>
            <a:endCxn id="463" idx="7"/>
          </p:cNvCxnSpPr>
          <p:nvPr/>
        </p:nvCxnSpPr>
        <p:spPr>
          <a:xfrm flipH="1">
            <a:off x="2090214" y="5477545"/>
            <a:ext cx="443397" cy="59701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necteur droit avec flèche 448"/>
          <p:cNvCxnSpPr>
            <a:stCxn id="434" idx="2"/>
            <a:endCxn id="463" idx="1"/>
          </p:cNvCxnSpPr>
          <p:nvPr/>
        </p:nvCxnSpPr>
        <p:spPr>
          <a:xfrm>
            <a:off x="1165459" y="5477545"/>
            <a:ext cx="415639" cy="59701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Connecteur droit avec flèche 449"/>
          <p:cNvCxnSpPr>
            <a:stCxn id="463" idx="6"/>
          </p:cNvCxnSpPr>
          <p:nvPr/>
        </p:nvCxnSpPr>
        <p:spPr>
          <a:xfrm>
            <a:off x="2195656" y="6214558"/>
            <a:ext cx="553955" cy="122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Connecteur droit avec flèche 118"/>
          <p:cNvCxnSpPr>
            <a:endCxn id="461" idx="0"/>
          </p:cNvCxnSpPr>
          <p:nvPr/>
        </p:nvCxnSpPr>
        <p:spPr>
          <a:xfrm>
            <a:off x="3297342" y="4157924"/>
            <a:ext cx="3667882" cy="495054"/>
          </a:xfrm>
          <a:prstGeom prst="bentConnector2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2" name="Tableau 4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57510"/>
              </p:ext>
            </p:extLst>
          </p:nvPr>
        </p:nvGraphicFramePr>
        <p:xfrm>
          <a:off x="6804248" y="5620457"/>
          <a:ext cx="365991" cy="581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991"/>
              </a:tblGrid>
              <a:tr h="116236">
                <a:tc>
                  <a:txBody>
                    <a:bodyPr/>
                    <a:lstStyle/>
                    <a:p>
                      <a:pPr algn="ctr"/>
                      <a:endParaRPr lang="fr-FR" sz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16236">
                <a:tc>
                  <a:txBody>
                    <a:bodyPr/>
                    <a:lstStyle/>
                    <a:p>
                      <a:pPr algn="ctr"/>
                      <a:endParaRPr lang="fr-FR" sz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32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16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53" name="Ellipse 452"/>
          <p:cNvSpPr/>
          <p:nvPr/>
        </p:nvSpPr>
        <p:spPr>
          <a:xfrm>
            <a:off x="2778743" y="6062372"/>
            <a:ext cx="1071570" cy="35017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2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55" name="Rectangle 454"/>
          <p:cNvSpPr/>
          <p:nvPr/>
        </p:nvSpPr>
        <p:spPr>
          <a:xfrm>
            <a:off x="6752389" y="6140517"/>
            <a:ext cx="6078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top-k</a:t>
            </a:r>
            <a:endParaRPr lang="fr-FR" b="1" dirty="0"/>
          </a:p>
        </p:txBody>
      </p:sp>
      <p:cxnSp>
        <p:nvCxnSpPr>
          <p:cNvPr id="456" name="Connecteur droit avec flèche 118"/>
          <p:cNvCxnSpPr>
            <a:stCxn id="461" idx="4"/>
          </p:cNvCxnSpPr>
          <p:nvPr/>
        </p:nvCxnSpPr>
        <p:spPr>
          <a:xfrm rot="16200000" flipH="1">
            <a:off x="6688468" y="5325708"/>
            <a:ext cx="556700" cy="3189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0" name="Groupe 519"/>
          <p:cNvGrpSpPr/>
          <p:nvPr/>
        </p:nvGrpSpPr>
        <p:grpSpPr>
          <a:xfrm>
            <a:off x="6156176" y="5548449"/>
            <a:ext cx="1003157" cy="741198"/>
            <a:chOff x="5148064" y="5878406"/>
            <a:chExt cx="1003157" cy="741198"/>
          </a:xfrm>
        </p:grpSpPr>
        <p:sp>
          <p:nvSpPr>
            <p:cNvPr id="454" name="ZoneTexte 453"/>
            <p:cNvSpPr txBox="1"/>
            <p:nvPr/>
          </p:nvSpPr>
          <p:spPr>
            <a:xfrm>
              <a:off x="5148064" y="6311827"/>
              <a:ext cx="4924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fr-FR" sz="2000" i="1" baseline="-4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7" name="Groupe 48"/>
            <p:cNvGrpSpPr/>
            <p:nvPr/>
          </p:nvGrpSpPr>
          <p:grpSpPr>
            <a:xfrm rot="5400000">
              <a:off x="5671878" y="6357568"/>
              <a:ext cx="138421" cy="258852"/>
              <a:chOff x="369872" y="2143910"/>
              <a:chExt cx="200025" cy="214314"/>
            </a:xfrm>
          </p:grpSpPr>
          <p:cxnSp>
            <p:nvCxnSpPr>
              <p:cNvPr id="458" name="Connecteur droit 457"/>
              <p:cNvCxnSpPr/>
              <p:nvPr/>
            </p:nvCxnSpPr>
            <p:spPr>
              <a:xfrm>
                <a:off x="369872" y="2355859"/>
                <a:ext cx="2000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Connecteur droit avec flèche 458"/>
              <p:cNvCxnSpPr/>
              <p:nvPr/>
            </p:nvCxnSpPr>
            <p:spPr>
              <a:xfrm rot="5400000" flipH="1" flipV="1">
                <a:off x="362727" y="2250273"/>
                <a:ext cx="21431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0" name="ZoneTexte 459"/>
            <p:cNvSpPr txBox="1"/>
            <p:nvPr/>
          </p:nvSpPr>
          <p:spPr>
            <a:xfrm rot="5400000">
              <a:off x="5666518" y="5993777"/>
              <a:ext cx="600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 smtClean="0"/>
                <a:t>    …     </a:t>
              </a:r>
              <a:endParaRPr lang="fr-FR" dirty="0"/>
            </a:p>
          </p:txBody>
        </p:sp>
      </p:grpSp>
      <p:sp>
        <p:nvSpPr>
          <p:cNvPr id="461" name="Ellipse 460"/>
          <p:cNvSpPr/>
          <p:nvPr/>
        </p:nvSpPr>
        <p:spPr>
          <a:xfrm>
            <a:off x="6605224" y="4652978"/>
            <a:ext cx="720000" cy="395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3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1300"/>
              </a:lnSpc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fr-FR" sz="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s)</a:t>
            </a:r>
          </a:p>
        </p:txBody>
      </p:sp>
      <p:sp>
        <p:nvSpPr>
          <p:cNvPr id="462" name="Forme libre 461"/>
          <p:cNvSpPr/>
          <p:nvPr/>
        </p:nvSpPr>
        <p:spPr>
          <a:xfrm>
            <a:off x="2981001" y="5620457"/>
            <a:ext cx="720000" cy="219090"/>
          </a:xfrm>
          <a:custGeom>
            <a:avLst/>
            <a:gdLst>
              <a:gd name="connsiteX0" fmla="*/ 180975 w 1047750"/>
              <a:gd name="connsiteY0" fmla="*/ 0 h 457200"/>
              <a:gd name="connsiteX1" fmla="*/ 819150 w 1047750"/>
              <a:gd name="connsiteY1" fmla="*/ 9525 h 457200"/>
              <a:gd name="connsiteX2" fmla="*/ 1047750 w 1047750"/>
              <a:gd name="connsiteY2" fmla="*/ 228600 h 457200"/>
              <a:gd name="connsiteX3" fmla="*/ 819150 w 1047750"/>
              <a:gd name="connsiteY3" fmla="*/ 457200 h 457200"/>
              <a:gd name="connsiteX4" fmla="*/ 200025 w 1047750"/>
              <a:gd name="connsiteY4" fmla="*/ 457200 h 457200"/>
              <a:gd name="connsiteX5" fmla="*/ 0 w 1047750"/>
              <a:gd name="connsiteY5" fmla="*/ 247650 h 457200"/>
              <a:gd name="connsiteX6" fmla="*/ 180975 w 1047750"/>
              <a:gd name="connsiteY6" fmla="*/ 0 h 457200"/>
              <a:gd name="connsiteX0" fmla="*/ 253328 w 1120103"/>
              <a:gd name="connsiteY0" fmla="*/ 0 h 457200"/>
              <a:gd name="connsiteX1" fmla="*/ 891503 w 1120103"/>
              <a:gd name="connsiteY1" fmla="*/ 9525 h 457200"/>
              <a:gd name="connsiteX2" fmla="*/ 1120103 w 1120103"/>
              <a:gd name="connsiteY2" fmla="*/ 228600 h 457200"/>
              <a:gd name="connsiteX3" fmla="*/ 891503 w 1120103"/>
              <a:gd name="connsiteY3" fmla="*/ 457200 h 457200"/>
              <a:gd name="connsiteX4" fmla="*/ 272378 w 1120103"/>
              <a:gd name="connsiteY4" fmla="*/ 457200 h 457200"/>
              <a:gd name="connsiteX5" fmla="*/ 0 w 1120103"/>
              <a:gd name="connsiteY5" fmla="*/ 230988 h 457200"/>
              <a:gd name="connsiteX6" fmla="*/ 253328 w 1120103"/>
              <a:gd name="connsiteY6" fmla="*/ 0 h 457200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891503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953869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92448"/>
              <a:gd name="connsiteY0" fmla="*/ 0 h 464343"/>
              <a:gd name="connsiteX1" fmla="*/ 891503 w 1192448"/>
              <a:gd name="connsiteY1" fmla="*/ 9525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3"/>
              <a:gd name="connsiteX1" fmla="*/ 948879 w 1192448"/>
              <a:gd name="connsiteY1" fmla="*/ 2382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53328 w 1192448"/>
              <a:gd name="connsiteY6" fmla="*/ 0 h 464344"/>
              <a:gd name="connsiteX0" fmla="*/ 245845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45845 w 1192448"/>
              <a:gd name="connsiteY6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48" h="464344">
                <a:moveTo>
                  <a:pt x="245845" y="0"/>
                </a:moveTo>
                <a:lnTo>
                  <a:pt x="948879" y="2382"/>
                </a:lnTo>
                <a:lnTo>
                  <a:pt x="1192448" y="230981"/>
                </a:lnTo>
                <a:lnTo>
                  <a:pt x="953869" y="464344"/>
                </a:lnTo>
                <a:lnTo>
                  <a:pt x="239948" y="464343"/>
                </a:lnTo>
                <a:lnTo>
                  <a:pt x="0" y="230988"/>
                </a:lnTo>
                <a:lnTo>
                  <a:pt x="245845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6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aseline="-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fr-FR" sz="500" baseline="-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min</a:t>
            </a:r>
            <a:endParaRPr lang="fr-FR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Ellipse 462"/>
          <p:cNvSpPr/>
          <p:nvPr/>
        </p:nvSpPr>
        <p:spPr>
          <a:xfrm>
            <a:off x="1475656" y="6016570"/>
            <a:ext cx="720000" cy="395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300"/>
              </a:lnSpc>
            </a:pPr>
            <a:r>
              <a:rPr lang="fr-FR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merge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d</a:t>
            </a:r>
            <a:endParaRPr lang="fr-FR" sz="1600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Forme libre 468"/>
          <p:cNvSpPr/>
          <p:nvPr/>
        </p:nvSpPr>
        <p:spPr>
          <a:xfrm>
            <a:off x="2954528" y="5175767"/>
            <a:ext cx="720000" cy="216000"/>
          </a:xfrm>
          <a:custGeom>
            <a:avLst/>
            <a:gdLst>
              <a:gd name="connsiteX0" fmla="*/ 180975 w 1047750"/>
              <a:gd name="connsiteY0" fmla="*/ 0 h 457200"/>
              <a:gd name="connsiteX1" fmla="*/ 819150 w 1047750"/>
              <a:gd name="connsiteY1" fmla="*/ 9525 h 457200"/>
              <a:gd name="connsiteX2" fmla="*/ 1047750 w 1047750"/>
              <a:gd name="connsiteY2" fmla="*/ 228600 h 457200"/>
              <a:gd name="connsiteX3" fmla="*/ 819150 w 1047750"/>
              <a:gd name="connsiteY3" fmla="*/ 457200 h 457200"/>
              <a:gd name="connsiteX4" fmla="*/ 200025 w 1047750"/>
              <a:gd name="connsiteY4" fmla="*/ 457200 h 457200"/>
              <a:gd name="connsiteX5" fmla="*/ 0 w 1047750"/>
              <a:gd name="connsiteY5" fmla="*/ 247650 h 457200"/>
              <a:gd name="connsiteX6" fmla="*/ 180975 w 1047750"/>
              <a:gd name="connsiteY6" fmla="*/ 0 h 457200"/>
              <a:gd name="connsiteX0" fmla="*/ 253328 w 1120103"/>
              <a:gd name="connsiteY0" fmla="*/ 0 h 457200"/>
              <a:gd name="connsiteX1" fmla="*/ 891503 w 1120103"/>
              <a:gd name="connsiteY1" fmla="*/ 9525 h 457200"/>
              <a:gd name="connsiteX2" fmla="*/ 1120103 w 1120103"/>
              <a:gd name="connsiteY2" fmla="*/ 228600 h 457200"/>
              <a:gd name="connsiteX3" fmla="*/ 891503 w 1120103"/>
              <a:gd name="connsiteY3" fmla="*/ 457200 h 457200"/>
              <a:gd name="connsiteX4" fmla="*/ 272378 w 1120103"/>
              <a:gd name="connsiteY4" fmla="*/ 457200 h 457200"/>
              <a:gd name="connsiteX5" fmla="*/ 0 w 1120103"/>
              <a:gd name="connsiteY5" fmla="*/ 230988 h 457200"/>
              <a:gd name="connsiteX6" fmla="*/ 253328 w 1120103"/>
              <a:gd name="connsiteY6" fmla="*/ 0 h 457200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891503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953869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92448"/>
              <a:gd name="connsiteY0" fmla="*/ 0 h 464343"/>
              <a:gd name="connsiteX1" fmla="*/ 891503 w 1192448"/>
              <a:gd name="connsiteY1" fmla="*/ 9525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3"/>
              <a:gd name="connsiteX1" fmla="*/ 948879 w 1192448"/>
              <a:gd name="connsiteY1" fmla="*/ 2382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53328 w 1192448"/>
              <a:gd name="connsiteY6" fmla="*/ 0 h 464344"/>
              <a:gd name="connsiteX0" fmla="*/ 245845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45845 w 1192448"/>
              <a:gd name="connsiteY6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48" h="464344">
                <a:moveTo>
                  <a:pt x="245845" y="0"/>
                </a:moveTo>
                <a:lnTo>
                  <a:pt x="948879" y="2382"/>
                </a:lnTo>
                <a:lnTo>
                  <a:pt x="1192448" y="230981"/>
                </a:lnTo>
                <a:lnTo>
                  <a:pt x="953869" y="464344"/>
                </a:lnTo>
                <a:lnTo>
                  <a:pt x="239948" y="464343"/>
                </a:lnTo>
                <a:lnTo>
                  <a:pt x="0" y="230988"/>
                </a:lnTo>
                <a:lnTo>
                  <a:pt x="245845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14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d,t</a:t>
            </a:r>
            <a:r>
              <a:rPr lang="fr-FR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275856" y="491141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no</a:t>
            </a:r>
            <a:endParaRPr lang="fr-FR" dirty="0"/>
          </a:p>
        </p:txBody>
      </p:sp>
      <p:sp>
        <p:nvSpPr>
          <p:cNvPr id="471" name="Rectangle 470"/>
          <p:cNvSpPr/>
          <p:nvPr/>
        </p:nvSpPr>
        <p:spPr>
          <a:xfrm>
            <a:off x="3686108" y="5055426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yes</a:t>
            </a:r>
            <a:endParaRPr lang="fr-FR" sz="1400" dirty="0"/>
          </a:p>
        </p:txBody>
      </p:sp>
      <p:sp>
        <p:nvSpPr>
          <p:cNvPr id="473" name="Forme libre 472"/>
          <p:cNvSpPr/>
          <p:nvPr/>
        </p:nvSpPr>
        <p:spPr>
          <a:xfrm>
            <a:off x="2915816" y="4732147"/>
            <a:ext cx="720000" cy="216000"/>
          </a:xfrm>
          <a:custGeom>
            <a:avLst/>
            <a:gdLst>
              <a:gd name="connsiteX0" fmla="*/ 180975 w 1047750"/>
              <a:gd name="connsiteY0" fmla="*/ 0 h 457200"/>
              <a:gd name="connsiteX1" fmla="*/ 819150 w 1047750"/>
              <a:gd name="connsiteY1" fmla="*/ 9525 h 457200"/>
              <a:gd name="connsiteX2" fmla="*/ 1047750 w 1047750"/>
              <a:gd name="connsiteY2" fmla="*/ 228600 h 457200"/>
              <a:gd name="connsiteX3" fmla="*/ 819150 w 1047750"/>
              <a:gd name="connsiteY3" fmla="*/ 457200 h 457200"/>
              <a:gd name="connsiteX4" fmla="*/ 200025 w 1047750"/>
              <a:gd name="connsiteY4" fmla="*/ 457200 h 457200"/>
              <a:gd name="connsiteX5" fmla="*/ 0 w 1047750"/>
              <a:gd name="connsiteY5" fmla="*/ 247650 h 457200"/>
              <a:gd name="connsiteX6" fmla="*/ 180975 w 1047750"/>
              <a:gd name="connsiteY6" fmla="*/ 0 h 457200"/>
              <a:gd name="connsiteX0" fmla="*/ 253328 w 1120103"/>
              <a:gd name="connsiteY0" fmla="*/ 0 h 457200"/>
              <a:gd name="connsiteX1" fmla="*/ 891503 w 1120103"/>
              <a:gd name="connsiteY1" fmla="*/ 9525 h 457200"/>
              <a:gd name="connsiteX2" fmla="*/ 1120103 w 1120103"/>
              <a:gd name="connsiteY2" fmla="*/ 228600 h 457200"/>
              <a:gd name="connsiteX3" fmla="*/ 891503 w 1120103"/>
              <a:gd name="connsiteY3" fmla="*/ 457200 h 457200"/>
              <a:gd name="connsiteX4" fmla="*/ 272378 w 1120103"/>
              <a:gd name="connsiteY4" fmla="*/ 457200 h 457200"/>
              <a:gd name="connsiteX5" fmla="*/ 0 w 1120103"/>
              <a:gd name="connsiteY5" fmla="*/ 230988 h 457200"/>
              <a:gd name="connsiteX6" fmla="*/ 253328 w 1120103"/>
              <a:gd name="connsiteY6" fmla="*/ 0 h 457200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891503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953869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92448"/>
              <a:gd name="connsiteY0" fmla="*/ 0 h 464343"/>
              <a:gd name="connsiteX1" fmla="*/ 891503 w 1192448"/>
              <a:gd name="connsiteY1" fmla="*/ 9525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3"/>
              <a:gd name="connsiteX1" fmla="*/ 948879 w 1192448"/>
              <a:gd name="connsiteY1" fmla="*/ 2382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53328 w 1192448"/>
              <a:gd name="connsiteY6" fmla="*/ 0 h 464344"/>
              <a:gd name="connsiteX0" fmla="*/ 245845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45845 w 1192448"/>
              <a:gd name="connsiteY6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48" h="464344">
                <a:moveTo>
                  <a:pt x="245845" y="0"/>
                </a:moveTo>
                <a:lnTo>
                  <a:pt x="948879" y="2382"/>
                </a:lnTo>
                <a:lnTo>
                  <a:pt x="1192448" y="230981"/>
                </a:lnTo>
                <a:lnTo>
                  <a:pt x="953869" y="464344"/>
                </a:lnTo>
                <a:lnTo>
                  <a:pt x="239948" y="464343"/>
                </a:lnTo>
                <a:lnTo>
                  <a:pt x="0" y="230988"/>
                </a:lnTo>
                <a:lnTo>
                  <a:pt x="245845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16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500" baseline="-1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max</a:t>
            </a:r>
            <a:endParaRPr lang="fr-FR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Forme libre 473"/>
          <p:cNvSpPr/>
          <p:nvPr/>
        </p:nvSpPr>
        <p:spPr>
          <a:xfrm>
            <a:off x="2843808" y="4326023"/>
            <a:ext cx="864000" cy="214314"/>
          </a:xfrm>
          <a:custGeom>
            <a:avLst/>
            <a:gdLst>
              <a:gd name="connsiteX0" fmla="*/ 180975 w 1047750"/>
              <a:gd name="connsiteY0" fmla="*/ 0 h 457200"/>
              <a:gd name="connsiteX1" fmla="*/ 819150 w 1047750"/>
              <a:gd name="connsiteY1" fmla="*/ 9525 h 457200"/>
              <a:gd name="connsiteX2" fmla="*/ 1047750 w 1047750"/>
              <a:gd name="connsiteY2" fmla="*/ 228600 h 457200"/>
              <a:gd name="connsiteX3" fmla="*/ 819150 w 1047750"/>
              <a:gd name="connsiteY3" fmla="*/ 457200 h 457200"/>
              <a:gd name="connsiteX4" fmla="*/ 200025 w 1047750"/>
              <a:gd name="connsiteY4" fmla="*/ 457200 h 457200"/>
              <a:gd name="connsiteX5" fmla="*/ 0 w 1047750"/>
              <a:gd name="connsiteY5" fmla="*/ 247650 h 457200"/>
              <a:gd name="connsiteX6" fmla="*/ 180975 w 1047750"/>
              <a:gd name="connsiteY6" fmla="*/ 0 h 457200"/>
              <a:gd name="connsiteX0" fmla="*/ 253328 w 1120103"/>
              <a:gd name="connsiteY0" fmla="*/ 0 h 457200"/>
              <a:gd name="connsiteX1" fmla="*/ 891503 w 1120103"/>
              <a:gd name="connsiteY1" fmla="*/ 9525 h 457200"/>
              <a:gd name="connsiteX2" fmla="*/ 1120103 w 1120103"/>
              <a:gd name="connsiteY2" fmla="*/ 228600 h 457200"/>
              <a:gd name="connsiteX3" fmla="*/ 891503 w 1120103"/>
              <a:gd name="connsiteY3" fmla="*/ 457200 h 457200"/>
              <a:gd name="connsiteX4" fmla="*/ 272378 w 1120103"/>
              <a:gd name="connsiteY4" fmla="*/ 457200 h 457200"/>
              <a:gd name="connsiteX5" fmla="*/ 0 w 1120103"/>
              <a:gd name="connsiteY5" fmla="*/ 230988 h 457200"/>
              <a:gd name="connsiteX6" fmla="*/ 253328 w 1120103"/>
              <a:gd name="connsiteY6" fmla="*/ 0 h 457200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891503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20103"/>
              <a:gd name="connsiteY0" fmla="*/ 0 h 464343"/>
              <a:gd name="connsiteX1" fmla="*/ 891503 w 1120103"/>
              <a:gd name="connsiteY1" fmla="*/ 9525 h 464343"/>
              <a:gd name="connsiteX2" fmla="*/ 1120103 w 1120103"/>
              <a:gd name="connsiteY2" fmla="*/ 228600 h 464343"/>
              <a:gd name="connsiteX3" fmla="*/ 953869 w 1120103"/>
              <a:gd name="connsiteY3" fmla="*/ 457200 h 464343"/>
              <a:gd name="connsiteX4" fmla="*/ 239948 w 1120103"/>
              <a:gd name="connsiteY4" fmla="*/ 464343 h 464343"/>
              <a:gd name="connsiteX5" fmla="*/ 0 w 1120103"/>
              <a:gd name="connsiteY5" fmla="*/ 230988 h 464343"/>
              <a:gd name="connsiteX6" fmla="*/ 253328 w 1120103"/>
              <a:gd name="connsiteY6" fmla="*/ 0 h 464343"/>
              <a:gd name="connsiteX0" fmla="*/ 253328 w 1192448"/>
              <a:gd name="connsiteY0" fmla="*/ 0 h 464343"/>
              <a:gd name="connsiteX1" fmla="*/ 891503 w 1192448"/>
              <a:gd name="connsiteY1" fmla="*/ 9525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3"/>
              <a:gd name="connsiteX1" fmla="*/ 948879 w 1192448"/>
              <a:gd name="connsiteY1" fmla="*/ 2382 h 464343"/>
              <a:gd name="connsiteX2" fmla="*/ 1192448 w 1192448"/>
              <a:gd name="connsiteY2" fmla="*/ 230981 h 464343"/>
              <a:gd name="connsiteX3" fmla="*/ 953869 w 1192448"/>
              <a:gd name="connsiteY3" fmla="*/ 457200 h 464343"/>
              <a:gd name="connsiteX4" fmla="*/ 239948 w 1192448"/>
              <a:gd name="connsiteY4" fmla="*/ 464343 h 464343"/>
              <a:gd name="connsiteX5" fmla="*/ 0 w 1192448"/>
              <a:gd name="connsiteY5" fmla="*/ 230988 h 464343"/>
              <a:gd name="connsiteX6" fmla="*/ 253328 w 1192448"/>
              <a:gd name="connsiteY6" fmla="*/ 0 h 464343"/>
              <a:gd name="connsiteX0" fmla="*/ 253328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53328 w 1192448"/>
              <a:gd name="connsiteY6" fmla="*/ 0 h 464344"/>
              <a:gd name="connsiteX0" fmla="*/ 245845 w 1192448"/>
              <a:gd name="connsiteY0" fmla="*/ 0 h 464344"/>
              <a:gd name="connsiteX1" fmla="*/ 948879 w 1192448"/>
              <a:gd name="connsiteY1" fmla="*/ 2382 h 464344"/>
              <a:gd name="connsiteX2" fmla="*/ 1192448 w 1192448"/>
              <a:gd name="connsiteY2" fmla="*/ 230981 h 464344"/>
              <a:gd name="connsiteX3" fmla="*/ 953869 w 1192448"/>
              <a:gd name="connsiteY3" fmla="*/ 464344 h 464344"/>
              <a:gd name="connsiteX4" fmla="*/ 239948 w 1192448"/>
              <a:gd name="connsiteY4" fmla="*/ 464343 h 464344"/>
              <a:gd name="connsiteX5" fmla="*/ 0 w 1192448"/>
              <a:gd name="connsiteY5" fmla="*/ 230988 h 464344"/>
              <a:gd name="connsiteX6" fmla="*/ 245845 w 1192448"/>
              <a:gd name="connsiteY6" fmla="*/ 0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448" h="464344">
                <a:moveTo>
                  <a:pt x="245845" y="0"/>
                </a:moveTo>
                <a:lnTo>
                  <a:pt x="948879" y="2382"/>
                </a:lnTo>
                <a:lnTo>
                  <a:pt x="1192448" y="230981"/>
                </a:lnTo>
                <a:lnTo>
                  <a:pt x="953869" y="464344"/>
                </a:lnTo>
                <a:lnTo>
                  <a:pt x="239948" y="464343"/>
                </a:lnTo>
                <a:lnTo>
                  <a:pt x="0" y="230988"/>
                </a:lnTo>
                <a:lnTo>
                  <a:pt x="245845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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stock</a:t>
            </a:r>
          </a:p>
        </p:txBody>
      </p:sp>
      <p:sp>
        <p:nvSpPr>
          <p:cNvPr id="486" name="Ellipse 485"/>
          <p:cNvSpPr/>
          <p:nvPr/>
        </p:nvSpPr>
        <p:spPr>
          <a:xfrm>
            <a:off x="3995936" y="4844697"/>
            <a:ext cx="612000" cy="3959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3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endParaRPr lang="fr-FR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1300"/>
              </a:lnSpc>
            </a:pPr>
            <a:r>
              <a:rPr lang="fr-FR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d,</a:t>
            </a:r>
            <a:r>
              <a:rPr lang="fr-FR" sz="5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s)</a:t>
            </a:r>
          </a:p>
        </p:txBody>
      </p:sp>
      <p:cxnSp>
        <p:nvCxnSpPr>
          <p:cNvPr id="487" name="Connecteur droit avec flèche 118"/>
          <p:cNvCxnSpPr>
            <a:stCxn id="469" idx="2"/>
            <a:endCxn id="486" idx="2"/>
          </p:cNvCxnSpPr>
          <p:nvPr/>
        </p:nvCxnSpPr>
        <p:spPr>
          <a:xfrm flipV="1">
            <a:off x="3674528" y="5042685"/>
            <a:ext cx="321408" cy="240528"/>
          </a:xfrm>
          <a:prstGeom prst="bentConnector3">
            <a:avLst>
              <a:gd name="adj1" fmla="val 17401"/>
            </a:avLst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0" name="Tableau 4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86057"/>
              </p:ext>
            </p:extLst>
          </p:nvPr>
        </p:nvGraphicFramePr>
        <p:xfrm>
          <a:off x="4152982" y="5493287"/>
          <a:ext cx="325480" cy="812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480"/>
              </a:tblGrid>
              <a:tr h="127035"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646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97" name="Groupe 496"/>
          <p:cNvGrpSpPr/>
          <p:nvPr/>
        </p:nvGrpSpPr>
        <p:grpSpPr>
          <a:xfrm>
            <a:off x="3851920" y="5511856"/>
            <a:ext cx="720080" cy="828681"/>
            <a:chOff x="5220846" y="5805264"/>
            <a:chExt cx="720080" cy="828681"/>
          </a:xfrm>
        </p:grpSpPr>
        <p:cxnSp>
          <p:nvCxnSpPr>
            <p:cNvPr id="491" name="Connecteur droit avec flèche 490"/>
            <p:cNvCxnSpPr/>
            <p:nvPr/>
          </p:nvCxnSpPr>
          <p:spPr>
            <a:xfrm flipH="1" flipV="1">
              <a:off x="5447794" y="5820549"/>
              <a:ext cx="1" cy="7103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ZoneTexte 492"/>
            <p:cNvSpPr txBox="1"/>
            <p:nvPr/>
          </p:nvSpPr>
          <p:spPr>
            <a:xfrm rot="5400000">
              <a:off x="5363351" y="605637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  …</a:t>
              </a:r>
              <a:endParaRPr lang="fr-FR" dirty="0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220846" y="5805264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fr-FR" dirty="0"/>
            </a:p>
          </p:txBody>
        </p:sp>
      </p:grpSp>
      <p:cxnSp>
        <p:nvCxnSpPr>
          <p:cNvPr id="510" name="Connecteur droit avec flèche 509"/>
          <p:cNvCxnSpPr/>
          <p:nvPr/>
        </p:nvCxnSpPr>
        <p:spPr>
          <a:xfrm flipV="1">
            <a:off x="3307235" y="4942483"/>
            <a:ext cx="0" cy="26741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Connecteur droit avec flèche 513"/>
          <p:cNvCxnSpPr/>
          <p:nvPr/>
        </p:nvCxnSpPr>
        <p:spPr>
          <a:xfrm flipV="1">
            <a:off x="3275808" y="4540337"/>
            <a:ext cx="48" cy="19181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Connecteur droit avec flèche 118"/>
          <p:cNvCxnSpPr/>
          <p:nvPr/>
        </p:nvCxnSpPr>
        <p:spPr>
          <a:xfrm rot="16200000" flipH="1">
            <a:off x="4172003" y="5375481"/>
            <a:ext cx="276242" cy="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Rectangle 534"/>
          <p:cNvSpPr/>
          <p:nvPr/>
        </p:nvSpPr>
        <p:spPr>
          <a:xfrm>
            <a:off x="3923928" y="6248784"/>
            <a:ext cx="748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Ghost</a:t>
            </a:r>
            <a:endParaRPr lang="fr-FR" sz="1600" b="1" dirty="0"/>
          </a:p>
        </p:txBody>
      </p:sp>
      <p:sp>
        <p:nvSpPr>
          <p:cNvPr id="545" name="Arc 544"/>
          <p:cNvSpPr/>
          <p:nvPr/>
        </p:nvSpPr>
        <p:spPr>
          <a:xfrm flipV="1">
            <a:off x="4409281" y="5920744"/>
            <a:ext cx="500066" cy="396024"/>
          </a:xfrm>
          <a:prstGeom prst="arc">
            <a:avLst>
              <a:gd name="adj1" fmla="val 13112603"/>
              <a:gd name="adj2" fmla="val 836092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6" name="Ellipse 545"/>
          <p:cNvSpPr/>
          <p:nvPr/>
        </p:nvSpPr>
        <p:spPr>
          <a:xfrm>
            <a:off x="4753594" y="5876708"/>
            <a:ext cx="612000" cy="44408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lvl="0" algn="ctr">
              <a:lnSpc>
                <a:spcPts val="12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purge</a:t>
            </a:r>
          </a:p>
          <a:p>
            <a:pPr lvl="0" algn="ctr">
              <a:lnSpc>
                <a:spcPts val="13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fr-FR" sz="5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min</a:t>
            </a:r>
          </a:p>
        </p:txBody>
      </p:sp>
      <p:sp>
        <p:nvSpPr>
          <p:cNvPr id="554" name="Rectangle 553"/>
          <p:cNvSpPr/>
          <p:nvPr/>
        </p:nvSpPr>
        <p:spPr>
          <a:xfrm>
            <a:off x="7187504" y="5764513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fr-FR" dirty="0"/>
          </a:p>
        </p:txBody>
      </p:sp>
      <p:cxnSp>
        <p:nvCxnSpPr>
          <p:cNvPr id="555" name="Connecteur droit avec flèche 554"/>
          <p:cNvCxnSpPr/>
          <p:nvPr/>
        </p:nvCxnSpPr>
        <p:spPr>
          <a:xfrm rot="16200000" flipV="1">
            <a:off x="7066611" y="5944513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Ellipse 562"/>
          <p:cNvSpPr/>
          <p:nvPr/>
        </p:nvSpPr>
        <p:spPr>
          <a:xfrm>
            <a:off x="5586518" y="5048953"/>
            <a:ext cx="619102" cy="5715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lvl="0" algn="ctr">
              <a:lnSpc>
                <a:spcPts val="13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check</a:t>
            </a:r>
            <a:b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flash</a:t>
            </a:r>
          </a:p>
          <a:p>
            <a:pPr lvl="0" algn="ctr">
              <a:lnSpc>
                <a:spcPts val="1300"/>
              </a:lnSpc>
            </a:pPr>
            <a:r>
              <a:rPr lang="fr-FR" sz="1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stock</a:t>
            </a:r>
          </a:p>
        </p:txBody>
      </p:sp>
      <p:cxnSp>
        <p:nvCxnSpPr>
          <p:cNvPr id="564" name="Connecteur droit avec flèche 118"/>
          <p:cNvCxnSpPr>
            <a:stCxn id="473" idx="2"/>
            <a:endCxn id="563" idx="0"/>
          </p:cNvCxnSpPr>
          <p:nvPr/>
        </p:nvCxnSpPr>
        <p:spPr>
          <a:xfrm>
            <a:off x="3635816" y="4839593"/>
            <a:ext cx="2260253" cy="209360"/>
          </a:xfrm>
          <a:prstGeom prst="bentConnector2">
            <a:avLst/>
          </a:prstGeom>
          <a:ln w="38100" cmpd="sng">
            <a:solidFill>
              <a:schemeClr val="tx1"/>
            </a:solidFill>
            <a:prstDash val="sysDash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Connecteur droit avec flèche 118"/>
          <p:cNvCxnSpPr>
            <a:stCxn id="563" idx="6"/>
          </p:cNvCxnSpPr>
          <p:nvPr/>
        </p:nvCxnSpPr>
        <p:spPr>
          <a:xfrm flipH="1" flipV="1">
            <a:off x="3713586" y="4433180"/>
            <a:ext cx="2492034" cy="901525"/>
          </a:xfrm>
          <a:prstGeom prst="bentConnector3">
            <a:avLst>
              <a:gd name="adj1" fmla="val -4204"/>
            </a:avLst>
          </a:prstGeom>
          <a:ln w="38100" cmpd="sng">
            <a:solidFill>
              <a:schemeClr val="tx1"/>
            </a:solidFill>
            <a:prstDash val="sysDash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7" name="Groupe 48"/>
          <p:cNvGrpSpPr/>
          <p:nvPr/>
        </p:nvGrpSpPr>
        <p:grpSpPr>
          <a:xfrm rot="5400000" flipV="1">
            <a:off x="4412634" y="5492128"/>
            <a:ext cx="180433" cy="146889"/>
            <a:chOff x="369872" y="2143910"/>
            <a:chExt cx="200025" cy="214314"/>
          </a:xfrm>
        </p:grpSpPr>
        <p:cxnSp>
          <p:nvCxnSpPr>
            <p:cNvPr id="598" name="Connecteur droit 597"/>
            <p:cNvCxnSpPr/>
            <p:nvPr/>
          </p:nvCxnSpPr>
          <p:spPr>
            <a:xfrm>
              <a:off x="369872" y="2355859"/>
              <a:ext cx="2000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eur droit avec flèche 598"/>
            <p:cNvCxnSpPr/>
            <p:nvPr/>
          </p:nvCxnSpPr>
          <p:spPr>
            <a:xfrm rot="5400000" flipH="1" flipV="1">
              <a:off x="362727" y="2250273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0" name="Rectangle 599"/>
          <p:cNvSpPr/>
          <p:nvPr/>
        </p:nvSpPr>
        <p:spPr>
          <a:xfrm>
            <a:off x="4573710" y="5313406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latin typeface="Times New Roman" pitchFamily="18" charset="0"/>
                <a:cs typeface="Times New Roman" pitchFamily="18" charset="0"/>
              </a:rPr>
              <a:t>max</a:t>
            </a:r>
            <a:endParaRPr lang="fr-FR" sz="1400" dirty="0"/>
          </a:p>
        </p:txBody>
      </p:sp>
      <p:cxnSp>
        <p:nvCxnSpPr>
          <p:cNvPr id="602" name="Connecteur droit avec flèche 601"/>
          <p:cNvCxnSpPr/>
          <p:nvPr/>
        </p:nvCxnSpPr>
        <p:spPr>
          <a:xfrm flipV="1">
            <a:off x="3314923" y="5391767"/>
            <a:ext cx="0" cy="2138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" name="Rectangle 618"/>
          <p:cNvSpPr/>
          <p:nvPr/>
        </p:nvSpPr>
        <p:spPr>
          <a:xfrm>
            <a:off x="3656743" y="4612345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yes</a:t>
            </a:r>
            <a:endParaRPr lang="fr-FR" sz="1400" dirty="0"/>
          </a:p>
        </p:txBody>
      </p:sp>
      <p:sp>
        <p:nvSpPr>
          <p:cNvPr id="620" name="Rectangle 619"/>
          <p:cNvSpPr/>
          <p:nvPr/>
        </p:nvSpPr>
        <p:spPr>
          <a:xfrm>
            <a:off x="3297342" y="447384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no</a:t>
            </a:r>
            <a:endParaRPr lang="fr-FR" dirty="0"/>
          </a:p>
        </p:txBody>
      </p:sp>
      <p:cxnSp>
        <p:nvCxnSpPr>
          <p:cNvPr id="621" name="Connecteur droit avec flèche 118"/>
          <p:cNvCxnSpPr>
            <a:stCxn id="563" idx="4"/>
          </p:cNvCxnSpPr>
          <p:nvPr/>
        </p:nvCxnSpPr>
        <p:spPr>
          <a:xfrm rot="5400000">
            <a:off x="5127432" y="4995878"/>
            <a:ext cx="144058" cy="1393217"/>
          </a:xfrm>
          <a:prstGeom prst="bentConnector2">
            <a:avLst/>
          </a:prstGeom>
          <a:ln w="38100" cmpd="sng">
            <a:solidFill>
              <a:schemeClr val="tx1"/>
            </a:solidFill>
            <a:prstDash val="sysDash"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Connecteur droit 647"/>
          <p:cNvCxnSpPr/>
          <p:nvPr/>
        </p:nvCxnSpPr>
        <p:spPr>
          <a:xfrm flipV="1">
            <a:off x="3275808" y="4137794"/>
            <a:ext cx="48" cy="1882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9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16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4559 0.39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16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38333 0.431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000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716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25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37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38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 tmFilter="0, 0; .2, .5; .8, .5; 1, 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" dur="250" autoRev="1" fill="hold"/>
                                        <p:tgtEl>
                                          <p:spTgt spid="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4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/>
      <p:bldP spid="352" grpId="1"/>
      <p:bldP spid="362" grpId="0" animBg="1"/>
      <p:bldP spid="362" grpId="1" animBg="1"/>
      <p:bldP spid="364" grpId="0" animBg="1"/>
      <p:bldP spid="365" grpId="0" animBg="1"/>
      <p:bldP spid="368" grpId="0" animBg="1"/>
      <p:bldP spid="370" grpId="0" animBg="1"/>
      <p:bldP spid="370" grpId="1" animBg="1"/>
      <p:bldP spid="376" grpId="0" animBg="1"/>
      <p:bldP spid="378" grpId="0" animBg="1"/>
      <p:bldP spid="378" grpId="1" animBg="1"/>
      <p:bldP spid="384" grpId="0" animBg="1"/>
      <p:bldP spid="386" grpId="0" animBg="1"/>
      <p:bldP spid="386" grpId="1" animBg="1"/>
      <p:bldP spid="392" grpId="0" animBg="1"/>
      <p:bldP spid="394" grpId="0" animBg="1"/>
      <p:bldP spid="394" grpId="1" animBg="1"/>
      <p:bldP spid="400" grpId="0" animBg="1"/>
      <p:bldP spid="402" grpId="0" animBg="1"/>
      <p:bldP spid="402" grpId="1" animBg="1"/>
      <p:bldP spid="409" grpId="0"/>
      <p:bldP spid="410" grpId="0"/>
      <p:bldP spid="410" grpId="1"/>
      <p:bldP spid="411" grpId="0" build="allAtOnce"/>
      <p:bldP spid="412" grpId="0"/>
      <p:bldP spid="412" grpId="1"/>
      <p:bldP spid="417" grpId="0"/>
      <p:bldP spid="418" grpId="0"/>
      <p:bldP spid="419" grpId="0"/>
      <p:bldP spid="420" grpId="0"/>
      <p:bldP spid="420" grpId="1"/>
      <p:bldP spid="420" grpId="2"/>
      <p:bldP spid="421" grpId="0"/>
      <p:bldP spid="421" grpId="1"/>
      <p:bldP spid="422" grpId="0"/>
      <p:bldP spid="422" grpId="1"/>
      <p:bldP spid="423" grpId="0" build="allAtOnce"/>
      <p:bldP spid="424" grpId="0" build="allAtOnce"/>
      <p:bldP spid="425" grpId="0" build="allAtOnce"/>
      <p:bldP spid="426" grpId="0" build="allAtOnce"/>
      <p:bldP spid="428" grpId="0"/>
      <p:bldP spid="429" grpId="0"/>
      <p:bldP spid="430" grpId="0"/>
      <p:bldP spid="431" grpId="0"/>
      <p:bldP spid="432" grpId="0"/>
      <p:bldP spid="433" grpId="0"/>
      <p:bldP spid="434" grpId="0" animBg="1"/>
      <p:bldP spid="435" grpId="0"/>
      <p:bldP spid="441" grpId="0"/>
      <p:bldP spid="442" grpId="0" animBg="1"/>
      <p:bldP spid="443" grpId="0"/>
      <p:bldP spid="453" grpId="0" animBg="1"/>
      <p:bldP spid="455" grpId="0"/>
      <p:bldP spid="461" grpId="0" animBg="1"/>
      <p:bldP spid="462" grpId="0" animBg="1"/>
      <p:bldP spid="463" grpId="0" animBg="1"/>
      <p:bldP spid="469" grpId="0" animBg="1"/>
      <p:bldP spid="470" grpId="0"/>
      <p:bldP spid="471" grpId="0"/>
      <p:bldP spid="473" grpId="0" animBg="1"/>
      <p:bldP spid="474" grpId="0" animBg="1"/>
      <p:bldP spid="486" grpId="0" animBg="1"/>
      <p:bldP spid="535" grpId="0"/>
      <p:bldP spid="545" grpId="0" animBg="1"/>
      <p:bldP spid="546" grpId="0" animBg="1"/>
      <p:bldP spid="554" grpId="0"/>
      <p:bldP spid="563" grpId="0" animBg="1"/>
      <p:bldP spid="600" grpId="0"/>
      <p:bldP spid="619" grpId="0"/>
      <p:bldP spid="6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160240" cy="144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Experimental</a:t>
            </a:r>
            <a:r>
              <a:rPr lang="fr-FR" sz="3200" b="1" dirty="0" smtClean="0"/>
              <a:t> </a:t>
            </a:r>
            <a:r>
              <a:rPr lang="fr-FR" sz="3200" b="1" dirty="0"/>
              <a:t>Evaluation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19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03248" y="1556792"/>
            <a:ext cx="8229600" cy="482453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HW platform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development </a:t>
            </a:r>
            <a:r>
              <a:rPr lang="en-US" sz="1800" dirty="0"/>
              <a:t>board </a:t>
            </a:r>
            <a:r>
              <a:rPr lang="en-US" sz="1800" dirty="0" smtClean="0"/>
              <a:t>ST3221G-EVAL </a:t>
            </a:r>
          </a:p>
          <a:p>
            <a:pPr lvl="2"/>
            <a:r>
              <a:rPr lang="en-US" sz="1600" dirty="0"/>
              <a:t>MCU </a:t>
            </a:r>
            <a:r>
              <a:rPr lang="en-US" sz="1600" dirty="0" smtClean="0"/>
              <a:t>STM32-F217IG and </a:t>
            </a:r>
            <a:r>
              <a:rPr lang="en-US" sz="1600" dirty="0" err="1" smtClean="0"/>
              <a:t>microSD</a:t>
            </a:r>
            <a:r>
              <a:rPr lang="en-US" sz="1600" dirty="0" smtClean="0"/>
              <a:t> card</a:t>
            </a:r>
          </a:p>
          <a:p>
            <a:pPr lvl="2"/>
            <a:r>
              <a:rPr lang="en-US" sz="1600" dirty="0" smtClean="0"/>
              <a:t>Storage on two SD cards (</a:t>
            </a:r>
            <a:r>
              <a:rPr lang="en-US" sz="1600" dirty="0"/>
              <a:t>Silicon Power SDHC Class 10 </a:t>
            </a:r>
            <a:r>
              <a:rPr lang="en-US" sz="1600" dirty="0" smtClean="0"/>
              <a:t>4GB &amp; </a:t>
            </a:r>
            <a:r>
              <a:rPr lang="en-US" sz="1600" dirty="0"/>
              <a:t>Kingston </a:t>
            </a:r>
            <a:r>
              <a:rPr lang="en-US" sz="1600" dirty="0" err="1" smtClean="0"/>
              <a:t>microSDHC</a:t>
            </a:r>
            <a:r>
              <a:rPr lang="en-US" sz="1600" dirty="0" smtClean="0"/>
              <a:t> </a:t>
            </a:r>
            <a:r>
              <a:rPr lang="en-US" sz="1600" dirty="0"/>
              <a:t>Class 10 4GB</a:t>
            </a:r>
            <a:r>
              <a:rPr lang="en-US" sz="1600" dirty="0" smtClean="0"/>
              <a:t>)</a:t>
            </a:r>
          </a:p>
          <a:p>
            <a:pPr lvl="1"/>
            <a:r>
              <a:rPr lang="en-US" sz="1800" dirty="0" smtClean="0"/>
              <a:t>Index RAM bound = 5KB</a:t>
            </a:r>
          </a:p>
          <a:p>
            <a:pPr lvl="2"/>
            <a:r>
              <a:rPr lang="en-US" sz="1600" dirty="0" smtClean="0"/>
              <a:t>SSF branching factors: </a:t>
            </a:r>
            <a:r>
              <a:rPr lang="en-US" sz="1600" i="1" dirty="0" smtClean="0"/>
              <a:t>b</a:t>
            </a:r>
            <a:r>
              <a:rPr lang="en-US" sz="1600" dirty="0" smtClean="0"/>
              <a:t>=8 and </a:t>
            </a:r>
            <a:r>
              <a:rPr lang="en-US" sz="1600" i="1" dirty="0" smtClean="0"/>
              <a:t>b</a:t>
            </a:r>
            <a:r>
              <a:rPr lang="en-US" sz="1600" dirty="0" smtClean="0"/>
              <a:t>’=3</a:t>
            </a:r>
          </a:p>
          <a:p>
            <a:r>
              <a:rPr lang="en-US" sz="2000" dirty="0" smtClean="0"/>
              <a:t>Datasets and query sets</a:t>
            </a:r>
          </a:p>
          <a:p>
            <a:pPr lvl="1"/>
            <a:r>
              <a:rPr lang="en-US" sz="1800" dirty="0" smtClean="0"/>
              <a:t>PDS/Personal Cloud use-case: “rich” documents </a:t>
            </a:r>
          </a:p>
          <a:p>
            <a:pPr lvl="2"/>
            <a:r>
              <a:rPr lang="en-US" sz="1600" dirty="0" smtClean="0"/>
              <a:t>very large vocabulary (500k terms) and documents (more than 1000 terms per doc on average)</a:t>
            </a:r>
          </a:p>
          <a:p>
            <a:pPr lvl="3"/>
            <a:r>
              <a:rPr lang="en-US" sz="1400" dirty="0" smtClean="0"/>
              <a:t>ENRON email dataset: 500k emails (946MB of raw text)</a:t>
            </a:r>
          </a:p>
          <a:p>
            <a:pPr lvl="3"/>
            <a:r>
              <a:rPr lang="en-US" sz="1400" dirty="0" smtClean="0"/>
              <a:t>Pseudo-desktop dataset (CIKM’09): 27k documents, i.e., email, html, pdf, doc and </a:t>
            </a:r>
            <a:r>
              <a:rPr lang="en-US" sz="1400" dirty="0" err="1" smtClean="0"/>
              <a:t>ppt</a:t>
            </a:r>
            <a:r>
              <a:rPr lang="en-US" sz="1400" dirty="0" smtClean="0"/>
              <a:t> (252 MB of raw text)</a:t>
            </a:r>
          </a:p>
          <a:p>
            <a:pPr lvl="1"/>
            <a:r>
              <a:rPr lang="en-US" sz="1800" dirty="0" smtClean="0"/>
              <a:t>Smart sensor use-case: “poor” documents</a:t>
            </a:r>
          </a:p>
          <a:p>
            <a:pPr lvl="2"/>
            <a:r>
              <a:rPr lang="en-US" sz="1600" dirty="0" smtClean="0"/>
              <a:t>moderate </a:t>
            </a:r>
            <a:r>
              <a:rPr lang="en-US" sz="1600" dirty="0"/>
              <a:t>vocabulary </a:t>
            </a:r>
            <a:r>
              <a:rPr lang="en-US" sz="1600" dirty="0" smtClean="0"/>
              <a:t>(10k </a:t>
            </a:r>
            <a:r>
              <a:rPr lang="en-US" sz="1600" dirty="0"/>
              <a:t>terms) and </a:t>
            </a:r>
            <a:r>
              <a:rPr lang="en-US" sz="1600" dirty="0" smtClean="0"/>
              <a:t>documents (100 </a:t>
            </a:r>
            <a:r>
              <a:rPr lang="en-US" sz="1600" dirty="0"/>
              <a:t>terms per doc on average</a:t>
            </a:r>
            <a:r>
              <a:rPr lang="en-US" sz="1600" dirty="0" smtClean="0"/>
              <a:t>)</a:t>
            </a:r>
          </a:p>
          <a:p>
            <a:pPr lvl="3"/>
            <a:r>
              <a:rPr lang="en-US" sz="1400" dirty="0" smtClean="0"/>
              <a:t>Synthetic dataset: 100k documents (129MB of raw text)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688" y="4509119"/>
            <a:ext cx="4464496" cy="25172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 and research fields</a:t>
            </a:r>
            <a:endParaRPr lang="en-US" altLang="fr-FR" dirty="0" smtClean="0"/>
          </a:p>
        </p:txBody>
      </p:sp>
      <p:sp>
        <p:nvSpPr>
          <p:cNvPr id="2867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323" tIns="40162" rIns="80323" bIns="40162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2623" indent="-25100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04034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05647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07261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8874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10487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12102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13716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fr-FR" smtClean="0">
                <a:solidFill>
                  <a:srgbClr val="000000"/>
                </a:solidFill>
              </a:rPr>
              <a:t>SMIS Project Team</a:t>
            </a:r>
          </a:p>
        </p:txBody>
      </p:sp>
      <p:sp>
        <p:nvSpPr>
          <p:cNvPr id="28677" name="Espace réservé de la date 4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323" tIns="40162" rIns="80323" bIns="40162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2623" indent="-25100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04034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05647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07261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8874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10487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12102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13716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mtClean="0">
                <a:solidFill>
                  <a:srgbClr val="000000"/>
                </a:solidFill>
              </a:rPr>
              <a:t>12/7/2012</a:t>
            </a:r>
            <a:endParaRPr lang="en-US" altLang="fr-FR" smtClean="0">
              <a:solidFill>
                <a:srgbClr val="000000"/>
              </a:solidFill>
            </a:endParaRPr>
          </a:p>
        </p:txBody>
      </p:sp>
      <p:sp>
        <p:nvSpPr>
          <p:cNvPr id="28678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52623" indent="-25100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04034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05647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07261" indent="-200807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08874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610487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012102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413716" indent="-20080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D0BE93-E599-4399-9BC7-98EFA9DA1D15}" type="slidenum">
              <a:rPr lang="en-US" altLang="fr-FR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fr-FR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gray">
          <a:xfrm>
            <a:off x="358442" y="808182"/>
            <a:ext cx="8427117" cy="524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9787" indent="-299787" algn="l" rtl="0" eaLnBrk="0" fontAlgn="base" hangingPunct="0">
              <a:lnSpc>
                <a:spcPct val="125000"/>
              </a:lnSpc>
              <a:spcBef>
                <a:spcPts val="1142"/>
              </a:spcBef>
              <a:spcAft>
                <a:spcPct val="0"/>
              </a:spcAft>
              <a:buChar char="•"/>
              <a:defRPr sz="2300" b="1">
                <a:solidFill>
                  <a:srgbClr val="595959"/>
                </a:solidFill>
                <a:latin typeface="+mn-lt"/>
                <a:ea typeface="+mn-ea"/>
                <a:cs typeface="ＭＳ Ｐゴシック" charset="0"/>
              </a:defRPr>
            </a:lvl1pPr>
            <a:lvl2pPr marL="423886" indent="-16732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131000"/>
              <a:buChar char="•"/>
              <a:defRPr sz="19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2pPr>
            <a:lvl3pPr marL="599577" indent="-170113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  <a:defRPr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3pPr>
            <a:lvl4pPr marL="602365" indent="599577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5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4pPr>
            <a:lvl5pPr marL="602365" indent="1001154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rgbClr val="595959"/>
                </a:solidFill>
                <a:latin typeface="+mn-lt"/>
                <a:ea typeface="ＭＳ Ｐゴシック" charset="0"/>
                <a:cs typeface="+mn-cs"/>
              </a:defRPr>
            </a:lvl5pPr>
            <a:lvl6pPr marL="967984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04256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840529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27680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>
                <a:cs typeface="ＭＳ Ｐゴシック" pitchFamily="34" charset="-128"/>
              </a:rPr>
              <a:t>A Core Database Culture …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Storage and indexing models, query execution and optimization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Transaction protocols (atomicity, isolation, durability)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Database security (access and usage control, encryption)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Distributed DB architectures</a:t>
            </a:r>
          </a:p>
          <a:p>
            <a:pPr lvl="2"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0035464"/>
      </p:ext>
    </p:extLst>
  </p:cSld>
  <p:clrMapOvr>
    <a:masterClrMapping/>
  </p:clrMapOvr>
  <p:transition advTm="7465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70500" y="666651"/>
            <a:ext cx="8695096" cy="746125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Comparison with the State-of-the-Art Search Engine Methods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3600400" cy="288032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24" y="2204864"/>
            <a:ext cx="3528392" cy="28803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4048" y="5373216"/>
            <a:ext cx="339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b. Query </a:t>
            </a:r>
            <a:r>
              <a:rPr lang="en-US" sz="1200" b="1" dirty="0"/>
              <a:t>execution times with the Inverted </a:t>
            </a:r>
            <a:r>
              <a:rPr lang="en-US" sz="1200" b="1" dirty="0" smtClean="0"/>
              <a:t>Index, SSF </a:t>
            </a:r>
            <a:r>
              <a:rPr lang="en-US" sz="1200" b="1" dirty="0"/>
              <a:t>and </a:t>
            </a:r>
            <a:r>
              <a:rPr lang="en-US" sz="1200" b="1" dirty="0" err="1"/>
              <a:t>Microsearch</a:t>
            </a:r>
            <a:r>
              <a:rPr lang="en-US" sz="1200" b="1" dirty="0"/>
              <a:t> with Silicon Power storage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607695" y="5373215"/>
            <a:ext cx="3752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a. Average </a:t>
            </a:r>
            <a:r>
              <a:rPr lang="en-US" sz="1200" b="1" dirty="0"/>
              <a:t>document insertion times of </a:t>
            </a:r>
            <a:r>
              <a:rPr lang="en-US" sz="1200" b="1" dirty="0" err="1" smtClean="0"/>
              <a:t>Microsearch</a:t>
            </a:r>
            <a:r>
              <a:rPr lang="en-US" sz="1200" b="1" dirty="0" smtClean="0"/>
              <a:t>, SSF </a:t>
            </a:r>
            <a:r>
              <a:rPr lang="en-US" sz="1200" b="1" dirty="0"/>
              <a:t>and the Inverted Index with </a:t>
            </a:r>
            <a:r>
              <a:rPr lang="en-US" sz="1200" b="1" dirty="0" smtClean="0"/>
              <a:t>Silicon </a:t>
            </a:r>
            <a:r>
              <a:rPr lang="fr-FR" sz="1200" b="1" dirty="0" smtClean="0"/>
              <a:t>Power </a:t>
            </a:r>
            <a:r>
              <a:rPr lang="en-US" sz="1200" b="1" dirty="0" smtClean="0"/>
              <a:t>storage</a:t>
            </a:r>
            <a:r>
              <a:rPr lang="fr-FR" sz="1200" b="1" dirty="0" smtClean="0"/>
              <a:t>.</a:t>
            </a:r>
            <a:endParaRPr lang="fr-FR" sz="12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2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70500" y="666651"/>
            <a:ext cx="8695096" cy="746125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Comparison with the State-of-the-Art Search Engine Methods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21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35491" y="5535246"/>
            <a:ext cx="7482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Overall performance comparison</a:t>
            </a:r>
            <a:endParaRPr lang="en-US" b="1" dirty="0"/>
          </a:p>
        </p:txBody>
      </p:sp>
      <p:pic>
        <p:nvPicPr>
          <p:cNvPr id="5122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3801"/>
            <a:ext cx="5261272" cy="381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0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1427154"/>
            <a:ext cx="8427117" cy="47381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We presented an embedded search </a:t>
            </a:r>
            <a:r>
              <a:rPr lang="en-US" sz="2000" dirty="0"/>
              <a:t>engine for </a:t>
            </a:r>
            <a:r>
              <a:rPr lang="en-US" sz="2000" dirty="0" smtClean="0"/>
              <a:t>smart </a:t>
            </a:r>
            <a:r>
              <a:rPr lang="en-US" sz="2000" dirty="0"/>
              <a:t>objects equipped </a:t>
            </a:r>
            <a:r>
              <a:rPr lang="en-US" sz="2000" dirty="0" smtClean="0"/>
              <a:t>with extremely </a:t>
            </a:r>
            <a:r>
              <a:rPr lang="en-US" sz="2000" dirty="0"/>
              <a:t>low RAM and large Flash </a:t>
            </a:r>
            <a:r>
              <a:rPr lang="en-US" sz="2000" dirty="0" smtClean="0"/>
              <a:t>storage</a:t>
            </a:r>
          </a:p>
          <a:p>
            <a:pPr algn="just"/>
            <a:r>
              <a:rPr lang="en-US" sz="2000" dirty="0"/>
              <a:t>Our proposal is founded on three design </a:t>
            </a:r>
            <a:r>
              <a:rPr lang="en-US" sz="2000" dirty="0" smtClean="0"/>
              <a:t>principles, to </a:t>
            </a:r>
            <a:r>
              <a:rPr lang="en-US" sz="2000" dirty="0"/>
              <a:t>produce an embedded search </a:t>
            </a:r>
            <a:r>
              <a:rPr lang="en-US" sz="2000" dirty="0" smtClean="0"/>
              <a:t>engine reconciling </a:t>
            </a:r>
            <a:r>
              <a:rPr lang="en-US" sz="2000" dirty="0"/>
              <a:t>high insert/delete rate and query </a:t>
            </a:r>
            <a:r>
              <a:rPr lang="en-US" sz="2000" dirty="0" smtClean="0"/>
              <a:t>scalability</a:t>
            </a:r>
          </a:p>
          <a:p>
            <a:pPr algn="just"/>
            <a:r>
              <a:rPr lang="en-US" sz="2000" dirty="0" smtClean="0"/>
              <a:t>Our inverted index supports document deletions,</a:t>
            </a:r>
            <a:r>
              <a:rPr lang="fr-FR" sz="2000" dirty="0" smtClean="0"/>
              <a:t> </a:t>
            </a:r>
            <a:r>
              <a:rPr lang="en-US" sz="2000" dirty="0" smtClean="0"/>
              <a:t>while</a:t>
            </a:r>
            <a:r>
              <a:rPr lang="fr-FR" sz="2000" dirty="0" smtClean="0"/>
              <a:t> the state-of-the-art </a:t>
            </a:r>
            <a:r>
              <a:rPr lang="en-US" sz="2000" dirty="0"/>
              <a:t>embedded</a:t>
            </a:r>
            <a:r>
              <a:rPr lang="fr-FR" sz="2000" dirty="0"/>
              <a:t> </a:t>
            </a:r>
            <a:r>
              <a:rPr lang="en-US" sz="2000" dirty="0" smtClean="0"/>
              <a:t>search</a:t>
            </a:r>
            <a:r>
              <a:rPr lang="fr-FR" sz="2000" dirty="0" smtClean="0"/>
              <a:t> </a:t>
            </a:r>
            <a:r>
              <a:rPr lang="fr-FR" sz="2000" dirty="0"/>
              <a:t>indexes do not </a:t>
            </a:r>
            <a:r>
              <a:rPr lang="en-US" sz="2000" dirty="0" smtClean="0"/>
              <a:t>consider</a:t>
            </a:r>
            <a:r>
              <a:rPr lang="fr-FR" sz="2000" dirty="0" smtClean="0"/>
              <a:t> </a:t>
            </a:r>
            <a:r>
              <a:rPr lang="fr-FR" sz="2000" dirty="0"/>
              <a:t>document </a:t>
            </a:r>
            <a:r>
              <a:rPr lang="en-US" sz="2000" dirty="0" smtClean="0"/>
              <a:t>deletions.</a:t>
            </a:r>
            <a:endParaRPr lang="en-US" sz="2000" dirty="0"/>
          </a:p>
          <a:p>
            <a:pPr algn="just"/>
            <a:endParaRPr lang="en-US" sz="2000" dirty="0" smtClean="0"/>
          </a:p>
          <a:p>
            <a:pPr marL="109728" indent="0" algn="just">
              <a:buNone/>
            </a:pPr>
            <a:r>
              <a:rPr lang="en-US" sz="2000" b="1" dirty="0" smtClean="0"/>
              <a:t>Future </a:t>
            </a:r>
            <a:r>
              <a:rPr lang="en-US" sz="2000" b="1" dirty="0"/>
              <a:t>work </a:t>
            </a:r>
            <a:r>
              <a:rPr lang="en-US" sz="2000" b="1" dirty="0" smtClean="0"/>
              <a:t>:</a:t>
            </a:r>
          </a:p>
          <a:p>
            <a:pPr algn="just"/>
            <a:r>
              <a:rPr lang="en-US" sz="2000" dirty="0" smtClean="0"/>
              <a:t>Efficient </a:t>
            </a:r>
            <a:r>
              <a:rPr lang="en-US" sz="2000" b="1" dirty="0"/>
              <a:t>tag-based access control</a:t>
            </a:r>
            <a:r>
              <a:rPr lang="en-US" sz="2000" dirty="0"/>
              <a:t> using the embedded search </a:t>
            </a:r>
            <a:r>
              <a:rPr lang="en-US" sz="2000" dirty="0" smtClean="0"/>
              <a:t>engine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Apply </a:t>
            </a:r>
            <a:r>
              <a:rPr lang="en-US" sz="2000" dirty="0"/>
              <a:t>our </a:t>
            </a:r>
            <a:r>
              <a:rPr lang="en-US" sz="2000" dirty="0" smtClean="0"/>
              <a:t>3 </a:t>
            </a:r>
            <a:r>
              <a:rPr lang="en-US" sz="2000" dirty="0"/>
              <a:t>designs principle (</a:t>
            </a:r>
            <a:r>
              <a:rPr lang="en-US" sz="2000" dirty="0" smtClean="0"/>
              <a:t>Write-Once Partitioning, Linear </a:t>
            </a:r>
            <a:r>
              <a:rPr lang="en-US" sz="2000" dirty="0"/>
              <a:t>Pipelining, Background </a:t>
            </a:r>
            <a:r>
              <a:rPr lang="en-US" sz="2000" dirty="0" smtClean="0"/>
              <a:t>Merging) to other indexing structures for smart objects</a:t>
            </a:r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marL="109728" lvl="0" indent="0" algn="just">
              <a:buNone/>
            </a:pPr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/>
          </a:p>
          <a:p>
            <a:pPr lvl="0" algn="just"/>
            <a:endParaRPr lang="en-US" sz="2000" dirty="0" smtClean="0"/>
          </a:p>
          <a:p>
            <a:pPr lvl="0" algn="just"/>
            <a:endParaRPr lang="en-US" sz="2000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Conclusion &amp; Future Work</a:t>
            </a:r>
            <a:endParaRPr lang="en-US" sz="3200" b="1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6693" y="2276872"/>
            <a:ext cx="721062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Merci !</a:t>
            </a:r>
          </a:p>
          <a:p>
            <a:pPr algn="ctr"/>
            <a:endParaRPr lang="fr-F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Questions/suggestions ?</a:t>
            </a:r>
            <a:endParaRPr lang="fr-FR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gray">
          <a:xfrm>
            <a:off x="362524" y="64942"/>
            <a:ext cx="842711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36116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872228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08341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744459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Current composition of the team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488514" y="2138795"/>
            <a:ext cx="176166" cy="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199" tIns="43599" rIns="87199" bIns="4359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638665" y="3784022"/>
            <a:ext cx="7504554" cy="17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992" tIns="43599" rIns="87199" bIns="4359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400" dirty="0" err="1" smtClean="0">
                <a:solidFill>
                  <a:srgbClr val="595959"/>
                </a:solidFill>
              </a:rPr>
              <a:t>Saliha</a:t>
            </a:r>
            <a:r>
              <a:rPr lang="en-US" sz="1400" dirty="0" smtClean="0">
                <a:solidFill>
                  <a:srgbClr val="595959"/>
                </a:solidFill>
              </a:rPr>
              <a:t> </a:t>
            </a:r>
            <a:r>
              <a:rPr lang="en-US" sz="1400" dirty="0" err="1" smtClean="0">
                <a:solidFill>
                  <a:srgbClr val="595959"/>
                </a:solidFill>
              </a:rPr>
              <a:t>Lallali</a:t>
            </a:r>
            <a:r>
              <a:rPr lang="en-US" sz="1400" dirty="0" smtClean="0">
                <a:solidFill>
                  <a:srgbClr val="595959"/>
                </a:solidFill>
              </a:rPr>
              <a:t>:</a:t>
            </a:r>
            <a:r>
              <a:rPr lang="en-US" sz="1400" dirty="0">
                <a:solidFill>
                  <a:srgbClr val="595959"/>
                </a:solidFill>
              </a:rPr>
              <a:t> </a:t>
            </a:r>
            <a:r>
              <a:rPr lang="en-US" sz="1400" dirty="0"/>
              <a:t>Document Indexing for Embedded Personal Databases</a:t>
            </a:r>
            <a:r>
              <a:rPr lang="en-US" sz="1400" dirty="0">
                <a:solidFill>
                  <a:srgbClr val="595959"/>
                </a:solidFill>
              </a:rPr>
              <a:t> </a:t>
            </a:r>
          </a:p>
          <a:p>
            <a:r>
              <a:rPr lang="en-US" sz="1500" dirty="0" err="1">
                <a:solidFill>
                  <a:srgbClr val="595959"/>
                </a:solidFill>
              </a:rPr>
              <a:t>Athanasia</a:t>
            </a:r>
            <a:r>
              <a:rPr lang="en-US" sz="1500" dirty="0">
                <a:solidFill>
                  <a:srgbClr val="595959"/>
                </a:solidFill>
              </a:rPr>
              <a:t> </a:t>
            </a:r>
            <a:r>
              <a:rPr lang="en-US" sz="1500" dirty="0" err="1">
                <a:solidFill>
                  <a:srgbClr val="595959"/>
                </a:solidFill>
              </a:rPr>
              <a:t>Katsouraki</a:t>
            </a:r>
            <a:r>
              <a:rPr lang="en-US" sz="1500" dirty="0">
                <a:solidFill>
                  <a:srgbClr val="595959"/>
                </a:solidFill>
              </a:rPr>
              <a:t>: </a:t>
            </a:r>
            <a:r>
              <a:rPr lang="en-US" sz="1400" dirty="0"/>
              <a:t>Access and Usage Control for Personal Data in Trusted </a:t>
            </a:r>
            <a:r>
              <a:rPr lang="en-US" sz="1400" dirty="0" smtClean="0"/>
              <a:t>Cells</a:t>
            </a:r>
          </a:p>
          <a:p>
            <a:r>
              <a:rPr lang="en-US" sz="1500" dirty="0" err="1" smtClean="0">
                <a:solidFill>
                  <a:srgbClr val="595959"/>
                </a:solidFill>
              </a:rPr>
              <a:t>Cuong</a:t>
            </a:r>
            <a:r>
              <a:rPr lang="en-US" sz="1500" dirty="0" smtClean="0">
                <a:solidFill>
                  <a:srgbClr val="595959"/>
                </a:solidFill>
              </a:rPr>
              <a:t> To: </a:t>
            </a:r>
            <a:r>
              <a:rPr lang="en-US" sz="1400" dirty="0" smtClean="0"/>
              <a:t>Secure Global Computations on Personal Data Servers</a:t>
            </a:r>
          </a:p>
          <a:p>
            <a:r>
              <a:rPr lang="en-US" sz="1400" dirty="0" smtClean="0">
                <a:solidFill>
                  <a:srgbClr val="595959"/>
                </a:solidFill>
              </a:rPr>
              <a:t>Paul Tran-Van: </a:t>
            </a:r>
            <a:r>
              <a:rPr lang="en-US" sz="1400" dirty="0"/>
              <a:t>Sharing file in Embedded Personal Databases </a:t>
            </a:r>
          </a:p>
          <a:p>
            <a:endParaRPr lang="en-US" sz="1400" dirty="0"/>
          </a:p>
          <a:p>
            <a:r>
              <a:rPr lang="en-US" sz="1500" dirty="0" smtClean="0">
                <a:solidFill>
                  <a:srgbClr val="595959"/>
                </a:solidFill>
              </a:rPr>
              <a:t>…</a:t>
            </a:r>
            <a:endParaRPr lang="en-US" sz="1500" dirty="0">
              <a:solidFill>
                <a:srgbClr val="595959"/>
              </a:solidFill>
            </a:endParaRPr>
          </a:p>
          <a:p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-86381" y="3823261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7199" tIns="43599" rIns="87199" bIns="4359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6563" y="3468239"/>
            <a:ext cx="1774993" cy="3928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9451" tIns="49725" rIns="99451" bIns="4972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89908"/>
            <a:r>
              <a:rPr lang="fr-FR" sz="1900" b="1" dirty="0" err="1">
                <a:solidFill>
                  <a:srgbClr val="595959"/>
                </a:solidFill>
              </a:rPr>
              <a:t>PhD</a:t>
            </a:r>
            <a:r>
              <a:rPr lang="fr-FR" sz="1900" b="1" dirty="0">
                <a:solidFill>
                  <a:srgbClr val="595959"/>
                </a:solidFill>
              </a:rPr>
              <a:t> </a:t>
            </a:r>
            <a:r>
              <a:rPr lang="fr-FR" sz="1900" b="1" dirty="0" err="1">
                <a:solidFill>
                  <a:srgbClr val="595959"/>
                </a:solidFill>
              </a:rPr>
              <a:t>students</a:t>
            </a:r>
            <a:endParaRPr lang="fr-FR" sz="1900" b="1" dirty="0">
              <a:solidFill>
                <a:srgbClr val="595959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-86381" y="1010226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7199" tIns="43599" rIns="87199" bIns="4359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96564" y="776431"/>
            <a:ext cx="2614967" cy="3928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9451" tIns="49725" rIns="99451" bIns="4972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89908"/>
            <a:r>
              <a:rPr lang="fr-FR" sz="1900" b="1" dirty="0">
                <a:solidFill>
                  <a:srgbClr val="595959"/>
                </a:solidFill>
              </a:rPr>
              <a:t>Permanent </a:t>
            </a:r>
            <a:r>
              <a:rPr lang="fr-FR" sz="1900" b="1" dirty="0" err="1">
                <a:solidFill>
                  <a:srgbClr val="595959"/>
                </a:solidFill>
              </a:rPr>
              <a:t>members</a:t>
            </a:r>
            <a:endParaRPr lang="fr-FR" sz="1900" b="1" dirty="0">
              <a:solidFill>
                <a:srgbClr val="595959"/>
              </a:solidFill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638666" y="1193510"/>
            <a:ext cx="3810026" cy="124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992" tIns="43599" rIns="87199" bIns="4359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500" dirty="0">
                <a:solidFill>
                  <a:srgbClr val="595959"/>
                </a:solidFill>
              </a:rPr>
              <a:t>Nicolas </a:t>
            </a:r>
            <a:r>
              <a:rPr lang="en-US" sz="1500" dirty="0" err="1">
                <a:solidFill>
                  <a:srgbClr val="595959"/>
                </a:solidFill>
              </a:rPr>
              <a:t>Anciaux</a:t>
            </a:r>
            <a:r>
              <a:rPr lang="en-US" sz="1500" dirty="0">
                <a:solidFill>
                  <a:srgbClr val="595959"/>
                </a:solidFill>
              </a:rPr>
              <a:t> CR INRIA</a:t>
            </a:r>
          </a:p>
          <a:p>
            <a:r>
              <a:rPr lang="en-US" sz="1500" dirty="0">
                <a:solidFill>
                  <a:srgbClr val="595959"/>
                </a:solidFill>
              </a:rPr>
              <a:t>Luc </a:t>
            </a:r>
            <a:r>
              <a:rPr lang="en-US" sz="1500" dirty="0" err="1">
                <a:solidFill>
                  <a:srgbClr val="595959"/>
                </a:solidFill>
              </a:rPr>
              <a:t>Bouganim</a:t>
            </a:r>
            <a:r>
              <a:rPr lang="en-US" sz="1500" dirty="0">
                <a:solidFill>
                  <a:srgbClr val="595959"/>
                </a:solidFill>
              </a:rPr>
              <a:t>, DR INRIA</a:t>
            </a:r>
          </a:p>
          <a:p>
            <a:r>
              <a:rPr lang="en-US" sz="1500" dirty="0">
                <a:solidFill>
                  <a:srgbClr val="595959"/>
                </a:solidFill>
                <a:sym typeface="Wingdings 2" pitchFamily="18" charset="2"/>
              </a:rPr>
              <a:t>Benjamin Nguyen, MC UVSQ, since 2010</a:t>
            </a:r>
            <a:endParaRPr lang="en-US" sz="1500" dirty="0">
              <a:solidFill>
                <a:srgbClr val="595959"/>
              </a:solidFill>
            </a:endParaRPr>
          </a:p>
          <a:p>
            <a:r>
              <a:rPr lang="en-US" sz="1500" dirty="0">
                <a:solidFill>
                  <a:srgbClr val="595959"/>
                </a:solidFill>
              </a:rPr>
              <a:t>Philippe </a:t>
            </a:r>
            <a:r>
              <a:rPr lang="en-US" sz="1500" dirty="0" err="1">
                <a:solidFill>
                  <a:srgbClr val="595959"/>
                </a:solidFill>
              </a:rPr>
              <a:t>Pucheral</a:t>
            </a:r>
            <a:r>
              <a:rPr lang="en-US" sz="1500" dirty="0">
                <a:solidFill>
                  <a:srgbClr val="595959"/>
                </a:solidFill>
              </a:rPr>
              <a:t>, PR UVSQ</a:t>
            </a:r>
          </a:p>
          <a:p>
            <a:r>
              <a:rPr lang="en-US" sz="1500" dirty="0" err="1">
                <a:solidFill>
                  <a:srgbClr val="595959"/>
                </a:solidFill>
                <a:sym typeface="Wingdings 2" pitchFamily="18" charset="2"/>
              </a:rPr>
              <a:t>Iulian</a:t>
            </a:r>
            <a:r>
              <a:rPr lang="en-US" sz="1500" dirty="0">
                <a:solidFill>
                  <a:srgbClr val="595959"/>
                </a:solidFill>
                <a:sym typeface="Wingdings 2" pitchFamily="18" charset="2"/>
              </a:rPr>
              <a:t> </a:t>
            </a:r>
            <a:r>
              <a:rPr lang="en-US" sz="1500" dirty="0" err="1">
                <a:solidFill>
                  <a:srgbClr val="595959"/>
                </a:solidFill>
                <a:sym typeface="Wingdings 2" pitchFamily="18" charset="2"/>
              </a:rPr>
              <a:t>Sandu</a:t>
            </a:r>
            <a:r>
              <a:rPr lang="en-US" sz="1500" dirty="0">
                <a:solidFill>
                  <a:srgbClr val="595959"/>
                </a:solidFill>
                <a:sym typeface="Wingdings 2" pitchFamily="18" charset="2"/>
              </a:rPr>
              <a:t> </a:t>
            </a:r>
            <a:r>
              <a:rPr lang="en-US" sz="1500" dirty="0" err="1">
                <a:solidFill>
                  <a:srgbClr val="595959"/>
                </a:solidFill>
                <a:sym typeface="Wingdings 2" pitchFamily="18" charset="2"/>
              </a:rPr>
              <a:t>Popa</a:t>
            </a:r>
            <a:r>
              <a:rPr lang="en-US" sz="1500" dirty="0">
                <a:solidFill>
                  <a:srgbClr val="595959"/>
                </a:solidFill>
                <a:sym typeface="Wingdings 2" pitchFamily="18" charset="2"/>
              </a:rPr>
              <a:t>, MC UVSQ, since 2012</a:t>
            </a:r>
            <a:endParaRPr lang="en-US" sz="1500" dirty="0">
              <a:solidFill>
                <a:srgbClr val="595959"/>
              </a:solidFill>
            </a:endParaRPr>
          </a:p>
        </p:txBody>
      </p:sp>
      <p:sp>
        <p:nvSpPr>
          <p:cNvPr id="15" name="Espace réservé du pied de page 3"/>
          <p:cNvSpPr>
            <a:spLocks noGrp="1"/>
          </p:cNvSpPr>
          <p:nvPr/>
        </p:nvSpPr>
        <p:spPr bwMode="auto">
          <a:xfrm>
            <a:off x="4315581" y="6427933"/>
            <a:ext cx="312327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0260" tIns="40129" rIns="80260" bIns="4012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r>
              <a:rPr lang="en-US" sz="1600" dirty="0" smtClean="0">
                <a:latin typeface="Arial" pitchFamily="34" charset="0"/>
                <a:ea typeface="ＭＳ Ｐゴシック" pitchFamily="34" charset="-128"/>
              </a:rPr>
              <a:t>SMIS Project Team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/>
        </p:nvSpPr>
        <p:spPr bwMode="auto">
          <a:xfrm>
            <a:off x="8562469" y="6427933"/>
            <a:ext cx="38496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0281" tIns="40140" rIns="80281" bIns="4014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/>
            <a:fld id="{15606557-653B-4A74-9BAC-790B228E8860}" type="slidenum">
              <a:rPr lang="en-US" sz="2400" smtClean="0">
                <a:latin typeface="Times New Roman" pitchFamily="18" charset="0"/>
              </a:rPr>
              <a:pPr algn="ctr" eaLnBrk="0" hangingPunct="0"/>
              <a:t>3</a:t>
            </a:fld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36512" y="2887157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87199" tIns="43599" rIns="87199" bIns="43599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19456" y="2532135"/>
            <a:ext cx="1380655" cy="3928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99451" tIns="49725" rIns="99451" bIns="49725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89908"/>
            <a:r>
              <a:rPr lang="fr-FR" sz="1900" b="1" dirty="0" err="1" smtClean="0">
                <a:solidFill>
                  <a:srgbClr val="595959"/>
                </a:solidFill>
              </a:rPr>
              <a:t>Engineers</a:t>
            </a:r>
            <a:endParaRPr lang="fr-FR" sz="1900" b="1" dirty="0">
              <a:solidFill>
                <a:srgbClr val="595959"/>
              </a:solidFill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83568" y="2951294"/>
            <a:ext cx="1670017" cy="5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2992" tIns="43599" rIns="87199" bIns="43599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15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1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4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63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791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2949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108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266" algn="l" defTabSz="914316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500" dirty="0" smtClean="0">
                <a:solidFill>
                  <a:srgbClr val="595959"/>
                </a:solidFill>
              </a:rPr>
              <a:t>Quentin Lefebvre</a:t>
            </a:r>
          </a:p>
          <a:p>
            <a:r>
              <a:rPr lang="en-US" sz="1500" dirty="0" err="1" smtClean="0">
                <a:solidFill>
                  <a:srgbClr val="595959"/>
                </a:solidFill>
              </a:rPr>
              <a:t>Aydogan</a:t>
            </a:r>
            <a:r>
              <a:rPr lang="en-US" sz="1500" dirty="0" smtClean="0">
                <a:solidFill>
                  <a:srgbClr val="595959"/>
                </a:solidFill>
              </a:rPr>
              <a:t> </a:t>
            </a:r>
            <a:r>
              <a:rPr lang="en-US" sz="1500" dirty="0" err="1">
                <a:solidFill>
                  <a:srgbClr val="595959"/>
                </a:solidFill>
              </a:rPr>
              <a:t>E</a:t>
            </a:r>
            <a:r>
              <a:rPr lang="en-US" sz="1500" dirty="0" err="1" smtClean="0">
                <a:solidFill>
                  <a:srgbClr val="595959"/>
                </a:solidFill>
              </a:rPr>
              <a:t>rsoz</a:t>
            </a:r>
            <a:endParaRPr lang="en-US" sz="15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Scalable Search Engine for Mass Storage Smart Objects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3933056"/>
            <a:ext cx="4953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Times New Roman" pitchFamily="18" charset="0"/>
                <a:ea typeface="SimSun" pitchFamily="2" charset="-122"/>
              </a:rPr>
              <a:t>SMIS project (INRIA, Prism, </a:t>
            </a:r>
            <a:r>
              <a:rPr lang="en-US" sz="2000" dirty="0" smtClean="0">
                <a:latin typeface="Times New Roman" pitchFamily="18" charset="0"/>
                <a:ea typeface="SimSun" pitchFamily="2" charset="-122"/>
              </a:rPr>
              <a:t>Univ. </a:t>
            </a:r>
            <a:r>
              <a:rPr lang="en-US" sz="2000" dirty="0">
                <a:latin typeface="Times New Roman" pitchFamily="18" charset="0"/>
                <a:ea typeface="SimSun" pitchFamily="2" charset="-122"/>
              </a:rPr>
              <a:t>Versailles)</a:t>
            </a:r>
          </a:p>
          <a:p>
            <a:endParaRPr lang="fr-FR" sz="2000" dirty="0" smtClean="0"/>
          </a:p>
          <a:p>
            <a:r>
              <a:rPr lang="fr-FR" sz="2000" dirty="0"/>
              <a:t>Saliha LALLALI</a:t>
            </a:r>
          </a:p>
          <a:p>
            <a:r>
              <a:rPr lang="fr-FR" sz="2000" dirty="0" smtClean="0"/>
              <a:t>Nicolas ANCIAUX</a:t>
            </a:r>
          </a:p>
          <a:p>
            <a:r>
              <a:rPr lang="fr-FR" sz="2000" dirty="0" err="1" smtClean="0"/>
              <a:t>Iulian</a:t>
            </a:r>
            <a:r>
              <a:rPr lang="fr-FR" sz="2000" dirty="0" smtClean="0"/>
              <a:t> SANDU POPA</a:t>
            </a:r>
          </a:p>
          <a:p>
            <a:r>
              <a:rPr lang="fr-FR" sz="2000" dirty="0" smtClean="0"/>
              <a:t>Philippe PUCHERAL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026" name="Picture 2" descr="C:\Users\lallali\Desktop\UVS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68066"/>
            <a:ext cx="1095943" cy="8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llali\Desktop\In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165304"/>
            <a:ext cx="1440159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6451"/>
            <a:ext cx="648072" cy="2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lallali\Desktop\CN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36760"/>
            <a:ext cx="696563" cy="6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6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re 1"/>
          <p:cNvSpPr>
            <a:spLocks noGrp="1"/>
          </p:cNvSpPr>
          <p:nvPr>
            <p:ph type="title"/>
          </p:nvPr>
        </p:nvSpPr>
        <p:spPr>
          <a:xfrm>
            <a:off x="270500" y="476672"/>
            <a:ext cx="8695096" cy="7461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Motivation </a:t>
            </a:r>
            <a:r>
              <a:rPr lang="en-US" sz="3200" b="1" dirty="0">
                <a:solidFill>
                  <a:schemeClr val="tx1"/>
                </a:solidFill>
              </a:rPr>
              <a:t>– Advent of Smart </a:t>
            </a:r>
            <a:r>
              <a:rPr lang="en-US" sz="3200" b="1" dirty="0" smtClean="0">
                <a:solidFill>
                  <a:schemeClr val="tx1"/>
                </a:solidFill>
              </a:rPr>
              <a:t>Objects</a:t>
            </a:r>
          </a:p>
        </p:txBody>
      </p:sp>
      <p:sp>
        <p:nvSpPr>
          <p:cNvPr id="59" name="Espace réservé du contenu 2"/>
          <p:cNvSpPr txBox="1">
            <a:spLocks/>
          </p:cNvSpPr>
          <p:nvPr/>
        </p:nvSpPr>
        <p:spPr>
          <a:xfrm>
            <a:off x="327365" y="3448575"/>
            <a:ext cx="8417656" cy="302433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sz="100" dirty="0" smtClean="0"/>
          </a:p>
          <a:p>
            <a:r>
              <a:rPr lang="en-US" sz="2000" dirty="0" smtClean="0"/>
              <a:t>Application domains</a:t>
            </a:r>
          </a:p>
          <a:p>
            <a:pPr lvl="1"/>
            <a:r>
              <a:rPr lang="en-US" sz="1800" dirty="0" smtClean="0"/>
              <a:t>Personal Data Server</a:t>
            </a: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Personal Cloud / Personal Web</a:t>
            </a:r>
          </a:p>
          <a:p>
            <a:r>
              <a:rPr lang="en-US" sz="2000" dirty="0" smtClean="0">
                <a:ea typeface="ＭＳ Ｐゴシック" pitchFamily="34" charset="-128"/>
              </a:rPr>
              <a:t>Securely store, query and share personal user’s </a:t>
            </a:r>
            <a:r>
              <a:rPr lang="en-US" sz="2000" dirty="0" smtClean="0">
                <a:solidFill>
                  <a:schemeClr val="accent2"/>
                </a:solidFill>
                <a:ea typeface="ＭＳ Ｐゴシック" pitchFamily="34" charset="-128"/>
              </a:rPr>
              <a:t>files</a:t>
            </a:r>
            <a:r>
              <a:rPr lang="en-US" sz="2000" dirty="0" smtClean="0">
                <a:ea typeface="ＭＳ Ｐゴシック" pitchFamily="34" charset="-128"/>
              </a:rPr>
              <a:t> and their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metadata</a:t>
            </a:r>
          </a:p>
          <a:p>
            <a:pPr lvl="1"/>
            <a:r>
              <a:rPr lang="en-US" sz="1800" dirty="0" smtClean="0">
                <a:ea typeface="ＭＳ Ｐゴシック" pitchFamily="34" charset="-128"/>
              </a:rPr>
              <a:t>Documents, photos, emails, links, profiles, preferences …</a:t>
            </a:r>
          </a:p>
          <a:p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dirty="0" smtClean="0">
                <a:ea typeface="ＭＳ Ｐゴシック" pitchFamily="34" charset="-128"/>
              </a:rPr>
              <a:t>Base required functionality: </a:t>
            </a:r>
            <a:r>
              <a:rPr lang="en-US" sz="2000" i="1" dirty="0" smtClean="0">
                <a:solidFill>
                  <a:srgbClr val="FF0000"/>
                </a:solidFill>
                <a:ea typeface="ＭＳ Ｐゴシック" pitchFamily="34" charset="-128"/>
              </a:rPr>
              <a:t>full text search</a:t>
            </a:r>
            <a:r>
              <a:rPr lang="en-US" sz="2000" dirty="0" smtClean="0">
                <a:ea typeface="ＭＳ Ｐゴシック" pitchFamily="34" charset="-128"/>
              </a:rPr>
              <a:t> (similar to an embedded Google desktop or Spotlight)</a:t>
            </a:r>
          </a:p>
        </p:txBody>
      </p:sp>
      <p:cxnSp>
        <p:nvCxnSpPr>
          <p:cNvPr id="61" name="Connecteur droit avec flèche 60"/>
          <p:cNvCxnSpPr>
            <a:stCxn id="87" idx="3"/>
            <a:endCxn id="102" idx="1"/>
          </p:cNvCxnSpPr>
          <p:nvPr/>
        </p:nvCxnSpPr>
        <p:spPr>
          <a:xfrm>
            <a:off x="6783081" y="2724128"/>
            <a:ext cx="1101576" cy="88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e 85"/>
          <p:cNvGrpSpPr/>
          <p:nvPr/>
        </p:nvGrpSpPr>
        <p:grpSpPr>
          <a:xfrm>
            <a:off x="107504" y="1508734"/>
            <a:ext cx="8747542" cy="2725574"/>
            <a:chOff x="-138024" y="-104565"/>
            <a:chExt cx="9101145" cy="3239993"/>
          </a:xfrm>
        </p:grpSpPr>
        <p:pic>
          <p:nvPicPr>
            <p:cNvPr id="87" name="Image 86" descr="Sans titre.png"/>
            <p:cNvPicPr>
              <a:picLocks noChangeAspect="1"/>
            </p:cNvPicPr>
            <p:nvPr/>
          </p:nvPicPr>
          <p:blipFill>
            <a:blip r:embed="rId3" cstate="print">
              <a:alphaModFix/>
              <a:duotone>
                <a:prstClr val="black"/>
                <a:srgbClr val="FFCC00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6145710" y="1133146"/>
              <a:ext cx="661690" cy="414145"/>
            </a:xfrm>
            <a:prstGeom prst="rect">
              <a:avLst/>
            </a:prstGeom>
          </p:spPr>
        </p:pic>
        <p:sp>
          <p:nvSpPr>
            <p:cNvPr id="88" name="Rectangle 123"/>
            <p:cNvSpPr>
              <a:spLocks noChangeArrowheads="1"/>
            </p:cNvSpPr>
            <p:nvPr/>
          </p:nvSpPr>
          <p:spPr bwMode="auto">
            <a:xfrm>
              <a:off x="5440704" y="241201"/>
              <a:ext cx="2071703" cy="600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0316" tIns="40158" rIns="80316" bIns="40158">
              <a:spAutoFit/>
            </a:bodyPr>
            <a:lstStyle/>
            <a:p>
              <a:pPr algn="r"/>
              <a:r>
                <a:rPr lang="en-US" sz="1050" b="1" dirty="0" smtClean="0">
                  <a:solidFill>
                    <a:srgbClr val="002060"/>
                  </a:solidFill>
                </a:rPr>
                <a:t>Secure devices on which</a:t>
              </a:r>
              <a:br>
                <a:rPr lang="en-US" sz="1050" b="1" dirty="0" smtClean="0">
                  <a:solidFill>
                    <a:srgbClr val="002060"/>
                  </a:solidFill>
                </a:rPr>
              </a:br>
              <a:r>
                <a:rPr lang="en-US" sz="1050" b="1" dirty="0" smtClean="0">
                  <a:solidFill>
                    <a:srgbClr val="002060"/>
                  </a:solidFill>
                </a:rPr>
                <a:t> a GB flash chip</a:t>
              </a:r>
              <a:br>
                <a:rPr lang="en-US" sz="1050" b="1" dirty="0" smtClean="0">
                  <a:solidFill>
                    <a:srgbClr val="002060"/>
                  </a:solidFill>
                </a:rPr>
              </a:br>
              <a:r>
                <a:rPr lang="en-US" sz="1050" b="1" dirty="0" smtClean="0">
                  <a:solidFill>
                    <a:srgbClr val="002060"/>
                  </a:solidFill>
                </a:rPr>
                <a:t>is superposed</a:t>
              </a:r>
            </a:p>
          </p:txBody>
        </p:sp>
        <p:sp>
          <p:nvSpPr>
            <p:cNvPr id="89" name="Accolade ouvrante 88"/>
            <p:cNvSpPr/>
            <p:nvPr/>
          </p:nvSpPr>
          <p:spPr>
            <a:xfrm>
              <a:off x="1909058" y="390481"/>
              <a:ext cx="285704" cy="1411455"/>
            </a:xfrm>
            <a:prstGeom prst="leftBrace">
              <a:avLst>
                <a:gd name="adj1" fmla="val 3385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0316" tIns="40158" rIns="80316" bIns="40158" anchor="ctr"/>
            <a:lstStyle/>
            <a:p>
              <a:pPr algn="ctr">
                <a:defRPr/>
              </a:pPr>
              <a:endParaRPr lang="fr-FR" sz="1400"/>
            </a:p>
          </p:txBody>
        </p:sp>
        <p:pic>
          <p:nvPicPr>
            <p:cNvPr id="90" name="Image 129" descr="Mobile-Security-Card-Premium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598" y="1100971"/>
              <a:ext cx="520021" cy="398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Image 8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577885">
              <a:off x="2276748" y="1074484"/>
              <a:ext cx="859716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Rectangle 124"/>
            <p:cNvSpPr>
              <a:spLocks noChangeArrowheads="1"/>
            </p:cNvSpPr>
            <p:nvPr/>
          </p:nvSpPr>
          <p:spPr bwMode="auto">
            <a:xfrm>
              <a:off x="2192235" y="1600656"/>
              <a:ext cx="973441" cy="38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316" tIns="40158" rIns="80316" bIns="40158">
              <a:spAutoFit/>
            </a:bodyPr>
            <a:lstStyle/>
            <a:p>
              <a:pPr algn="ctr">
                <a:defRPr/>
              </a:pPr>
              <a:r>
                <a:rPr lang="en-US" sz="900" b="1" dirty="0" smtClean="0">
                  <a:latin typeface="Arial "/>
                </a:rPr>
                <a:t>USB </a:t>
              </a:r>
              <a:r>
                <a:rPr lang="en-US" sz="900" b="1" dirty="0" err="1" smtClean="0">
                  <a:latin typeface="Arial "/>
                </a:rPr>
                <a:t>MicroSD</a:t>
              </a:r>
              <a:r>
                <a:rPr lang="en-US" sz="900" b="1" dirty="0" smtClean="0">
                  <a:latin typeface="Arial "/>
                </a:rPr>
                <a:t> </a:t>
              </a:r>
              <a:br>
                <a:rPr lang="en-US" sz="900" b="1" dirty="0" smtClean="0">
                  <a:latin typeface="Arial "/>
                </a:rPr>
              </a:br>
              <a:r>
                <a:rPr lang="en-US" sz="900" b="1" dirty="0" smtClean="0">
                  <a:latin typeface="Arial "/>
                </a:rPr>
                <a:t>reader</a:t>
              </a:r>
              <a:endParaRPr lang="en-US" sz="900" b="1" dirty="0">
                <a:latin typeface="Arial "/>
              </a:endParaRPr>
            </a:p>
          </p:txBody>
        </p:sp>
        <p:sp>
          <p:nvSpPr>
            <p:cNvPr id="93" name="Rectangle 127"/>
            <p:cNvSpPr>
              <a:spLocks noChangeArrowheads="1"/>
            </p:cNvSpPr>
            <p:nvPr/>
          </p:nvSpPr>
          <p:spPr bwMode="auto">
            <a:xfrm>
              <a:off x="4207922" y="1581117"/>
              <a:ext cx="1236269" cy="38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316" tIns="40158" rIns="80316" bIns="40158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latin typeface="Arial "/>
                </a:rPr>
                <a:t>Contactless + USB</a:t>
              </a:r>
            </a:p>
            <a:p>
              <a:pPr algn="ctr">
                <a:defRPr/>
              </a:pPr>
              <a:r>
                <a:rPr lang="en-US" sz="900" b="1" dirty="0">
                  <a:latin typeface="Arial "/>
                </a:rPr>
                <a:t>8GB </a:t>
              </a:r>
              <a:r>
                <a:rPr lang="en-US" sz="900" b="1" dirty="0" smtClean="0">
                  <a:latin typeface="Arial "/>
                </a:rPr>
                <a:t>Flash</a:t>
              </a:r>
              <a:endParaRPr lang="en-US" sz="900" b="1" dirty="0">
                <a:latin typeface="Arial "/>
              </a:endParaRPr>
            </a:p>
          </p:txBody>
        </p:sp>
        <p:sp>
          <p:nvSpPr>
            <p:cNvPr id="94" name="Rectangle 128"/>
            <p:cNvSpPr>
              <a:spLocks noChangeArrowheads="1"/>
            </p:cNvSpPr>
            <p:nvPr/>
          </p:nvSpPr>
          <p:spPr bwMode="auto">
            <a:xfrm>
              <a:off x="3143241" y="1626886"/>
              <a:ext cx="1086557" cy="38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316" tIns="40158" rIns="80316" bIns="40158">
              <a:spAutoFit/>
            </a:bodyPr>
            <a:lstStyle/>
            <a:p>
              <a:pPr algn="ctr">
                <a:defRPr/>
              </a:pPr>
              <a:r>
                <a:rPr lang="en-US" sz="900" b="1" dirty="0">
                  <a:latin typeface="Arial "/>
                </a:rPr>
                <a:t>Secure </a:t>
              </a:r>
              <a:r>
                <a:rPr lang="en-US" sz="900" b="1" dirty="0" err="1">
                  <a:latin typeface="Arial "/>
                </a:rPr>
                <a:t>MicroSD</a:t>
              </a:r>
              <a:endParaRPr lang="en-US" sz="900" b="1" dirty="0">
                <a:latin typeface="Arial "/>
              </a:endParaRPr>
            </a:p>
            <a:p>
              <a:pPr algn="ctr">
                <a:defRPr/>
              </a:pPr>
              <a:r>
                <a:rPr lang="en-US" sz="900" b="1" dirty="0" smtClean="0">
                  <a:latin typeface="Arial "/>
                </a:rPr>
                <a:t>4GB Flash</a:t>
              </a:r>
              <a:endParaRPr lang="en-US" sz="900" b="1" dirty="0">
                <a:latin typeface="Arial "/>
              </a:endParaRPr>
            </a:p>
          </p:txBody>
        </p:sp>
        <p:pic>
          <p:nvPicPr>
            <p:cNvPr id="95" name="Picture 4" descr="http://www.google.fr/url?source=imglanding&amp;ct=img&amp;q=http://usbflashdiskpromosi.files.wordpress.com/2012/10/usb-promosi-34a-card1.jpg&amp;sa=X&amp;ei=FpV6UaiTK8TQ7AbOkYHwDw&amp;ved=0CAwQ8wc4bw&amp;usg=AFQjCNET3eC_8ApboIEfQz3K60GBVRPVG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5042" y="1096208"/>
              <a:ext cx="818906" cy="484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10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7754761">
              <a:off x="4730688" y="812108"/>
              <a:ext cx="277091" cy="557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Rectangle 96"/>
            <p:cNvSpPr/>
            <p:nvPr/>
          </p:nvSpPr>
          <p:spPr>
            <a:xfrm>
              <a:off x="-138024" y="513425"/>
              <a:ext cx="2196072" cy="97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44110" lvl="0" indent="-342900" algn="ctr" eaLnBrk="0" fontAlgn="base" hangingPunct="0">
                <a:spcAft>
                  <a:spcPct val="0"/>
                </a:spcAft>
                <a:buAutoNum type="alphaUcPeriod"/>
              </a:pPr>
              <a:r>
                <a:rPr lang="fr-FR" b="1" kern="0" dirty="0" err="1" smtClean="0"/>
                <a:t>Personal</a:t>
              </a:r>
              <a:r>
                <a:rPr lang="fr-FR" b="1" kern="0" dirty="0" smtClean="0"/>
                <a:t> </a:t>
              </a:r>
            </a:p>
            <a:p>
              <a:pPr marL="301210" lvl="0" algn="ctr" eaLnBrk="0" fontAlgn="base" hangingPunct="0">
                <a:spcAft>
                  <a:spcPct val="0"/>
                </a:spcAft>
              </a:pPr>
              <a:r>
                <a:rPr lang="fr-FR" b="1" kern="0" dirty="0" smtClean="0"/>
                <a:t>&amp; </a:t>
              </a:r>
              <a:r>
                <a:rPr lang="fr-FR" b="1" kern="0" dirty="0" err="1" smtClean="0"/>
                <a:t>secure</a:t>
              </a:r>
              <a:r>
                <a:rPr lang="fr-FR" b="1" kern="0" dirty="0" smtClean="0"/>
                <a:t> </a:t>
              </a:r>
            </a:p>
            <a:p>
              <a:pPr marL="301210" lvl="0" algn="ctr" eaLnBrk="0" fontAlgn="base" hangingPunct="0">
                <a:spcAft>
                  <a:spcPct val="0"/>
                </a:spcAft>
              </a:pPr>
              <a:r>
                <a:rPr lang="fr-FR" b="1" kern="0" dirty="0" err="1" smtClean="0"/>
                <a:t>devices</a:t>
              </a:r>
              <a:endParaRPr lang="fr-FR" b="1" kern="0" dirty="0" smtClean="0"/>
            </a:p>
          </p:txBody>
        </p:sp>
        <p:pic>
          <p:nvPicPr>
            <p:cNvPr id="98" name="Picture 7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43754" y="1790679"/>
              <a:ext cx="1419367" cy="1344749"/>
            </a:xfrm>
            <a:prstGeom prst="rect">
              <a:avLst/>
            </a:prstGeom>
            <a:noFill/>
          </p:spPr>
        </p:pic>
        <p:pic>
          <p:nvPicPr>
            <p:cNvPr id="99" name="Picture 75"/>
            <p:cNvPicPr>
              <a:picLocks noChangeAspect="1" noChangeArrowheads="1"/>
            </p:cNvPicPr>
            <p:nvPr/>
          </p:nvPicPr>
          <p:blipFill>
            <a:blip r:embed="rId9" cstate="print"/>
            <a:srcRect l="6163" t="3202" b="4765"/>
            <a:stretch>
              <a:fillRect/>
            </a:stretch>
          </p:blipFill>
          <p:spPr bwMode="auto">
            <a:xfrm rot="10120172">
              <a:off x="7548892" y="2336396"/>
              <a:ext cx="278148" cy="455875"/>
            </a:xfrm>
            <a:prstGeom prst="rect">
              <a:avLst/>
            </a:prstGeom>
            <a:noFill/>
          </p:spPr>
        </p:pic>
        <p:cxnSp>
          <p:nvCxnSpPr>
            <p:cNvPr id="100" name="Connecteur droit avec flèche 99"/>
            <p:cNvCxnSpPr>
              <a:stCxn id="87" idx="3"/>
              <a:endCxn id="98" idx="1"/>
            </p:cNvCxnSpPr>
            <p:nvPr/>
          </p:nvCxnSpPr>
          <p:spPr>
            <a:xfrm>
              <a:off x="6807401" y="1340220"/>
              <a:ext cx="736353" cy="11228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Picture 2" descr="http://media.ldlc.com/ld/products/00/01/01/20/LD0001012001_1.jpg"/>
            <p:cNvPicPr>
              <a:picLocks noChangeAspect="1" noChangeArrowheads="1"/>
            </p:cNvPicPr>
            <p:nvPr/>
          </p:nvPicPr>
          <p:blipFill>
            <a:blip r:embed="rId10" cstate="print"/>
            <a:srcRect l="25000" t="2500" r="25000" b="2499"/>
            <a:stretch>
              <a:fillRect/>
            </a:stretch>
          </p:blipFill>
          <p:spPr bwMode="auto">
            <a:xfrm>
              <a:off x="8074086" y="-104565"/>
              <a:ext cx="629229" cy="1195536"/>
            </a:xfrm>
            <a:prstGeom prst="rect">
              <a:avLst/>
            </a:prstGeom>
            <a:noFill/>
          </p:spPr>
        </p:pic>
        <p:pic>
          <p:nvPicPr>
            <p:cNvPr id="102" name="Picture 6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53506" y="1192339"/>
              <a:ext cx="1009615" cy="50677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  <p:cxnSp>
          <p:nvCxnSpPr>
            <p:cNvPr id="103" name="Connecteur droit avec flèche 102"/>
            <p:cNvCxnSpPr>
              <a:stCxn id="87" idx="3"/>
              <a:endCxn id="101" idx="1"/>
            </p:cNvCxnSpPr>
            <p:nvPr/>
          </p:nvCxnSpPr>
          <p:spPr>
            <a:xfrm flipV="1">
              <a:off x="6807401" y="493204"/>
              <a:ext cx="1266685" cy="847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 Box 63"/>
            <p:cNvSpPr txBox="1">
              <a:spLocks noChangeArrowheads="1"/>
            </p:cNvSpPr>
            <p:nvPr/>
          </p:nvSpPr>
          <p:spPr bwMode="auto">
            <a:xfrm>
              <a:off x="5665631" y="787375"/>
              <a:ext cx="474422" cy="39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OpenSymbol" pitchFamily="2" charset="0"/>
                </a:rPr>
                <a:t>④</a:t>
              </a:r>
              <a:endParaRPr lang="en-US" b="1" dirty="0">
                <a:solidFill>
                  <a:srgbClr val="002060"/>
                </a:solidFill>
                <a:latin typeface="OpenSymbol" pitchFamily="2" charset="0"/>
              </a:endParaRPr>
            </a:p>
          </p:txBody>
        </p:sp>
        <p:sp>
          <p:nvSpPr>
            <p:cNvPr id="105" name="Rectangle 64"/>
            <p:cNvSpPr>
              <a:spLocks noChangeArrowheads="1"/>
            </p:cNvSpPr>
            <p:nvPr/>
          </p:nvSpPr>
          <p:spPr bwMode="auto">
            <a:xfrm>
              <a:off x="2207313" y="841725"/>
              <a:ext cx="474422" cy="39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OpenSymbol" pitchFamily="2" charset="0"/>
                </a:rPr>
                <a:t>①</a:t>
              </a:r>
              <a:endParaRPr lang="fr-FR" b="1" dirty="0">
                <a:solidFill>
                  <a:srgbClr val="002060"/>
                </a:solidFill>
                <a:latin typeface="OpenSymbol" pitchFamily="2" charset="0"/>
              </a:endParaRPr>
            </a:p>
          </p:txBody>
        </p:sp>
        <p:sp>
          <p:nvSpPr>
            <p:cNvPr id="106" name="Rectangle 65"/>
            <p:cNvSpPr>
              <a:spLocks noChangeArrowheads="1"/>
            </p:cNvSpPr>
            <p:nvPr/>
          </p:nvSpPr>
          <p:spPr bwMode="auto">
            <a:xfrm>
              <a:off x="3231939" y="804149"/>
              <a:ext cx="604838" cy="39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OpenSymbol" pitchFamily="2" charset="0"/>
                </a:rPr>
                <a:t>②</a:t>
              </a:r>
              <a:endParaRPr lang="fr-FR" b="1" dirty="0">
                <a:solidFill>
                  <a:srgbClr val="002060"/>
                </a:solidFill>
                <a:latin typeface="OpenSymbol" pitchFamily="2" charset="0"/>
              </a:endParaRPr>
            </a:p>
          </p:txBody>
        </p:sp>
        <p:sp>
          <p:nvSpPr>
            <p:cNvPr id="107" name="Text Box 66"/>
            <p:cNvSpPr txBox="1">
              <a:spLocks noChangeArrowheads="1"/>
            </p:cNvSpPr>
            <p:nvPr/>
          </p:nvSpPr>
          <p:spPr bwMode="auto">
            <a:xfrm>
              <a:off x="4214710" y="789570"/>
              <a:ext cx="474422" cy="39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OpenSymbol" pitchFamily="2" charset="0"/>
                </a:rPr>
                <a:t>③</a:t>
              </a: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2257183" y="1498914"/>
            <a:ext cx="4214826" cy="91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210" indent="-301210" eaLnBrk="0" fontAlgn="base" hangingPunct="0">
              <a:spcBef>
                <a:spcPts val="1142"/>
              </a:spcBef>
              <a:spcAft>
                <a:spcPct val="0"/>
              </a:spcAft>
            </a:pPr>
            <a:r>
              <a:rPr lang="en-US" sz="1050" b="1" kern="0" dirty="0" smtClean="0">
                <a:solidFill>
                  <a:srgbClr val="002060"/>
                </a:solidFill>
              </a:rPr>
              <a:t>Personal memory devices </a:t>
            </a:r>
            <a:br>
              <a:rPr lang="en-US" sz="1050" b="1" kern="0" dirty="0" smtClean="0">
                <a:solidFill>
                  <a:srgbClr val="002060"/>
                </a:solidFill>
              </a:rPr>
            </a:br>
            <a:r>
              <a:rPr lang="en-US" sz="1050" b="1" kern="0" dirty="0" smtClean="0">
                <a:solidFill>
                  <a:srgbClr val="002060"/>
                </a:solidFill>
              </a:rPr>
              <a:t>in which a secure chip is implanted</a:t>
            </a:r>
          </a:p>
          <a:p>
            <a:pPr marL="301210" lvl="0" indent="-301210" eaLnBrk="0" fontAlgn="base" hangingPunct="0">
              <a:spcBef>
                <a:spcPts val="1142"/>
              </a:spcBef>
              <a:spcAft>
                <a:spcPct val="0"/>
              </a:spcAft>
            </a:pPr>
            <a:r>
              <a:rPr lang="en-US" sz="1050" b="1" kern="0" dirty="0" smtClean="0">
                <a:solidFill>
                  <a:srgbClr val="002060"/>
                </a:solidFill>
              </a:rPr>
              <a:t> 			</a:t>
            </a:r>
            <a:br>
              <a:rPr lang="en-US" sz="1050" b="1" kern="0" dirty="0" smtClean="0">
                <a:solidFill>
                  <a:srgbClr val="002060"/>
                </a:solidFill>
              </a:rPr>
            </a:br>
            <a:endParaRPr lang="en-US" sz="1050" b="1" kern="0" dirty="0" smtClean="0">
              <a:solidFill>
                <a:srgbClr val="00206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228184" y="2943214"/>
            <a:ext cx="6912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900" b="1" dirty="0" err="1" smtClean="0">
                <a:latin typeface="Arial "/>
              </a:rPr>
              <a:t>Sim</a:t>
            </a:r>
            <a:r>
              <a:rPr lang="en-US" sz="900" b="1" dirty="0" smtClean="0">
                <a:latin typeface="Arial "/>
              </a:rPr>
              <a:t> Card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9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 descr="C:\Users\cuong\Desktop\Trusted Devices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484784"/>
            <a:ext cx="4464496" cy="2485068"/>
          </a:xfrm>
          <a:prstGeom prst="rect">
            <a:avLst/>
          </a:prstGeom>
          <a:noFill/>
        </p:spPr>
      </p:pic>
      <p:sp>
        <p:nvSpPr>
          <p:cNvPr id="58" name="Titre 1"/>
          <p:cNvSpPr>
            <a:spLocks noGrp="1"/>
          </p:cNvSpPr>
          <p:nvPr>
            <p:ph type="title"/>
          </p:nvPr>
        </p:nvSpPr>
        <p:spPr>
          <a:xfrm>
            <a:off x="270500" y="476672"/>
            <a:ext cx="8695096" cy="7461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Motivation </a:t>
            </a:r>
            <a:r>
              <a:rPr lang="en-US" sz="3200" b="1" dirty="0">
                <a:solidFill>
                  <a:schemeClr val="tx1"/>
                </a:solidFill>
              </a:rPr>
              <a:t>–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Smart </a:t>
            </a:r>
            <a:r>
              <a:rPr lang="en-US" sz="3200" b="1" dirty="0">
                <a:solidFill>
                  <a:schemeClr val="tx1"/>
                </a:solidFill>
              </a:rPr>
              <a:t>Metering and Internet of Things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59" name="Espace réservé du contenu 2"/>
          <p:cNvSpPr txBox="1">
            <a:spLocks/>
          </p:cNvSpPr>
          <p:nvPr/>
        </p:nvSpPr>
        <p:spPr>
          <a:xfrm>
            <a:off x="107504" y="3789040"/>
            <a:ext cx="8591733" cy="122413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Smart sensor context</a:t>
            </a:r>
          </a:p>
          <a:p>
            <a:pPr lvl="1"/>
            <a:r>
              <a:rPr lang="en-US" sz="1600" dirty="0" smtClean="0"/>
              <a:t>Smart meters/objects (</a:t>
            </a:r>
            <a:r>
              <a:rPr lang="en-US" sz="1600" dirty="0" err="1"/>
              <a:t>L</a:t>
            </a:r>
            <a:r>
              <a:rPr lang="en-US" sz="1600" dirty="0" err="1" smtClean="0"/>
              <a:t>inky</a:t>
            </a:r>
            <a:r>
              <a:rPr lang="en-US" sz="1600" dirty="0" smtClean="0"/>
              <a:t>, GPS tracker, set-up box, …)</a:t>
            </a:r>
          </a:p>
          <a:p>
            <a:pPr lvl="1"/>
            <a:r>
              <a:rPr lang="en-US" sz="1600" dirty="0" smtClean="0"/>
              <a:t>Smart sensors recording events in theirs surroundings (camera sensor, Google glass)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3528" y="1672454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  <a:buFont typeface="+mj-lt"/>
              <a:buAutoNum type="alphaUcPeriod" startAt="2"/>
            </a:pPr>
            <a:r>
              <a:rPr lang="en-US" b="1" kern="0" dirty="0" smtClean="0"/>
              <a:t>  Smart meters and </a:t>
            </a:r>
            <a:r>
              <a:rPr lang="en-US" b="1" kern="0" dirty="0" err="1" smtClean="0"/>
              <a:t>IoT</a:t>
            </a:r>
            <a:endParaRPr lang="en-US" b="1" kern="0" dirty="0" smtClean="0"/>
          </a:p>
        </p:txBody>
      </p:sp>
      <p:pic>
        <p:nvPicPr>
          <p:cNvPr id="1026" name="Picture 2" descr="Google Glass Prescrip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90304"/>
            <a:ext cx="1788418" cy="11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7046535" y="1556792"/>
            <a:ext cx="1792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1200" b="1" kern="0" dirty="0" smtClean="0">
                <a:solidFill>
                  <a:srgbClr val="FF0000"/>
                </a:solidFill>
              </a:rPr>
              <a:t>Google glass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38" y="2852936"/>
            <a:ext cx="1368152" cy="1004148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7236296" y="2924944"/>
            <a:ext cx="14768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1200" b="1" kern="0" dirty="0" smtClean="0">
                <a:solidFill>
                  <a:srgbClr val="FF0000"/>
                </a:solidFill>
              </a:rPr>
              <a:t>Camera sensor</a:t>
            </a:r>
          </a:p>
        </p:txBody>
      </p:sp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512186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3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Why transposing traditional data management functionalities directly into the smart </a:t>
            </a:r>
            <a:r>
              <a:rPr lang="en-US" sz="2000" dirty="0" smtClean="0"/>
              <a:t>objects?</a:t>
            </a:r>
          </a:p>
          <a:p>
            <a:endParaRPr lang="en-US" sz="2000" dirty="0"/>
          </a:p>
          <a:p>
            <a:r>
              <a:rPr lang="en-US" sz="2000" dirty="0" smtClean="0"/>
              <a:t>Managing </a:t>
            </a:r>
            <a:r>
              <a:rPr lang="en-US" sz="2000" dirty="0"/>
              <a:t>large collections of data locally in smart objects </a:t>
            </a:r>
            <a:r>
              <a:rPr lang="en-US" sz="2000" dirty="0" smtClean="0"/>
              <a:t>exhibits </a:t>
            </a:r>
            <a:r>
              <a:rPr lang="en-US" sz="2000" dirty="0"/>
              <a:t>very good properties in terms </a:t>
            </a:r>
            <a:r>
              <a:rPr lang="en-US" sz="2000" dirty="0" smtClean="0"/>
              <a:t>of:</a:t>
            </a:r>
          </a:p>
          <a:p>
            <a:pPr lvl="1"/>
            <a:r>
              <a:rPr lang="en-US" sz="1900" dirty="0" smtClean="0"/>
              <a:t>Privacy &amp; security</a:t>
            </a:r>
          </a:p>
          <a:p>
            <a:pPr lvl="2"/>
            <a:r>
              <a:rPr lang="en-US" sz="1700" dirty="0" smtClean="0"/>
              <a:t>Data distribution</a:t>
            </a:r>
          </a:p>
          <a:p>
            <a:pPr lvl="2"/>
            <a:r>
              <a:rPr lang="en-US" sz="1700" dirty="0" smtClean="0"/>
              <a:t>Transfer only the results and not the data</a:t>
            </a:r>
          </a:p>
          <a:p>
            <a:pPr lvl="1"/>
            <a:r>
              <a:rPr lang="en-US" sz="1900" dirty="0" smtClean="0"/>
              <a:t>Energy saving</a:t>
            </a:r>
          </a:p>
          <a:p>
            <a:pPr lvl="2"/>
            <a:r>
              <a:rPr lang="en-US" sz="1700" dirty="0" smtClean="0"/>
              <a:t>Avoiding to transmit all the data to a central server</a:t>
            </a:r>
          </a:p>
          <a:p>
            <a:pPr lvl="2"/>
            <a:r>
              <a:rPr lang="en-US" sz="1700" dirty="0" smtClean="0"/>
              <a:t>Transferring few data (the results)</a:t>
            </a:r>
          </a:p>
          <a:p>
            <a:pPr lvl="1"/>
            <a:r>
              <a:rPr lang="en-US" sz="1900" dirty="0"/>
              <a:t>B</a:t>
            </a:r>
            <a:r>
              <a:rPr lang="en-US" sz="1900" dirty="0" smtClean="0"/>
              <a:t>andwidth </a:t>
            </a:r>
            <a:r>
              <a:rPr lang="en-US" sz="1900" dirty="0"/>
              <a:t>savings</a:t>
            </a:r>
            <a:r>
              <a:rPr lang="en-US" sz="2000" dirty="0"/>
              <a:t> </a:t>
            </a:r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Several works consider the problem of data management in SOs:</a:t>
            </a:r>
          </a:p>
          <a:p>
            <a:pPr lvl="2"/>
            <a:r>
              <a:rPr lang="en-US" sz="1700" dirty="0" smtClean="0"/>
              <a:t>Basic filtering and SQL query support</a:t>
            </a:r>
            <a:endParaRPr lang="en-US" sz="1700" dirty="0"/>
          </a:p>
          <a:p>
            <a:pPr lvl="2"/>
            <a:r>
              <a:rPr lang="en-US" sz="1700" dirty="0" smtClean="0"/>
              <a:t>Facial </a:t>
            </a:r>
            <a:r>
              <a:rPr lang="en-US" sz="1700" dirty="0"/>
              <a:t>recognition </a:t>
            </a:r>
            <a:endParaRPr lang="en-US" sz="1700" dirty="0" smtClean="0">
              <a:solidFill>
                <a:schemeClr val="tx1"/>
              </a:solidFill>
            </a:endParaRPr>
          </a:p>
          <a:p>
            <a:pPr lvl="2"/>
            <a:r>
              <a:rPr lang="en-US" sz="1700" b="1" dirty="0" smtClean="0"/>
              <a:t>Full text search (documents, images: tags/</a:t>
            </a:r>
            <a:r>
              <a:rPr lang="en-US" sz="1700" b="1" dirty="0" err="1" smtClean="0"/>
              <a:t>visterms</a:t>
            </a:r>
            <a:r>
              <a:rPr lang="en-US" sz="1700" b="1" dirty="0" smtClean="0"/>
              <a:t>, any tagged data objects)</a:t>
            </a:r>
            <a:endParaRPr lang="en-US" sz="17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7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Smart Objects and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8337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39381" y="1499732"/>
            <a:ext cx="8427117" cy="52416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Inverted index </a:t>
            </a:r>
          </a:p>
          <a:p>
            <a:pPr lvl="1"/>
            <a:r>
              <a:rPr lang="fr-FR" sz="1900" dirty="0" smtClean="0"/>
              <a:t>A </a:t>
            </a:r>
            <a:r>
              <a:rPr lang="en-US" sz="1900" dirty="0" smtClean="0"/>
              <a:t>search</a:t>
            </a:r>
            <a:r>
              <a:rPr lang="fr-FR" sz="1900" dirty="0" smtClean="0"/>
              <a:t> </a:t>
            </a:r>
            <a:r>
              <a:rPr lang="en-US" sz="1900" dirty="0" smtClean="0"/>
              <a:t>structure or (a dictionary): stores </a:t>
            </a:r>
            <a:r>
              <a:rPr lang="en-US" sz="1900" dirty="0"/>
              <a:t>for </a:t>
            </a:r>
            <a:r>
              <a:rPr lang="en-US" sz="1900" dirty="0" smtClean="0"/>
              <a:t>each term </a:t>
            </a:r>
            <a:r>
              <a:rPr lang="en-US" sz="1900" i="1" dirty="0" smtClean="0"/>
              <a:t>t</a:t>
            </a:r>
            <a:r>
              <a:rPr lang="en-US" sz="1900" dirty="0" smtClean="0"/>
              <a:t> </a:t>
            </a:r>
            <a:r>
              <a:rPr lang="en-US" sz="1900" dirty="0"/>
              <a:t>appearing in the documents the number </a:t>
            </a:r>
            <a:r>
              <a:rPr lang="en-US" sz="1900" i="1" dirty="0" smtClean="0"/>
              <a:t>F</a:t>
            </a:r>
            <a:r>
              <a:rPr lang="en-US" sz="1900" i="1" baseline="-25000" dirty="0" smtClean="0"/>
              <a:t>t</a:t>
            </a:r>
            <a:r>
              <a:rPr lang="en-US" sz="1900" dirty="0" smtClean="0"/>
              <a:t> of documents containing </a:t>
            </a:r>
            <a:r>
              <a:rPr lang="en-US" sz="1900" i="1" dirty="0"/>
              <a:t>t</a:t>
            </a:r>
            <a:r>
              <a:rPr lang="en-US" sz="1900" dirty="0"/>
              <a:t> and a pointer to the inverted list of </a:t>
            </a:r>
            <a:r>
              <a:rPr lang="en-US" sz="1900" i="1" dirty="0" smtClean="0"/>
              <a:t>t</a:t>
            </a:r>
            <a:endParaRPr lang="en-US" sz="4800" dirty="0" smtClean="0">
              <a:solidFill>
                <a:srgbClr val="FF0000"/>
              </a:solidFill>
            </a:endParaRPr>
          </a:p>
          <a:p>
            <a:pPr lvl="1"/>
            <a:r>
              <a:rPr lang="en-US" sz="1900" dirty="0" smtClean="0"/>
              <a:t>A </a:t>
            </a:r>
            <a:r>
              <a:rPr lang="en-US" sz="1900" dirty="0"/>
              <a:t>set of inverted </a:t>
            </a:r>
            <a:r>
              <a:rPr lang="en-US" sz="1900" dirty="0" smtClean="0"/>
              <a:t>lists: where </a:t>
            </a:r>
            <a:r>
              <a:rPr lang="en-US" sz="1900" dirty="0"/>
              <a:t>each list stores for a term </a:t>
            </a:r>
            <a:r>
              <a:rPr lang="en-US" sz="1900" i="1" dirty="0" smtClean="0"/>
              <a:t>t</a:t>
            </a:r>
            <a:r>
              <a:rPr lang="en-US" sz="1900" dirty="0" smtClean="0"/>
              <a:t> the </a:t>
            </a:r>
            <a:r>
              <a:rPr lang="en-US" sz="1900" dirty="0"/>
              <a:t>list of (</a:t>
            </a:r>
            <a:r>
              <a:rPr lang="en-US" sz="1900" i="1" dirty="0" smtClean="0"/>
              <a:t>d</a:t>
            </a:r>
            <a:r>
              <a:rPr lang="en-US" sz="1900" dirty="0" smtClean="0"/>
              <a:t>, </a:t>
            </a:r>
            <a:r>
              <a:rPr lang="en-US" sz="1900" i="1" dirty="0" err="1" smtClean="0"/>
              <a:t>f</a:t>
            </a:r>
            <a:r>
              <a:rPr lang="en-US" sz="1900" i="1" baseline="-25000" dirty="0" err="1" smtClean="0"/>
              <a:t>d,t</a:t>
            </a:r>
            <a:r>
              <a:rPr lang="en-US" sz="1900" dirty="0" smtClean="0"/>
              <a:t>) </a:t>
            </a:r>
            <a:r>
              <a:rPr lang="en-US" sz="1900" dirty="0"/>
              <a:t>pairs where </a:t>
            </a:r>
            <a:r>
              <a:rPr lang="en-US" sz="1900" i="1" dirty="0"/>
              <a:t>d</a:t>
            </a:r>
            <a:r>
              <a:rPr lang="en-US" sz="1900" dirty="0"/>
              <a:t> is a document identifier </a:t>
            </a:r>
            <a:r>
              <a:rPr lang="en-US" sz="1900" dirty="0" smtClean="0"/>
              <a:t>that </a:t>
            </a:r>
            <a:r>
              <a:rPr lang="en-US" sz="1900" dirty="0"/>
              <a:t>contains </a:t>
            </a:r>
            <a:r>
              <a:rPr lang="en-US" sz="1900" i="1" dirty="0"/>
              <a:t>t</a:t>
            </a:r>
            <a:r>
              <a:rPr lang="en-US" sz="1900" dirty="0"/>
              <a:t> and </a:t>
            </a:r>
            <a:r>
              <a:rPr lang="en-US" sz="1900" i="1" dirty="0" err="1" smtClean="0"/>
              <a:t>f</a:t>
            </a:r>
            <a:r>
              <a:rPr lang="en-US" sz="1900" i="1" baseline="-25000" dirty="0" err="1" smtClean="0"/>
              <a:t>d,t</a:t>
            </a:r>
            <a:r>
              <a:rPr lang="en-US" sz="1900" dirty="0" smtClean="0"/>
              <a:t> </a:t>
            </a:r>
            <a:r>
              <a:rPr lang="en-US" sz="1900" dirty="0"/>
              <a:t>is the weight of the term </a:t>
            </a:r>
            <a:r>
              <a:rPr lang="en-US" sz="1900" i="1" dirty="0"/>
              <a:t>t</a:t>
            </a:r>
            <a:r>
              <a:rPr lang="en-US" sz="1900" dirty="0"/>
              <a:t> in the </a:t>
            </a:r>
            <a:r>
              <a:rPr lang="en-US" sz="1900" dirty="0" smtClean="0"/>
              <a:t>document </a:t>
            </a:r>
            <a:r>
              <a:rPr lang="en-US" sz="1900" i="1" dirty="0" smtClean="0"/>
              <a:t>d</a:t>
            </a:r>
            <a:endParaRPr lang="en-US" sz="1900" dirty="0" smtClean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Full-Text Search Requirements (1)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46602" y="5283157"/>
            <a:ext cx="251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Inverted list for term t</a:t>
            </a:r>
            <a:r>
              <a:rPr lang="en-US" sz="20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7092" y="4176757"/>
            <a:ext cx="256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Dictionary organized as a B-tree</a:t>
            </a:r>
            <a:endParaRPr lang="en-US" sz="2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riangle isocèle 51"/>
          <p:cNvSpPr/>
          <p:nvPr/>
        </p:nvSpPr>
        <p:spPr>
          <a:xfrm rot="5400000" flipV="1">
            <a:off x="1923797" y="4689373"/>
            <a:ext cx="2045198" cy="856888"/>
          </a:xfrm>
          <a:prstGeom prst="triangl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3" name="Rectangle 52"/>
          <p:cNvSpPr/>
          <p:nvPr/>
        </p:nvSpPr>
        <p:spPr>
          <a:xfrm>
            <a:off x="3517710" y="4421098"/>
            <a:ext cx="928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i="1" baseline="-4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2000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2000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2000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i="1" baseline="-4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fr-FR" sz="2000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20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>
            <a:off x="4229297" y="4594466"/>
            <a:ext cx="50006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657183" y="4451590"/>
            <a:ext cx="3289683" cy="331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800"/>
              </a:lnSpc>
            </a:pP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ti,d1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ti,d3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ti,d4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solidFill>
                <a:prstClr val="black"/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4163604" y="5972067"/>
            <a:ext cx="50006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663670" y="5817248"/>
            <a:ext cx="114005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800"/>
              </a:lnSpc>
            </a:pP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2000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tj,d5</a:t>
            </a:r>
            <a:r>
              <a:rPr lang="fr-F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solidFill>
                <a:prstClr val="black"/>
              </a:solidFill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rot="5400000" flipH="1" flipV="1">
            <a:off x="6268867" y="510376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585613" y="4425901"/>
            <a:ext cx="4357718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avec flèche 59"/>
          <p:cNvCxnSpPr>
            <a:endCxn id="59" idx="1"/>
          </p:cNvCxnSpPr>
          <p:nvPr/>
        </p:nvCxnSpPr>
        <p:spPr>
          <a:xfrm flipV="1">
            <a:off x="3275856" y="4604496"/>
            <a:ext cx="309757" cy="33667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275856" y="5483212"/>
            <a:ext cx="313292" cy="4428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6B30-44D0-4253-A270-9DFDA880B5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0500" y="476672"/>
            <a:ext cx="8695096" cy="7461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Full-text search </a:t>
            </a:r>
            <a:r>
              <a:rPr lang="en-US" sz="3200" b="1" dirty="0" smtClean="0"/>
              <a:t>requirements (1)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Carré corné 5"/>
          <p:cNvSpPr/>
          <p:nvPr/>
        </p:nvSpPr>
        <p:spPr>
          <a:xfrm>
            <a:off x="4609792" y="1268760"/>
            <a:ext cx="4498712" cy="158417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dirty="0" smtClean="0"/>
              <a:t>The old night keeper keeps the keep in the town.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In the big old house in the big old gown.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house in the town had the big old keep.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Where the old night keeper never did sleep.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night keeper keeps the keep in the night.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And keeps in the dark and sleeps in the light.</a:t>
            </a:r>
            <a:endParaRPr lang="en-US" sz="1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44066"/>
              </p:ext>
            </p:extLst>
          </p:nvPr>
        </p:nvGraphicFramePr>
        <p:xfrm>
          <a:off x="9396536" y="956692"/>
          <a:ext cx="3239999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706"/>
                <a:gridCol w="394901"/>
                <a:gridCol w="2270392"/>
              </a:tblGrid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Term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F</a:t>
                      </a:r>
                      <a:r>
                        <a:rPr lang="en-US" sz="900" baseline="-26000" noProof="0" dirty="0" smtClean="0"/>
                        <a:t>t</a:t>
                      </a:r>
                      <a:endParaRPr lang="en-US" sz="900" baseline="-26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Inverted list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and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(6,2)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big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2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(2,2) (3,1)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dark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(6,1)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did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(4,1)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gown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(2,1)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had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(3,1)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house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2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(2,1) (3,1)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in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5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(2,2) (3,1) (5,1) (6,2)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keep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3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(3,1) (5,1)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keeper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3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(4,1) (5,1)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keeps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3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(5,1) (6,1)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light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(6,1)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never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(4,1)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night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3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(4,1) (5,2)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old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4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(2,2) (3,1) (4,1)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sleep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(4,1)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sleeps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(6,1)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the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6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(1,3) (2,2) (3,3) (4,1) (5,3) (6,2)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town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2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(1,1) (3,1)</a:t>
                      </a:r>
                      <a:endParaRPr lang="en-US" sz="900" noProof="0" dirty="0"/>
                    </a:p>
                  </a:txBody>
                  <a:tcPr/>
                </a:tc>
              </a:tr>
              <a:tr h="228000"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where</a:t>
                      </a:r>
                      <a:endParaRPr lang="en-US" sz="9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1</a:t>
                      </a:r>
                      <a:endParaRPr lang="en-US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(4,1)</a:t>
                      </a:r>
                      <a:endParaRPr lang="en-US" sz="9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16" y="3145904"/>
            <a:ext cx="4619364" cy="33989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762237" y="2924943"/>
            <a:ext cx="2004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/>
              <a:t>« </a:t>
            </a:r>
            <a:r>
              <a:rPr lang="fr-FR" sz="1100" b="1" dirty="0" err="1"/>
              <a:t>Keeper</a:t>
            </a:r>
            <a:r>
              <a:rPr lang="fr-FR" sz="1100" b="1" dirty="0"/>
              <a:t> » </a:t>
            </a:r>
            <a:r>
              <a:rPr lang="fr-FR" sz="1100" b="1" dirty="0" smtClean="0"/>
              <a:t>Document Set</a:t>
            </a:r>
            <a:endParaRPr lang="fr-FR" sz="1100" dirty="0"/>
          </a:p>
        </p:txBody>
      </p:sp>
      <p:sp>
        <p:nvSpPr>
          <p:cNvPr id="10" name="Rectangle 9"/>
          <p:cNvSpPr/>
          <p:nvPr/>
        </p:nvSpPr>
        <p:spPr>
          <a:xfrm>
            <a:off x="1502105" y="2780928"/>
            <a:ext cx="20617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/>
              <a:t>« </a:t>
            </a:r>
            <a:r>
              <a:rPr lang="fr-FR" sz="1100" b="1" dirty="0" err="1"/>
              <a:t>Keeper</a:t>
            </a:r>
            <a:r>
              <a:rPr lang="fr-FR" sz="1100" b="1" dirty="0"/>
              <a:t> » </a:t>
            </a:r>
            <a:r>
              <a:rPr lang="fr-FR" sz="1100" b="1" dirty="0" err="1" smtClean="0"/>
              <a:t>Inverted</a:t>
            </a:r>
            <a:r>
              <a:rPr lang="fr-FR" sz="1100" b="1" dirty="0" smtClean="0"/>
              <a:t> Index</a:t>
            </a:r>
            <a:endParaRPr lang="fr-FR" sz="1100" b="1" dirty="0"/>
          </a:p>
        </p:txBody>
      </p:sp>
      <p:sp>
        <p:nvSpPr>
          <p:cNvPr id="36" name="Rectangle 35"/>
          <p:cNvSpPr/>
          <p:nvPr/>
        </p:nvSpPr>
        <p:spPr>
          <a:xfrm>
            <a:off x="-16552" y="3663794"/>
            <a:ext cx="1204176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Dictionary </a:t>
            </a:r>
          </a:p>
          <a:p>
            <a:pPr lvl="0"/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Organized as </a:t>
            </a:r>
          </a:p>
          <a:p>
            <a:pPr lvl="0"/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B-Tree</a:t>
            </a:r>
            <a:endParaRPr lang="en-US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riangle isocèle 36"/>
          <p:cNvSpPr/>
          <p:nvPr/>
        </p:nvSpPr>
        <p:spPr>
          <a:xfrm rot="5400000" flipV="1">
            <a:off x="-219391" y="3994947"/>
            <a:ext cx="2557637" cy="1713776"/>
          </a:xfrm>
          <a:prstGeom prst="triangl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43" name="Rectangle 42"/>
          <p:cNvSpPr/>
          <p:nvPr/>
        </p:nvSpPr>
        <p:spPr>
          <a:xfrm>
            <a:off x="2983435" y="4022994"/>
            <a:ext cx="2308645" cy="3074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800"/>
              </a:lnSpc>
            </a:pP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ti,d1</a:t>
            </a: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ti,d3</a:t>
            </a: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ti,d4</a:t>
            </a: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b="1" dirty="0">
              <a:solidFill>
                <a:prstClr val="black"/>
              </a:solidFill>
            </a:endParaRPr>
          </a:p>
        </p:txBody>
      </p:sp>
      <p:cxnSp>
        <p:nvCxnSpPr>
          <p:cNvPr id="44" name="Connecteur droit avec flèche 43"/>
          <p:cNvCxnSpPr>
            <a:endCxn id="42" idx="1"/>
          </p:cNvCxnSpPr>
          <p:nvPr/>
        </p:nvCxnSpPr>
        <p:spPr>
          <a:xfrm flipV="1">
            <a:off x="1627023" y="4172448"/>
            <a:ext cx="500066" cy="25003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872016" y="4509120"/>
            <a:ext cx="184698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Inverted list for term t</a:t>
            </a:r>
            <a:r>
              <a:rPr lang="en-US" sz="1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b="1" i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9186" y="3989050"/>
            <a:ext cx="928694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400" b="1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400" b="1" i="1" baseline="-4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fr-FR" sz="1400" b="1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1400" b="1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fr-FR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400" b="1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400" b="1" i="1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400" b="1" i="1" baseline="-40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fr-FR" sz="1400" b="1" i="1" baseline="-40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1800"/>
              </a:lnSpc>
            </a:pPr>
            <a:endParaRPr lang="fr-FR" sz="1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3709492" y="4293096"/>
            <a:ext cx="0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555776" y="4162418"/>
            <a:ext cx="50006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127089" y="3993853"/>
            <a:ext cx="3236999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2555776" y="5181662"/>
            <a:ext cx="1872208" cy="364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205207" y="5157192"/>
            <a:ext cx="862737" cy="30745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r">
              <a:lnSpc>
                <a:spcPts val="1800"/>
              </a:lnSpc>
            </a:pP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fr-FR" sz="1400" b="1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tj,d5</a:t>
            </a:r>
            <a:r>
              <a:rPr lang="fr-FR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b="1" dirty="0">
              <a:solidFill>
                <a:prstClr val="black"/>
              </a:solidFill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2555776" y="5337480"/>
            <a:ext cx="500066" cy="158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593222" y="5149693"/>
            <a:ext cx="500066" cy="2143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3" grpId="0"/>
      <p:bldP spid="45" grpId="0" animBg="1"/>
      <p:bldP spid="40" grpId="0" animBg="1"/>
      <p:bldP spid="42" grpId="0" animBg="1"/>
      <p:bldP spid="4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uv logo equipe  et dernière">
  <a:themeElements>
    <a:clrScheme name="3_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3_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14225</TotalTime>
  <Words>1991</Words>
  <Application>Microsoft Office PowerPoint</Application>
  <PresentationFormat>Affichage à l'écran (4:3)</PresentationFormat>
  <Paragraphs>516</Paragraphs>
  <Slides>23</Slides>
  <Notes>23</Notes>
  <HiddenSlides>1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Urbain</vt:lpstr>
      <vt:lpstr>3_Couv logo equipe  et dernière</vt:lpstr>
      <vt:lpstr>1_Texte et chapitre rouge</vt:lpstr>
      <vt:lpstr>SMIS: Secured and Mobile Information Systems</vt:lpstr>
      <vt:lpstr>Background and research fields</vt:lpstr>
      <vt:lpstr>Présentation PowerPoint</vt:lpstr>
      <vt:lpstr>A Scalable Search Engine for Mass Storage Smart Objects</vt:lpstr>
      <vt:lpstr>Motivation – Advent of Smart Objects</vt:lpstr>
      <vt:lpstr>Motivation –  Smart Metering and Internet of Things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lallali</dc:creator>
  <cp:lastModifiedBy>lallali</cp:lastModifiedBy>
  <cp:revision>1132</cp:revision>
  <cp:lastPrinted>2014-06-12T07:29:58Z</cp:lastPrinted>
  <dcterms:created xsi:type="dcterms:W3CDTF">2014-05-24T12:48:46Z</dcterms:created>
  <dcterms:modified xsi:type="dcterms:W3CDTF">2015-06-08T09:31:28Z</dcterms:modified>
</cp:coreProperties>
</file>