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jpg" ContentType="image/pn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323" r:id="rId3"/>
    <p:sldId id="303" r:id="rId4"/>
    <p:sldId id="304" r:id="rId5"/>
    <p:sldId id="317" r:id="rId6"/>
    <p:sldId id="312" r:id="rId7"/>
    <p:sldId id="316" r:id="rId8"/>
    <p:sldId id="311" r:id="rId9"/>
    <p:sldId id="314" r:id="rId10"/>
    <p:sldId id="318" r:id="rId11"/>
    <p:sldId id="296" r:id="rId12"/>
    <p:sldId id="261" r:id="rId13"/>
    <p:sldId id="262" r:id="rId14"/>
    <p:sldId id="324" r:id="rId15"/>
    <p:sldId id="263" r:id="rId16"/>
    <p:sldId id="274" r:id="rId17"/>
    <p:sldId id="270" r:id="rId18"/>
    <p:sldId id="272" r:id="rId19"/>
    <p:sldId id="275" r:id="rId20"/>
    <p:sldId id="276" r:id="rId21"/>
    <p:sldId id="271" r:id="rId22"/>
    <p:sldId id="322" r:id="rId23"/>
    <p:sldId id="321" r:id="rId24"/>
    <p:sldId id="284" r:id="rId2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855F5D-BFDC-4247-A957-ABF98FAAA902}" type="doc">
      <dgm:prSet loTypeId="urn:microsoft.com/office/officeart/2005/8/layout/cycle3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1DDB8AA-8A7E-E04F-8C6F-E17599229C52}">
      <dgm:prSet phldrT="[Texte]"/>
      <dgm:spPr/>
      <dgm:t>
        <a:bodyPr/>
        <a:lstStyle/>
        <a:p>
          <a:r>
            <a:rPr lang="en-US" noProof="0" dirty="0" smtClean="0"/>
            <a:t>Experiment</a:t>
          </a:r>
          <a:endParaRPr lang="en-US" noProof="0" dirty="0"/>
        </a:p>
      </dgm:t>
    </dgm:pt>
    <dgm:pt modelId="{F427AB21-7886-0744-A9DC-63CE485FDDFE}" type="parTrans" cxnId="{4575911E-FC36-E742-BF0B-870440F7E68F}">
      <dgm:prSet/>
      <dgm:spPr/>
      <dgm:t>
        <a:bodyPr/>
        <a:lstStyle/>
        <a:p>
          <a:endParaRPr lang="en-US" noProof="0"/>
        </a:p>
      </dgm:t>
    </dgm:pt>
    <dgm:pt modelId="{021946AF-CE6D-5248-A4FB-2EA115C2E48A}" type="sibTrans" cxnId="{4575911E-FC36-E742-BF0B-870440F7E68F}">
      <dgm:prSet/>
      <dgm:spPr/>
      <dgm:t>
        <a:bodyPr/>
        <a:lstStyle/>
        <a:p>
          <a:endParaRPr lang="en-US" noProof="0" dirty="0"/>
        </a:p>
      </dgm:t>
    </dgm:pt>
    <dgm:pt modelId="{67382BCF-BCEA-A540-A93C-0F0DD21A718B}">
      <dgm:prSet phldrT="[Texte]"/>
      <dgm:spPr/>
      <dgm:t>
        <a:bodyPr/>
        <a:lstStyle/>
        <a:p>
          <a:r>
            <a:rPr lang="en-US" noProof="0" dirty="0" smtClean="0"/>
            <a:t>Data analysis</a:t>
          </a:r>
          <a:endParaRPr lang="en-US" noProof="0" dirty="0"/>
        </a:p>
      </dgm:t>
    </dgm:pt>
    <dgm:pt modelId="{C4F0F9E7-1709-6740-A4BA-9F7BA5DC8511}" type="parTrans" cxnId="{2AC16C83-D82E-4446-B497-47F103CD16AC}">
      <dgm:prSet/>
      <dgm:spPr/>
      <dgm:t>
        <a:bodyPr/>
        <a:lstStyle/>
        <a:p>
          <a:endParaRPr lang="en-US" noProof="0"/>
        </a:p>
      </dgm:t>
    </dgm:pt>
    <dgm:pt modelId="{3FC3168F-9863-A946-AB3A-C59AB762A710}" type="sibTrans" cxnId="{2AC16C83-D82E-4446-B497-47F103CD16AC}">
      <dgm:prSet/>
      <dgm:spPr/>
      <dgm:t>
        <a:bodyPr/>
        <a:lstStyle/>
        <a:p>
          <a:endParaRPr lang="en-US" noProof="0"/>
        </a:p>
      </dgm:t>
    </dgm:pt>
    <dgm:pt modelId="{C6055DFA-5118-3241-BA3A-D328550E278C}">
      <dgm:prSet phldrT="[Texte]"/>
      <dgm:spPr/>
      <dgm:t>
        <a:bodyPr/>
        <a:lstStyle/>
        <a:p>
          <a:r>
            <a:rPr lang="en-US" noProof="0" dirty="0" smtClean="0"/>
            <a:t>Quantitative modeling</a:t>
          </a:r>
          <a:endParaRPr lang="en-US" noProof="0" dirty="0"/>
        </a:p>
      </dgm:t>
    </dgm:pt>
    <dgm:pt modelId="{9DE54330-AAF0-9247-AB7B-98C78622830E}" type="parTrans" cxnId="{7E4337CB-0753-1A47-B7BA-C7A489007591}">
      <dgm:prSet/>
      <dgm:spPr/>
      <dgm:t>
        <a:bodyPr/>
        <a:lstStyle/>
        <a:p>
          <a:endParaRPr lang="en-US" noProof="0"/>
        </a:p>
      </dgm:t>
    </dgm:pt>
    <dgm:pt modelId="{E02EC70B-62E5-0E4E-A62D-AE9E2E595683}" type="sibTrans" cxnId="{7E4337CB-0753-1A47-B7BA-C7A489007591}">
      <dgm:prSet/>
      <dgm:spPr/>
      <dgm:t>
        <a:bodyPr/>
        <a:lstStyle/>
        <a:p>
          <a:endParaRPr lang="en-US" noProof="0"/>
        </a:p>
      </dgm:t>
    </dgm:pt>
    <dgm:pt modelId="{CAC33BF9-E0C4-A440-883D-9AA8938CC962}">
      <dgm:prSet phldrT="[Texte]"/>
      <dgm:spPr/>
      <dgm:t>
        <a:bodyPr/>
        <a:lstStyle/>
        <a:p>
          <a:r>
            <a:rPr lang="en-US" noProof="0" dirty="0" smtClean="0"/>
            <a:t>Model prediction</a:t>
          </a:r>
        </a:p>
      </dgm:t>
    </dgm:pt>
    <dgm:pt modelId="{A3540BD6-047E-0649-B997-43B5E6B43248}" type="parTrans" cxnId="{20FE0D02-D4F4-2B4C-9BEF-D75ABDB97DC0}">
      <dgm:prSet/>
      <dgm:spPr/>
      <dgm:t>
        <a:bodyPr/>
        <a:lstStyle/>
        <a:p>
          <a:endParaRPr lang="en-US" noProof="0"/>
        </a:p>
      </dgm:t>
    </dgm:pt>
    <dgm:pt modelId="{99ADAF95-10CD-1B4A-A4D9-54E746F32785}" type="sibTrans" cxnId="{20FE0D02-D4F4-2B4C-9BEF-D75ABDB97DC0}">
      <dgm:prSet/>
      <dgm:spPr/>
      <dgm:t>
        <a:bodyPr/>
        <a:lstStyle/>
        <a:p>
          <a:endParaRPr lang="en-US" noProof="0"/>
        </a:p>
      </dgm:t>
    </dgm:pt>
    <dgm:pt modelId="{50F51509-2B0C-5147-A021-FFA8A49AC24F}" type="pres">
      <dgm:prSet presAssocID="{FE855F5D-BFDC-4247-A957-ABF98FAAA90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ED10F48-B426-8B44-B74D-74B9EFC02A08}" type="pres">
      <dgm:prSet presAssocID="{FE855F5D-BFDC-4247-A957-ABF98FAAA902}" presName="cycle" presStyleCnt="0"/>
      <dgm:spPr/>
    </dgm:pt>
    <dgm:pt modelId="{FE6F88CC-CA67-6D4A-9431-585DB0975E51}" type="pres">
      <dgm:prSet presAssocID="{C1DDB8AA-8A7E-E04F-8C6F-E17599229C52}" presName="nodeFirstNode" presStyleLbl="node1" presStyleIdx="0" presStyleCnt="4" custScaleX="69220" custScaleY="6114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A848DC9-A41F-2541-B6E0-82F4B035CF6C}" type="pres">
      <dgm:prSet presAssocID="{021946AF-CE6D-5248-A4FB-2EA115C2E48A}" presName="sibTransFirstNode" presStyleLbl="bgShp" presStyleIdx="0" presStyleCnt="1"/>
      <dgm:spPr/>
      <dgm:t>
        <a:bodyPr/>
        <a:lstStyle/>
        <a:p>
          <a:endParaRPr lang="fr-FR"/>
        </a:p>
      </dgm:t>
    </dgm:pt>
    <dgm:pt modelId="{9CE5FDBA-2016-5B44-8011-C7A84EE3B794}" type="pres">
      <dgm:prSet presAssocID="{67382BCF-BCEA-A540-A93C-0F0DD21A718B}" presName="nodeFollowingNodes" presStyleLbl="node1" presStyleIdx="1" presStyleCnt="4" custScaleX="84366" custScaleY="6770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505CB9D-8A8A-304C-B969-DA26539B4B79}" type="pres">
      <dgm:prSet presAssocID="{C6055DFA-5118-3241-BA3A-D328550E278C}" presName="nodeFollowingNodes" presStyleLbl="node1" presStyleIdx="2" presStyleCnt="4" custScaleX="74592" custScaleY="7221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6CC2E39-B6DC-7847-A305-EEC134CD1FA8}" type="pres">
      <dgm:prSet presAssocID="{CAC33BF9-E0C4-A440-883D-9AA8938CC962}" presName="nodeFollowingNodes" presStyleLbl="node1" presStyleIdx="3" presStyleCnt="4" custScaleX="74852" custScaleY="5696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E4337CB-0753-1A47-B7BA-C7A489007591}" srcId="{FE855F5D-BFDC-4247-A957-ABF98FAAA902}" destId="{C6055DFA-5118-3241-BA3A-D328550E278C}" srcOrd="2" destOrd="0" parTransId="{9DE54330-AAF0-9247-AB7B-98C78622830E}" sibTransId="{E02EC70B-62E5-0E4E-A62D-AE9E2E595683}"/>
    <dgm:cxn modelId="{2AC16C83-D82E-4446-B497-47F103CD16AC}" srcId="{FE855F5D-BFDC-4247-A957-ABF98FAAA902}" destId="{67382BCF-BCEA-A540-A93C-0F0DD21A718B}" srcOrd="1" destOrd="0" parTransId="{C4F0F9E7-1709-6740-A4BA-9F7BA5DC8511}" sibTransId="{3FC3168F-9863-A946-AB3A-C59AB762A710}"/>
    <dgm:cxn modelId="{026BB8F2-6B63-7B40-952E-FD197A35F72E}" type="presOf" srcId="{67382BCF-BCEA-A540-A93C-0F0DD21A718B}" destId="{9CE5FDBA-2016-5B44-8011-C7A84EE3B794}" srcOrd="0" destOrd="0" presId="urn:microsoft.com/office/officeart/2005/8/layout/cycle3"/>
    <dgm:cxn modelId="{94F54D61-6675-2A45-BAFA-983868573E8E}" type="presOf" srcId="{021946AF-CE6D-5248-A4FB-2EA115C2E48A}" destId="{AA848DC9-A41F-2541-B6E0-82F4B035CF6C}" srcOrd="0" destOrd="0" presId="urn:microsoft.com/office/officeart/2005/8/layout/cycle3"/>
    <dgm:cxn modelId="{97A9DA3F-94C4-A44C-A822-DBFB1A6EDDDE}" type="presOf" srcId="{FE855F5D-BFDC-4247-A957-ABF98FAAA902}" destId="{50F51509-2B0C-5147-A021-FFA8A49AC24F}" srcOrd="0" destOrd="0" presId="urn:microsoft.com/office/officeart/2005/8/layout/cycle3"/>
    <dgm:cxn modelId="{4575911E-FC36-E742-BF0B-870440F7E68F}" srcId="{FE855F5D-BFDC-4247-A957-ABF98FAAA902}" destId="{C1DDB8AA-8A7E-E04F-8C6F-E17599229C52}" srcOrd="0" destOrd="0" parTransId="{F427AB21-7886-0744-A9DC-63CE485FDDFE}" sibTransId="{021946AF-CE6D-5248-A4FB-2EA115C2E48A}"/>
    <dgm:cxn modelId="{3A397D74-BB50-264C-92A5-2183DF0A6B02}" type="presOf" srcId="{C6055DFA-5118-3241-BA3A-D328550E278C}" destId="{D505CB9D-8A8A-304C-B969-DA26539B4B79}" srcOrd="0" destOrd="0" presId="urn:microsoft.com/office/officeart/2005/8/layout/cycle3"/>
    <dgm:cxn modelId="{020CF830-99AA-074D-AA15-09C64ABDF9BE}" type="presOf" srcId="{CAC33BF9-E0C4-A440-883D-9AA8938CC962}" destId="{B6CC2E39-B6DC-7847-A305-EEC134CD1FA8}" srcOrd="0" destOrd="0" presId="urn:microsoft.com/office/officeart/2005/8/layout/cycle3"/>
    <dgm:cxn modelId="{0F2C8E1D-39EE-D046-93E0-4E451819D5D9}" type="presOf" srcId="{C1DDB8AA-8A7E-E04F-8C6F-E17599229C52}" destId="{FE6F88CC-CA67-6D4A-9431-585DB0975E51}" srcOrd="0" destOrd="0" presId="urn:microsoft.com/office/officeart/2005/8/layout/cycle3"/>
    <dgm:cxn modelId="{20FE0D02-D4F4-2B4C-9BEF-D75ABDB97DC0}" srcId="{FE855F5D-BFDC-4247-A957-ABF98FAAA902}" destId="{CAC33BF9-E0C4-A440-883D-9AA8938CC962}" srcOrd="3" destOrd="0" parTransId="{A3540BD6-047E-0649-B997-43B5E6B43248}" sibTransId="{99ADAF95-10CD-1B4A-A4D9-54E746F32785}"/>
    <dgm:cxn modelId="{CF6AC138-4E62-5B43-9F19-AEF70807ACEF}" type="presParOf" srcId="{50F51509-2B0C-5147-A021-FFA8A49AC24F}" destId="{DED10F48-B426-8B44-B74D-74B9EFC02A08}" srcOrd="0" destOrd="0" presId="urn:microsoft.com/office/officeart/2005/8/layout/cycle3"/>
    <dgm:cxn modelId="{8C81CDBB-E994-EF4F-8D21-0AC6BEF50EF8}" type="presParOf" srcId="{DED10F48-B426-8B44-B74D-74B9EFC02A08}" destId="{FE6F88CC-CA67-6D4A-9431-585DB0975E51}" srcOrd="0" destOrd="0" presId="urn:microsoft.com/office/officeart/2005/8/layout/cycle3"/>
    <dgm:cxn modelId="{E636F5C4-FA40-1641-9EE6-742984D27A06}" type="presParOf" srcId="{DED10F48-B426-8B44-B74D-74B9EFC02A08}" destId="{AA848DC9-A41F-2541-B6E0-82F4B035CF6C}" srcOrd="1" destOrd="0" presId="urn:microsoft.com/office/officeart/2005/8/layout/cycle3"/>
    <dgm:cxn modelId="{F6A691B9-A898-4B41-8888-224119F366FC}" type="presParOf" srcId="{DED10F48-B426-8B44-B74D-74B9EFC02A08}" destId="{9CE5FDBA-2016-5B44-8011-C7A84EE3B794}" srcOrd="2" destOrd="0" presId="urn:microsoft.com/office/officeart/2005/8/layout/cycle3"/>
    <dgm:cxn modelId="{A9F7C392-86AD-2040-B7FB-46BBFF34795B}" type="presParOf" srcId="{DED10F48-B426-8B44-B74D-74B9EFC02A08}" destId="{D505CB9D-8A8A-304C-B969-DA26539B4B79}" srcOrd="3" destOrd="0" presId="urn:microsoft.com/office/officeart/2005/8/layout/cycle3"/>
    <dgm:cxn modelId="{AE6E20A5-D6A9-B245-9D23-3A1171EC2EBF}" type="presParOf" srcId="{DED10F48-B426-8B44-B74D-74B9EFC02A08}" destId="{B6CC2E39-B6DC-7847-A305-EEC134CD1FA8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48DC9-A41F-2541-B6E0-82F4B035CF6C}">
      <dsp:nvSpPr>
        <dsp:cNvPr id="0" name=""/>
        <dsp:cNvSpPr/>
      </dsp:nvSpPr>
      <dsp:spPr>
        <a:xfrm>
          <a:off x="1883866" y="200184"/>
          <a:ext cx="4326913" cy="4326913"/>
        </a:xfrm>
        <a:prstGeom prst="circularArrow">
          <a:avLst>
            <a:gd name="adj1" fmla="val 4668"/>
            <a:gd name="adj2" fmla="val 272909"/>
            <a:gd name="adj3" fmla="val 13948429"/>
            <a:gd name="adj4" fmla="val 17316527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6F88CC-CA67-6D4A-9431-585DB0975E51}">
      <dsp:nvSpPr>
        <dsp:cNvPr id="0" name=""/>
        <dsp:cNvSpPr/>
      </dsp:nvSpPr>
      <dsp:spPr>
        <a:xfrm>
          <a:off x="3065450" y="236417"/>
          <a:ext cx="1963744" cy="8673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noProof="0" dirty="0" smtClean="0"/>
            <a:t>Experiment</a:t>
          </a:r>
          <a:endParaRPr lang="en-US" sz="2100" kern="1200" noProof="0" dirty="0"/>
        </a:p>
      </dsp:txBody>
      <dsp:txXfrm>
        <a:off x="3107790" y="278757"/>
        <a:ext cx="1879064" cy="782664"/>
      </dsp:txXfrm>
    </dsp:sp>
    <dsp:sp modelId="{9CE5FDBA-2016-5B44-8011-C7A84EE3B794}">
      <dsp:nvSpPr>
        <dsp:cNvPr id="0" name=""/>
        <dsp:cNvSpPr/>
      </dsp:nvSpPr>
      <dsp:spPr>
        <a:xfrm>
          <a:off x="4404256" y="1743519"/>
          <a:ext cx="2393431" cy="9604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noProof="0" dirty="0" smtClean="0"/>
            <a:t>Data analysis</a:t>
          </a:r>
          <a:endParaRPr lang="en-US" sz="2100" kern="1200" noProof="0" dirty="0"/>
        </a:p>
      </dsp:txBody>
      <dsp:txXfrm>
        <a:off x="4451141" y="1790404"/>
        <a:ext cx="2299661" cy="866669"/>
      </dsp:txXfrm>
    </dsp:sp>
    <dsp:sp modelId="{D505CB9D-8A8A-304C-B969-DA26539B4B79}">
      <dsp:nvSpPr>
        <dsp:cNvPr id="0" name=""/>
        <dsp:cNvSpPr/>
      </dsp:nvSpPr>
      <dsp:spPr>
        <a:xfrm>
          <a:off x="2989249" y="3265231"/>
          <a:ext cx="2116146" cy="102431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noProof="0" dirty="0" smtClean="0"/>
            <a:t>Quantitative modeling</a:t>
          </a:r>
          <a:endParaRPr lang="en-US" sz="2100" kern="1200" noProof="0" dirty="0"/>
        </a:p>
      </dsp:txBody>
      <dsp:txXfrm>
        <a:off x="3039252" y="3315234"/>
        <a:ext cx="2016140" cy="924307"/>
      </dsp:txXfrm>
    </dsp:sp>
    <dsp:sp modelId="{B6CC2E39-B6DC-7847-A305-EEC134CD1FA8}">
      <dsp:nvSpPr>
        <dsp:cNvPr id="0" name=""/>
        <dsp:cNvSpPr/>
      </dsp:nvSpPr>
      <dsp:spPr>
        <a:xfrm>
          <a:off x="1431912" y="1819720"/>
          <a:ext cx="2123522" cy="80803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noProof="0" dirty="0" smtClean="0"/>
            <a:t>Model prediction</a:t>
          </a:r>
        </a:p>
      </dsp:txBody>
      <dsp:txXfrm>
        <a:off x="1471357" y="1859165"/>
        <a:ext cx="2044632" cy="729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Relationship Id="rId2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83E0B-C1FF-864F-8823-CD3333B61999}" type="datetimeFigureOut">
              <a:rPr lang="fr-FR" smtClean="0"/>
              <a:t>15/11/11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FE3C5-2016-6042-8BC0-45FE5F4C5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0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7A063-4EF1-F94C-B9D8-76DB89B66C1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Healthy</a:t>
            </a:r>
            <a:r>
              <a:rPr lang="en-US" baseline="0" dirty="0" smtClean="0"/>
              <a:t> Hepatocytes: brown	Central Vein: Blue</a:t>
            </a:r>
          </a:p>
          <a:p>
            <a:r>
              <a:rPr lang="en-US" baseline="0" dirty="0" smtClean="0"/>
              <a:t>Apoptotic Hepatocytes: Red	Portal Vein: Purple</a:t>
            </a:r>
          </a:p>
          <a:p>
            <a:r>
              <a:rPr lang="en-US" baseline="0" dirty="0" smtClean="0"/>
              <a:t>Sinusoids: Red			Tumor cells: active -&gt; White </a:t>
            </a:r>
            <a:r>
              <a:rPr lang="en-US" baseline="0" dirty="0" err="1" smtClean="0"/>
              <a:t>quiecent</a:t>
            </a:r>
            <a:r>
              <a:rPr lang="en-US" baseline="0" dirty="0" smtClean="0"/>
              <a:t> -&gt; gray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C7F0A-B163-0344-9CAA-B07F4B7B48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91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- T</a:t>
            </a:r>
            <a:r>
              <a:rPr lang="en-US" baseline="0" dirty="0" smtClean="0"/>
              <a:t>he final goal is the treatment </a:t>
            </a:r>
            <a:r>
              <a:rPr lang="en-US" baseline="0" dirty="0" err="1" smtClean="0"/>
              <a:t>pf</a:t>
            </a:r>
            <a:r>
              <a:rPr lang="en-US" baseline="0" dirty="0" smtClean="0"/>
              <a:t> patients</a:t>
            </a:r>
            <a:endParaRPr lang="en-US" dirty="0" smtClean="0"/>
          </a:p>
          <a:p>
            <a:endParaRPr lang="fr-FR" dirty="0" smtClean="0"/>
          </a:p>
          <a:p>
            <a:r>
              <a:rPr lang="fr-FR" dirty="0" smtClean="0"/>
              <a:t>P</a:t>
            </a:r>
            <a:r>
              <a:rPr lang="en-US" dirty="0" smtClean="0"/>
              <a:t>resent the different scale of the problem (and introduce</a:t>
            </a:r>
            <a:r>
              <a:rPr lang="en-US" baseline="0" dirty="0" smtClean="0"/>
              <a:t> the biological problem)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7A063-4EF1-F94C-B9D8-76DB89B66C1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- T</a:t>
            </a:r>
            <a:r>
              <a:rPr lang="en-US" baseline="0" dirty="0" smtClean="0"/>
              <a:t>he final goal is the treatment </a:t>
            </a:r>
            <a:r>
              <a:rPr lang="en-US" baseline="0" dirty="0" err="1" smtClean="0"/>
              <a:t>pf</a:t>
            </a:r>
            <a:r>
              <a:rPr lang="en-US" baseline="0" dirty="0" smtClean="0"/>
              <a:t> patients</a:t>
            </a:r>
            <a:endParaRPr lang="en-US" dirty="0" smtClean="0"/>
          </a:p>
          <a:p>
            <a:endParaRPr lang="fr-FR" dirty="0" smtClean="0"/>
          </a:p>
          <a:p>
            <a:r>
              <a:rPr lang="fr-FR" dirty="0" smtClean="0"/>
              <a:t>P</a:t>
            </a:r>
            <a:r>
              <a:rPr lang="en-US" dirty="0" smtClean="0"/>
              <a:t>resent the different scale of the problem (and introduce</a:t>
            </a:r>
            <a:r>
              <a:rPr lang="en-US" baseline="0" dirty="0" smtClean="0"/>
              <a:t> the biological problem)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7A063-4EF1-F94C-B9D8-76DB89B66C1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baseline="0" dirty="0" smtClean="0"/>
              <a:t>The key point is the comparison with experimental data </a:t>
            </a:r>
          </a:p>
          <a:p>
            <a:pPr>
              <a:buFontTx/>
              <a:buNone/>
            </a:pPr>
            <a:r>
              <a:rPr lang="en-US" baseline="0" dirty="0" smtClean="0"/>
              <a:t>- Model Validation is an experiment</a:t>
            </a:r>
          </a:p>
          <a:p>
            <a:endParaRPr lang="en-US" dirty="0" smtClean="0"/>
          </a:p>
          <a:p>
            <a:r>
              <a:rPr lang="en-US" dirty="0" smtClean="0"/>
              <a:t>Describe</a:t>
            </a:r>
            <a:r>
              <a:rPr lang="en-US" baseline="0" dirty="0" smtClean="0"/>
              <a:t> here the philosophy of mathematical modeling. Explain how we work and hope to find result.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7A063-4EF1-F94C-B9D8-76DB89B66C1F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baseline="0" dirty="0" smtClean="0"/>
              <a:t> What the difference with the way the biologist model ? </a:t>
            </a:r>
          </a:p>
          <a:p>
            <a:pPr>
              <a:buFontTx/>
              <a:buChar char="-"/>
            </a:pP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What we do is: We try to link genetical changes (APC-knockout) in single cells to phenotypical changes in that cells and their offspring (the things that you listed) [often by image analysis] and then analyze the impact of such changes on the lobule or multi-lobule level (architectural changes, regeneration velocity etc.) [often by modeling].</a:t>
            </a:r>
          </a:p>
          <a:p>
            <a:pPr>
              <a:buFontTx/>
              <a:buChar char="-"/>
            </a:pPr>
            <a:endParaRPr lang="en-US" dirty="0" smtClean="0"/>
          </a:p>
          <a:p>
            <a:r>
              <a:rPr lang="en-US" dirty="0" smtClean="0"/>
              <a:t>Here starts</a:t>
            </a:r>
            <a:r>
              <a:rPr lang="en-US" baseline="0" dirty="0" smtClean="0"/>
              <a:t> the main purpose: tell the whole story.</a:t>
            </a:r>
          </a:p>
          <a:p>
            <a:r>
              <a:rPr lang="en-US" baseline="0" dirty="0" smtClean="0"/>
              <a:t>Why do we think that our model will help ? </a:t>
            </a:r>
          </a:p>
          <a:p>
            <a:r>
              <a:rPr lang="en-US" baseline="0" dirty="0" smtClean="0"/>
              <a:t>Because by testing we want to show-</a:t>
            </a:r>
          </a:p>
          <a:p>
            <a:pPr>
              <a:buFontTx/>
              <a:buChar char="-"/>
            </a:pPr>
            <a:r>
              <a:rPr lang="en-US" baseline="0" dirty="0" smtClean="0"/>
              <a:t>the complete movie (experiment can’t) of the process</a:t>
            </a:r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should explain this very clearly because this is an important thing for the biologists to understand. </a:t>
            </a:r>
            <a:r>
              <a:rPr lang="fr-FR" dirty="0" smtClean="0"/>
              <a:t> </a:t>
            </a:r>
            <a:endParaRPr lang="en-US" baseline="0" dirty="0" smtClean="0"/>
          </a:p>
          <a:p>
            <a:pPr>
              <a:buFontTx/>
              <a:buChar char="-"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7A063-4EF1-F94C-B9D8-76DB89B66C1F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 is</a:t>
            </a:r>
            <a:r>
              <a:rPr lang="en-US" baseline="0" dirty="0" smtClean="0"/>
              <a:t> the index for interacting cells. Here: two interactions forces: adhesion/repulsion and friction.</a:t>
            </a:r>
          </a:p>
          <a:p>
            <a:r>
              <a:rPr lang="en-US" baseline="0" dirty="0" smtClean="0"/>
              <a:t>Vessels are modeled as other agent with an additional elastic force to link them as a network.</a:t>
            </a:r>
          </a:p>
          <a:p>
            <a:r>
              <a:rPr lang="en-US" baseline="0" dirty="0" smtClean="0"/>
              <a:t>Image for each term</a:t>
            </a:r>
          </a:p>
          <a:p>
            <a:r>
              <a:rPr lang="en-US" baseline="0" dirty="0" smtClean="0"/>
              <a:t>Animation/image for blood vessel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FE3C5-2016-6042-8BC0-45FE5F4C53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24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Expliquer</a:t>
            </a:r>
            <a:r>
              <a:rPr lang="en-US" dirty="0" smtClean="0"/>
              <a:t> </a:t>
            </a:r>
            <a:r>
              <a:rPr lang="en-US" dirty="0" err="1" smtClean="0"/>
              <a:t>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représente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couleurs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FE3C5-2016-6042-8BC0-45FE5F4C53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57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two simulations(with the different phenotype)</a:t>
            </a:r>
            <a:r>
              <a:rPr lang="en-US" baseline="0" dirty="0" smtClean="0"/>
              <a:t> + wrong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FE3C5-2016-6042-8BC0-45FE5F4C53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7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Each</a:t>
            </a:r>
            <a:r>
              <a:rPr lang="en-US" baseline="0" dirty="0" smtClean="0"/>
              <a:t> cell is represented as an agent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7A063-4EF1-F94C-B9D8-76DB89B66C1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FA5B-9C7D-FD4E-87D8-400916B3CCA6}" type="datetimeFigureOut">
              <a:rPr lang="fr-FR" smtClean="0"/>
              <a:t>15/11/11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1470D-0B2E-AE43-AE1F-5ECCD3072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19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FA5B-9C7D-FD4E-87D8-400916B3CCA6}" type="datetimeFigureOut">
              <a:rPr lang="fr-FR" smtClean="0"/>
              <a:t>15/11/11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1470D-0B2E-AE43-AE1F-5ECCD3072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02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FA5B-9C7D-FD4E-87D8-400916B3CCA6}" type="datetimeFigureOut">
              <a:rPr lang="fr-FR" smtClean="0"/>
              <a:t>15/11/11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1470D-0B2E-AE43-AE1F-5ECCD3072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95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FA5B-9C7D-FD4E-87D8-400916B3CCA6}" type="datetimeFigureOut">
              <a:rPr lang="fr-FR" smtClean="0"/>
              <a:t>15/11/11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1470D-0B2E-AE43-AE1F-5ECCD3072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13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FA5B-9C7D-FD4E-87D8-400916B3CCA6}" type="datetimeFigureOut">
              <a:rPr lang="fr-FR" smtClean="0"/>
              <a:t>15/11/11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1470D-0B2E-AE43-AE1F-5ECCD3072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4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FA5B-9C7D-FD4E-87D8-400916B3CCA6}" type="datetimeFigureOut">
              <a:rPr lang="fr-FR" smtClean="0"/>
              <a:t>15/11/11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1470D-0B2E-AE43-AE1F-5ECCD3072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6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FA5B-9C7D-FD4E-87D8-400916B3CCA6}" type="datetimeFigureOut">
              <a:rPr lang="fr-FR" smtClean="0"/>
              <a:t>15/11/11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1470D-0B2E-AE43-AE1F-5ECCD3072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45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FA5B-9C7D-FD4E-87D8-400916B3CCA6}" type="datetimeFigureOut">
              <a:rPr lang="fr-FR" smtClean="0"/>
              <a:t>15/11/11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1470D-0B2E-AE43-AE1F-5ECCD3072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58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FA5B-9C7D-FD4E-87D8-400916B3CCA6}" type="datetimeFigureOut">
              <a:rPr lang="fr-FR" smtClean="0"/>
              <a:t>15/11/11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1470D-0B2E-AE43-AE1F-5ECCD3072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08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FA5B-9C7D-FD4E-87D8-400916B3CCA6}" type="datetimeFigureOut">
              <a:rPr lang="fr-FR" smtClean="0"/>
              <a:t>15/11/11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1470D-0B2E-AE43-AE1F-5ECCD3072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11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FA5B-9C7D-FD4E-87D8-400916B3CCA6}" type="datetimeFigureOut">
              <a:rPr lang="fr-FR" smtClean="0"/>
              <a:t>15/11/11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1470D-0B2E-AE43-AE1F-5ECCD3072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17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65000"/>
              </a:schemeClr>
            </a:gs>
            <a:gs pos="100000">
              <a:srgbClr val="FFFF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2FA5B-9C7D-FD4E-87D8-400916B3CCA6}" type="datetimeFigureOut">
              <a:rPr lang="fr-FR" smtClean="0"/>
              <a:t>15/11/11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1470D-0B2E-AE43-AE1F-5ECCD3072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9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0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jpeg"/><Relationship Id="rId1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9" Type="http://schemas.openxmlformats.org/officeDocument/2006/relationships/image" Target="../media/image19.jpeg"/><Relationship Id="rId10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1.jpeg"/><Relationship Id="rId21" Type="http://schemas.openxmlformats.org/officeDocument/2006/relationships/image" Target="../media/image42.jpeg"/><Relationship Id="rId22" Type="http://schemas.openxmlformats.org/officeDocument/2006/relationships/image" Target="../media/image43.jpeg"/><Relationship Id="rId23" Type="http://schemas.openxmlformats.org/officeDocument/2006/relationships/image" Target="../media/image44.jpeg"/><Relationship Id="rId24" Type="http://schemas.openxmlformats.org/officeDocument/2006/relationships/image" Target="../media/image45.jpeg"/><Relationship Id="rId25" Type="http://schemas.openxmlformats.org/officeDocument/2006/relationships/image" Target="../media/image46.jpeg"/><Relationship Id="rId26" Type="http://schemas.openxmlformats.org/officeDocument/2006/relationships/image" Target="../media/image47.jpeg"/><Relationship Id="rId27" Type="http://schemas.openxmlformats.org/officeDocument/2006/relationships/image" Target="../media/image48.jpeg"/><Relationship Id="rId28" Type="http://schemas.openxmlformats.org/officeDocument/2006/relationships/image" Target="../media/image49.jpeg"/><Relationship Id="rId29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30" Type="http://schemas.openxmlformats.org/officeDocument/2006/relationships/image" Target="../media/image51.jpeg"/><Relationship Id="rId31" Type="http://schemas.openxmlformats.org/officeDocument/2006/relationships/image" Target="../media/image52.jpeg"/><Relationship Id="rId32" Type="http://schemas.openxmlformats.org/officeDocument/2006/relationships/image" Target="../media/image53.jpeg"/><Relationship Id="rId9" Type="http://schemas.openxmlformats.org/officeDocument/2006/relationships/image" Target="../media/image30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33" Type="http://schemas.openxmlformats.org/officeDocument/2006/relationships/image" Target="../media/image54.jpeg"/><Relationship Id="rId10" Type="http://schemas.openxmlformats.org/officeDocument/2006/relationships/image" Target="../media/image31.jpeg"/><Relationship Id="rId11" Type="http://schemas.openxmlformats.org/officeDocument/2006/relationships/image" Target="../media/image32.jpeg"/><Relationship Id="rId12" Type="http://schemas.openxmlformats.org/officeDocument/2006/relationships/image" Target="../media/image33.jpeg"/><Relationship Id="rId13" Type="http://schemas.openxmlformats.org/officeDocument/2006/relationships/image" Target="../media/image34.jpeg"/><Relationship Id="rId14" Type="http://schemas.openxmlformats.org/officeDocument/2006/relationships/image" Target="../media/image35.jpeg"/><Relationship Id="rId15" Type="http://schemas.openxmlformats.org/officeDocument/2006/relationships/image" Target="../media/image36.jpeg"/><Relationship Id="rId16" Type="http://schemas.openxmlformats.org/officeDocument/2006/relationships/image" Target="../media/image37.jpeg"/><Relationship Id="rId17" Type="http://schemas.openxmlformats.org/officeDocument/2006/relationships/image" Target="../media/image38.jpeg"/><Relationship Id="rId18" Type="http://schemas.openxmlformats.org/officeDocument/2006/relationships/image" Target="../media/image39.jpeg"/><Relationship Id="rId1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tiff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>
            <a:normAutofit/>
          </a:bodyPr>
          <a:lstStyle/>
          <a:p>
            <a:r>
              <a:rPr lang="en-US" sz="3000" dirty="0"/>
              <a:t>M</a:t>
            </a:r>
            <a:r>
              <a:rPr lang="en-US" sz="3000" dirty="0" smtClean="0"/>
              <a:t>odeling tumor development in liver</a:t>
            </a:r>
            <a:endParaRPr lang="en-US" sz="3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667000"/>
            <a:ext cx="6400800" cy="19050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Séminaire</a:t>
            </a:r>
            <a:r>
              <a:rPr lang="en-US" dirty="0" smtClean="0"/>
              <a:t> des </a:t>
            </a:r>
            <a:r>
              <a:rPr lang="en-US" dirty="0" err="1" smtClean="0"/>
              <a:t>doctorants</a:t>
            </a:r>
            <a:endParaRPr lang="en-US" dirty="0" smtClean="0"/>
          </a:p>
          <a:p>
            <a:r>
              <a:rPr lang="en-US" dirty="0" smtClean="0"/>
              <a:t>William </a:t>
            </a:r>
            <a:r>
              <a:rPr lang="en-US" dirty="0" err="1" smtClean="0"/>
              <a:t>Weens</a:t>
            </a:r>
            <a:endParaRPr lang="en-US" dirty="0"/>
          </a:p>
          <a:p>
            <a:r>
              <a:rPr lang="en-US" dirty="0" smtClean="0"/>
              <a:t>BANG, </a:t>
            </a:r>
            <a:r>
              <a:rPr lang="en-US" dirty="0" err="1" smtClean="0"/>
              <a:t>Inria</a:t>
            </a:r>
            <a:endParaRPr lang="en-US" dirty="0" smtClean="0"/>
          </a:p>
          <a:p>
            <a:r>
              <a:rPr lang="fr-FR" sz="2600" i="1" dirty="0" err="1" smtClean="0"/>
              <a:t>November</a:t>
            </a:r>
            <a:r>
              <a:rPr lang="fr-FR" sz="2600" i="1" dirty="0"/>
              <a:t> </a:t>
            </a:r>
            <a:r>
              <a:rPr lang="fr-FR" sz="2600" i="1" dirty="0" smtClean="0"/>
              <a:t>15th </a:t>
            </a:r>
            <a:r>
              <a:rPr lang="en-US" sz="2600" i="1" dirty="0" smtClean="0"/>
              <a:t>2011</a:t>
            </a:r>
            <a:endParaRPr lang="en-US" sz="2600" i="1" dirty="0"/>
          </a:p>
        </p:txBody>
      </p:sp>
      <p:pic>
        <p:nvPicPr>
          <p:cNvPr id="7" name="Image 6" descr="inr_logo_corpo_FR_cou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9" y="5468560"/>
            <a:ext cx="28194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37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97768"/>
            <a:ext cx="860425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Cell interactions mathematical description</a:t>
            </a:r>
            <a:endParaRPr lang="fr-FR" sz="3600" b="1" dirty="0" smtClean="0">
              <a:solidFill>
                <a:srgbClr val="CC0000"/>
              </a:solidFill>
            </a:endParaRP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1016000" y="2401888"/>
          <a:ext cx="5588000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5" name="Equation" r:id="rId4" imgW="2412720" imgH="355320" progId="Equation.3">
                  <p:embed/>
                </p:oleObj>
              </mc:Choice>
              <mc:Fallback>
                <p:oleObj name="Equation" r:id="rId4" imgW="241272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2401888"/>
                        <a:ext cx="5588000" cy="823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8"/>
          <p:cNvSpPr txBox="1">
            <a:spLocks noChangeArrowheads="1"/>
          </p:cNvSpPr>
          <p:nvPr/>
        </p:nvSpPr>
        <p:spPr bwMode="auto">
          <a:xfrm>
            <a:off x="2041720" y="1531512"/>
            <a:ext cx="56521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Georgia" pitchFamily="18" charset="0"/>
                <a:ea typeface="ＭＳ Ｐゴシック" charset="-128"/>
              </a:rPr>
              <a:t>How does cell </a:t>
            </a:r>
            <a:r>
              <a:rPr lang="en-US" i="1" dirty="0" err="1">
                <a:latin typeface="Georgia" pitchFamily="18" charset="0"/>
                <a:ea typeface="ＭＳ Ｐゴシック" charset="-128"/>
              </a:rPr>
              <a:t>i</a:t>
            </a:r>
            <a:r>
              <a:rPr lang="en-US" b="1" dirty="0">
                <a:latin typeface="Georgia" pitchFamily="18" charset="0"/>
                <a:ea typeface="ＭＳ Ｐゴシック" charset="-128"/>
              </a:rPr>
              <a:t> </a:t>
            </a:r>
            <a:r>
              <a:rPr lang="en-US" dirty="0" smtClean="0">
                <a:latin typeface="Georgia" pitchFamily="18" charset="0"/>
                <a:ea typeface="ＭＳ Ｐゴシック" charset="-128"/>
              </a:rPr>
              <a:t>move and how it interacts with cells j?</a:t>
            </a:r>
            <a:br>
              <a:rPr lang="en-US" dirty="0" smtClean="0">
                <a:latin typeface="Georgia" pitchFamily="18" charset="0"/>
                <a:ea typeface="ＭＳ Ｐゴシック" charset="-128"/>
              </a:rPr>
            </a:br>
            <a:r>
              <a:rPr lang="en-US" dirty="0" smtClean="0">
                <a:latin typeface="Georgia" pitchFamily="18" charset="0"/>
                <a:ea typeface="ＭＳ Ｐゴシック" charset="-128"/>
              </a:rPr>
              <a:t> </a:t>
            </a:r>
            <a:r>
              <a:rPr lang="de-DE" dirty="0" err="1">
                <a:solidFill>
                  <a:srgbClr val="CC0000"/>
                </a:solidFill>
                <a:ea typeface="ＭＳ Ｐゴシック" charset="-128"/>
              </a:rPr>
              <a:t>Langevin</a:t>
            </a:r>
            <a:r>
              <a:rPr lang="de-DE" dirty="0">
                <a:solidFill>
                  <a:srgbClr val="CC0000"/>
                </a:solidFill>
                <a:ea typeface="ＭＳ Ｐゴシック" charset="-128"/>
              </a:rPr>
              <a:t> </a:t>
            </a:r>
            <a:r>
              <a:rPr lang="de-DE" dirty="0" err="1">
                <a:solidFill>
                  <a:srgbClr val="CC0000"/>
                </a:solidFill>
                <a:ea typeface="ＭＳ Ｐゴシック" charset="-128"/>
              </a:rPr>
              <a:t>equation</a:t>
            </a:r>
            <a:r>
              <a:rPr lang="de-DE" dirty="0">
                <a:solidFill>
                  <a:srgbClr val="CC0000"/>
                </a:solidFill>
                <a:ea typeface="ＭＳ Ｐゴシック" charset="-128"/>
              </a:rPr>
              <a:t> </a:t>
            </a:r>
            <a:r>
              <a:rPr lang="de-DE" dirty="0" err="1">
                <a:solidFill>
                  <a:srgbClr val="CC0000"/>
                </a:solidFill>
                <a:ea typeface="ＭＳ Ｐゴシック" charset="-128"/>
              </a:rPr>
              <a:t>for</a:t>
            </a:r>
            <a:r>
              <a:rPr lang="de-DE" dirty="0">
                <a:solidFill>
                  <a:srgbClr val="CC0000"/>
                </a:solidFill>
                <a:ea typeface="ＭＳ Ｐゴシック" charset="-128"/>
              </a:rPr>
              <a:t> </a:t>
            </a:r>
            <a:r>
              <a:rPr lang="de-DE" dirty="0" err="1">
                <a:solidFill>
                  <a:srgbClr val="CC0000"/>
                </a:solidFill>
                <a:ea typeface="ＭＳ Ｐゴシック" charset="-128"/>
              </a:rPr>
              <a:t>cells</a:t>
            </a:r>
            <a:r>
              <a:rPr lang="de-DE" dirty="0">
                <a:solidFill>
                  <a:srgbClr val="CC0000"/>
                </a:solidFill>
                <a:ea typeface="ＭＳ Ｐゴシック" charset="-128"/>
              </a:rPr>
              <a:t> </a:t>
            </a:r>
            <a:r>
              <a:rPr lang="de-DE" dirty="0" err="1" smtClean="0">
                <a:solidFill>
                  <a:srgbClr val="CC0000"/>
                </a:solidFill>
                <a:ea typeface="ＭＳ Ｐゴシック" charset="-128"/>
              </a:rPr>
              <a:t>motion</a:t>
            </a:r>
            <a:endParaRPr lang="en-US" sz="1600" b="1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031" name="Text Box 5"/>
          <p:cNvSpPr txBox="1">
            <a:spLocks noChangeArrowheads="1"/>
          </p:cNvSpPr>
          <p:nvPr/>
        </p:nvSpPr>
        <p:spPr bwMode="auto">
          <a:xfrm>
            <a:off x="1873250" y="3709988"/>
            <a:ext cx="967107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Georgia" pitchFamily="18" charset="0"/>
                <a:ea typeface="ＭＳ Ｐゴシック" charset="-128"/>
              </a:rPr>
              <a:t>velocity</a:t>
            </a:r>
            <a:endParaRPr lang="en-US" dirty="0">
              <a:latin typeface="Georgia" pitchFamily="18" charset="0"/>
              <a:ea typeface="ＭＳ Ｐゴシック" charset="-128"/>
            </a:endParaRPr>
          </a:p>
        </p:txBody>
      </p:sp>
      <p:sp>
        <p:nvSpPr>
          <p:cNvPr id="1032" name="Text Box 6"/>
          <p:cNvSpPr txBox="1">
            <a:spLocks noChangeArrowheads="1"/>
          </p:cNvSpPr>
          <p:nvPr/>
        </p:nvSpPr>
        <p:spPr bwMode="auto">
          <a:xfrm>
            <a:off x="5116513" y="3421063"/>
            <a:ext cx="1668462" cy="925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u="sng">
                <a:latin typeface="Georgia" pitchFamily="18" charset="0"/>
                <a:ea typeface="ＭＳ Ｐゴシック" charset="-128"/>
              </a:rPr>
              <a:t>forces</a:t>
            </a:r>
          </a:p>
          <a:p>
            <a:pPr algn="ctr"/>
            <a:r>
              <a:rPr lang="en-US">
                <a:latin typeface="Georgia" pitchFamily="18" charset="0"/>
                <a:ea typeface="ＭＳ Ｐゴシック" charset="-128"/>
              </a:rPr>
              <a:t>(cell/cell, </a:t>
            </a:r>
          </a:p>
          <a:p>
            <a:pPr algn="ctr"/>
            <a:r>
              <a:rPr lang="en-US">
                <a:latin typeface="Georgia" pitchFamily="18" charset="0"/>
                <a:ea typeface="ＭＳ Ｐゴシック" charset="-128"/>
              </a:rPr>
              <a:t>cell/substrate)</a:t>
            </a:r>
          </a:p>
        </p:txBody>
      </p:sp>
      <p:sp>
        <p:nvSpPr>
          <p:cNvPr id="1033" name="Text Box 7"/>
          <p:cNvSpPr txBox="1">
            <a:spLocks noChangeArrowheads="1"/>
          </p:cNvSpPr>
          <p:nvPr/>
        </p:nvSpPr>
        <p:spPr bwMode="auto">
          <a:xfrm>
            <a:off x="7418388" y="3471863"/>
            <a:ext cx="1612900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Georgia" pitchFamily="18" charset="0"/>
                <a:ea typeface="ＭＳ Ｐゴシック" charset="-128"/>
              </a:rPr>
              <a:t>Active migration</a:t>
            </a:r>
          </a:p>
          <a:p>
            <a:pPr algn="ctr"/>
            <a:endParaRPr lang="en-US">
              <a:latin typeface="Georgia" pitchFamily="18" charset="0"/>
              <a:ea typeface="ＭＳ Ｐゴシック" charset="-128"/>
            </a:endParaRPr>
          </a:p>
        </p:txBody>
      </p:sp>
      <p:sp>
        <p:nvSpPr>
          <p:cNvPr id="1034" name="Line 9"/>
          <p:cNvSpPr>
            <a:spLocks noChangeShapeType="1"/>
          </p:cNvSpPr>
          <p:nvPr/>
        </p:nvSpPr>
        <p:spPr bwMode="auto">
          <a:xfrm flipH="1" flipV="1">
            <a:off x="1651000" y="2895600"/>
            <a:ext cx="638175" cy="815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038" name="Text Box 15"/>
          <p:cNvSpPr txBox="1">
            <a:spLocks noChangeArrowheads="1"/>
          </p:cNvSpPr>
          <p:nvPr/>
        </p:nvSpPr>
        <p:spPr bwMode="auto">
          <a:xfrm>
            <a:off x="7543800" y="2524125"/>
            <a:ext cx="981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Georgia" pitchFamily="18" charset="0"/>
                <a:ea typeface="ＭＳ Ｐゴシック" charset="-128"/>
              </a:rPr>
              <a:t>t = time</a:t>
            </a:r>
          </a:p>
        </p:txBody>
      </p:sp>
      <p:sp>
        <p:nvSpPr>
          <p:cNvPr id="1039" name="Text Box 16"/>
          <p:cNvSpPr txBox="1">
            <a:spLocks noChangeArrowheads="1"/>
          </p:cNvSpPr>
          <p:nvPr/>
        </p:nvSpPr>
        <p:spPr bwMode="auto">
          <a:xfrm>
            <a:off x="420688" y="3492500"/>
            <a:ext cx="1077912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Georgia" pitchFamily="18" charset="0"/>
                <a:ea typeface="ＭＳ Ｐゴシック" charset="-128"/>
              </a:rPr>
              <a:t>Effective</a:t>
            </a:r>
          </a:p>
          <a:p>
            <a:r>
              <a:rPr lang="en-US">
                <a:latin typeface="Georgia" pitchFamily="18" charset="0"/>
                <a:ea typeface="ＭＳ Ｐゴシック" charset="-128"/>
              </a:rPr>
              <a:t> friction </a:t>
            </a:r>
          </a:p>
          <a:p>
            <a:r>
              <a:rPr lang="en-US">
                <a:latin typeface="Georgia" pitchFamily="18" charset="0"/>
                <a:ea typeface="ＭＳ Ｐゴシック" charset="-128"/>
              </a:rPr>
              <a:t>constant</a:t>
            </a:r>
          </a:p>
        </p:txBody>
      </p:sp>
      <p:sp>
        <p:nvSpPr>
          <p:cNvPr id="1040" name="Line 17"/>
          <p:cNvSpPr>
            <a:spLocks noChangeShapeType="1"/>
          </p:cNvSpPr>
          <p:nvPr/>
        </p:nvSpPr>
        <p:spPr bwMode="auto">
          <a:xfrm flipV="1">
            <a:off x="838200" y="2895600"/>
            <a:ext cx="228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041" name="Text Box 18"/>
          <p:cNvSpPr txBox="1">
            <a:spLocks noChangeArrowheads="1"/>
          </p:cNvSpPr>
          <p:nvPr/>
        </p:nvSpPr>
        <p:spPr bwMode="auto">
          <a:xfrm>
            <a:off x="4498975" y="3565525"/>
            <a:ext cx="4460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>
                <a:latin typeface="Georgia" pitchFamily="18" charset="0"/>
                <a:ea typeface="ＭＳ Ｐゴシック" charset="-128"/>
              </a:rPr>
              <a:t>=</a:t>
            </a:r>
          </a:p>
        </p:txBody>
      </p:sp>
      <p:sp>
        <p:nvSpPr>
          <p:cNvPr id="1042" name="Text Box 19"/>
          <p:cNvSpPr txBox="1">
            <a:spLocks noChangeArrowheads="1"/>
          </p:cNvSpPr>
          <p:nvPr/>
        </p:nvSpPr>
        <p:spPr bwMode="auto">
          <a:xfrm>
            <a:off x="6838950" y="3565525"/>
            <a:ext cx="4460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>
                <a:latin typeface="Georgia" pitchFamily="18" charset="0"/>
                <a:ea typeface="ＭＳ Ｐゴシック" charset="-128"/>
              </a:rPr>
              <a:t>+</a:t>
            </a:r>
          </a:p>
        </p:txBody>
      </p:sp>
      <p:sp>
        <p:nvSpPr>
          <p:cNvPr id="1043" name="Text Box 21"/>
          <p:cNvSpPr txBox="1">
            <a:spLocks noChangeArrowheads="1"/>
          </p:cNvSpPr>
          <p:nvPr/>
        </p:nvSpPr>
        <p:spPr bwMode="auto">
          <a:xfrm>
            <a:off x="2855913" y="3565525"/>
            <a:ext cx="446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>
                <a:latin typeface="Georgia" pitchFamily="18" charset="0"/>
                <a:ea typeface="ＭＳ Ｐゴシック" charset="-128"/>
              </a:rPr>
              <a:t>+</a:t>
            </a:r>
          </a:p>
        </p:txBody>
      </p:sp>
      <p:sp>
        <p:nvSpPr>
          <p:cNvPr id="1044" name="Textfeld 25"/>
          <p:cNvSpPr txBox="1">
            <a:spLocks noChangeArrowheads="1"/>
          </p:cNvSpPr>
          <p:nvPr/>
        </p:nvSpPr>
        <p:spPr bwMode="auto">
          <a:xfrm>
            <a:off x="3355975" y="3430588"/>
            <a:ext cx="1038225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>
                <a:latin typeface="Georgia" pitchFamily="18" charset="0"/>
                <a:ea typeface="ＭＳ Ｐゴシック" charset="-128"/>
              </a:rPr>
              <a:t>friction </a:t>
            </a:r>
          </a:p>
          <a:p>
            <a:pPr algn="ctr"/>
            <a:r>
              <a:rPr lang="de-DE">
                <a:latin typeface="Georgia" pitchFamily="18" charset="0"/>
                <a:ea typeface="ＭＳ Ｐゴシック" charset="-128"/>
              </a:rPr>
              <a:t>between</a:t>
            </a:r>
          </a:p>
          <a:p>
            <a:pPr algn="ctr"/>
            <a:r>
              <a:rPr lang="de-DE">
                <a:latin typeface="Georgia" pitchFamily="18" charset="0"/>
                <a:ea typeface="ＭＳ Ｐゴシック" charset="-128"/>
              </a:rPr>
              <a:t>cells</a:t>
            </a:r>
          </a:p>
        </p:txBody>
      </p:sp>
      <p:sp>
        <p:nvSpPr>
          <p:cNvPr id="1045" name="Line 10"/>
          <p:cNvSpPr>
            <a:spLocks noChangeShapeType="1"/>
          </p:cNvSpPr>
          <p:nvPr/>
        </p:nvSpPr>
        <p:spPr bwMode="auto">
          <a:xfrm flipH="1" flipV="1">
            <a:off x="5461000" y="2895600"/>
            <a:ext cx="233363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046" name="Line 11"/>
          <p:cNvSpPr>
            <a:spLocks noChangeShapeType="1"/>
          </p:cNvSpPr>
          <p:nvPr/>
        </p:nvSpPr>
        <p:spPr bwMode="auto">
          <a:xfrm flipH="1" flipV="1">
            <a:off x="6604000" y="2819400"/>
            <a:ext cx="800100" cy="6556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047" name="Line 11"/>
          <p:cNvSpPr>
            <a:spLocks noChangeShapeType="1"/>
          </p:cNvSpPr>
          <p:nvPr/>
        </p:nvSpPr>
        <p:spPr bwMode="auto">
          <a:xfrm flipH="1" flipV="1">
            <a:off x="3556000" y="2819400"/>
            <a:ext cx="228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102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538288" y="3765550"/>
          <a:ext cx="341312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6" name="…quation" r:id="rId6" imgW="114120" imgH="126720" progId="Equation.3">
                  <p:embed/>
                </p:oleObj>
              </mc:Choice>
              <mc:Fallback>
                <p:oleObj name="…quation" r:id="rId6" imgW="114120" imgH="126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8288" y="3765550"/>
                        <a:ext cx="341312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3"/>
          <p:cNvSpPr txBox="1"/>
          <p:nvPr/>
        </p:nvSpPr>
        <p:spPr>
          <a:xfrm>
            <a:off x="915619" y="5168967"/>
            <a:ext cx="7166711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Blood vessels</a:t>
            </a:r>
            <a:r>
              <a:rPr lang="en-US" dirty="0" smtClean="0"/>
              <a:t> (small + large) </a:t>
            </a:r>
            <a:r>
              <a:rPr lang="en-US" dirty="0" err="1" smtClean="0"/>
              <a:t>modelled</a:t>
            </a:r>
            <a:r>
              <a:rPr lang="en-US" dirty="0" smtClean="0"/>
              <a:t> as semi-flexible chain of spheres linked by springs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702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Application to HCC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1497223"/>
            <a:ext cx="8229600" cy="20448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2800" dirty="0" smtClean="0"/>
              <a:t>In </a:t>
            </a:r>
            <a:r>
              <a:rPr lang="fr-FR" sz="2800" dirty="0" err="1" smtClean="0"/>
              <a:t>experiments</a:t>
            </a:r>
            <a:r>
              <a:rPr lang="fr-FR" sz="2800" dirty="0" smtClean="0"/>
              <a:t> </a:t>
            </a:r>
            <a:r>
              <a:rPr lang="fr-FR" sz="2800" dirty="0" err="1" smtClean="0"/>
              <a:t>we</a:t>
            </a:r>
            <a:r>
              <a:rPr lang="fr-FR" sz="2800" dirty="0" smtClean="0"/>
              <a:t> </a:t>
            </a:r>
            <a:r>
              <a:rPr lang="fr-FR" sz="2800" dirty="0" err="1" smtClean="0"/>
              <a:t>observed</a:t>
            </a:r>
            <a:r>
              <a:rPr lang="fr-FR" sz="2800" dirty="0" smtClean="0"/>
              <a:t> </a:t>
            </a:r>
            <a:r>
              <a:rPr lang="fr-FR" sz="2800" dirty="0" err="1" smtClean="0"/>
              <a:t>two</a:t>
            </a:r>
            <a:r>
              <a:rPr lang="fr-FR" sz="2800" dirty="0" smtClean="0"/>
              <a:t> </a:t>
            </a:r>
            <a:r>
              <a:rPr lang="fr-FR" sz="2800" dirty="0" err="1" smtClean="0"/>
              <a:t>phenotypes</a:t>
            </a:r>
            <a:r>
              <a:rPr lang="fr-FR" sz="2800" dirty="0" smtClean="0"/>
              <a:t>: </a:t>
            </a:r>
            <a:r>
              <a:rPr lang="fr-FR" sz="2800" dirty="0" err="1" smtClean="0"/>
              <a:t>well-differentiated</a:t>
            </a:r>
            <a:r>
              <a:rPr lang="fr-FR" sz="2800" dirty="0" smtClean="0"/>
              <a:t> and</a:t>
            </a:r>
            <a:r>
              <a:rPr lang="fr-FR" sz="2800" dirty="0"/>
              <a:t> </a:t>
            </a:r>
            <a:r>
              <a:rPr lang="fr-FR" sz="2800" dirty="0" err="1" smtClean="0"/>
              <a:t>poorly-differentiated</a:t>
            </a:r>
            <a:r>
              <a:rPr lang="fr-FR" sz="2800" dirty="0" smtClean="0"/>
              <a:t>.</a:t>
            </a:r>
          </a:p>
          <a:p>
            <a:pPr marL="0" indent="0" algn="just">
              <a:buNone/>
            </a:pPr>
            <a:r>
              <a:rPr lang="fr-FR" sz="2800" dirty="0" err="1" smtClean="0"/>
              <a:t>What</a:t>
            </a:r>
            <a:r>
              <a:rPr lang="fr-FR" sz="2800" dirty="0" smtClean="0"/>
              <a:t> are the relevant and minimal changes </a:t>
            </a:r>
            <a:r>
              <a:rPr lang="fr-FR" sz="2800" dirty="0" err="1" smtClean="0"/>
              <a:t>that</a:t>
            </a:r>
            <a:r>
              <a:rPr lang="fr-FR" sz="2800" dirty="0" smtClean="0"/>
              <a:t> could </a:t>
            </a:r>
            <a:r>
              <a:rPr lang="fr-FR" sz="2800" dirty="0" err="1" smtClean="0"/>
              <a:t>explain</a:t>
            </a:r>
            <a:r>
              <a:rPr lang="fr-FR" sz="2800" dirty="0" smtClean="0"/>
              <a:t> </a:t>
            </a:r>
            <a:r>
              <a:rPr lang="fr-FR" sz="2800" dirty="0" err="1" smtClean="0"/>
              <a:t>both</a:t>
            </a:r>
            <a:r>
              <a:rPr lang="fr-FR" sz="2800" dirty="0" smtClean="0"/>
              <a:t> </a:t>
            </a:r>
            <a:r>
              <a:rPr lang="fr-FR" sz="2800" dirty="0" err="1" smtClean="0"/>
              <a:t>phenotypes</a:t>
            </a:r>
            <a:r>
              <a:rPr lang="fr-FR" sz="2800" dirty="0" smtClean="0"/>
              <a:t>?</a:t>
            </a:r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</p:txBody>
      </p:sp>
      <p:pic>
        <p:nvPicPr>
          <p:cNvPr id="3" name="Image 2" descr="poor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66829"/>
            <a:ext cx="3952185" cy="2974539"/>
          </a:xfrm>
          <a:prstGeom prst="rect">
            <a:avLst/>
          </a:prstGeom>
        </p:spPr>
      </p:pic>
      <p:pic>
        <p:nvPicPr>
          <p:cNvPr id="5" name="Image 4" descr="we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99" y="3353636"/>
            <a:ext cx="5591696" cy="255651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71600" y="386104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Poorly</a:t>
            </a:r>
            <a:r>
              <a:rPr lang="fr-FR" dirty="0" smtClean="0"/>
              <a:t> </a:t>
            </a:r>
            <a:r>
              <a:rPr lang="fr-FR" dirty="0" err="1" smtClean="0"/>
              <a:t>differentiated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148064" y="5908630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Well</a:t>
            </a:r>
            <a:r>
              <a:rPr lang="fr-FR" dirty="0" smtClean="0"/>
              <a:t> </a:t>
            </a:r>
            <a:r>
              <a:rPr lang="fr-FR" dirty="0" err="1" smtClean="0"/>
              <a:t>differentiated</a:t>
            </a:r>
            <a:r>
              <a:rPr lang="fr-FR" dirty="0" smtClean="0"/>
              <a:t> </a:t>
            </a:r>
            <a:r>
              <a:rPr lang="fr-FR" dirty="0" err="1" smtClean="0"/>
              <a:t>tumor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26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16"/>
          <p:cNvGrpSpPr>
            <a:grpSpLocks noChangeAspect="1"/>
          </p:cNvGrpSpPr>
          <p:nvPr/>
        </p:nvGrpSpPr>
        <p:grpSpPr bwMode="auto">
          <a:xfrm>
            <a:off x="3781596" y="318610"/>
            <a:ext cx="5034985" cy="6047991"/>
            <a:chOff x="1663" y="3091"/>
            <a:chExt cx="2422" cy="3018"/>
          </a:xfrm>
        </p:grpSpPr>
        <p:pic>
          <p:nvPicPr>
            <p:cNvPr id="67" name="Picture 15" descr="ZCT360T1_ICAM_DPPIV_10x_0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" y="3091"/>
              <a:ext cx="907" cy="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4" descr="ZCT360T1_ICAM_DPPIV_10x_00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" y="5202"/>
              <a:ext cx="907" cy="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2" descr="ZCT360T1_ICAM_DPPIV_10x_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" y="4841"/>
              <a:ext cx="907" cy="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1" descr="ZCT360T1_ICAM_DPPIV_10x_00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8" y="4844"/>
              <a:ext cx="907" cy="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6" descr="ZCT360T1_ICAM_DPPIV_10x_00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" y="3261"/>
              <a:ext cx="907" cy="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7" descr="ZCT360T1_ICAM_DPPIV_10x_00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3" y="3261"/>
              <a:ext cx="907" cy="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8" descr="ZCT360T1_ICAM_DPPIV_10x_00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3" y="4213"/>
              <a:ext cx="907" cy="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9" descr="ZCT360T1_ICAM_DPPIV_10x_00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5" y="4211"/>
              <a:ext cx="907" cy="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10" descr="ZCT360T1_ICAM_DPPIV_10x_00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" y="4210"/>
              <a:ext cx="907" cy="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3" descr="ZCT360T1_ICAM_DPPIV_10x_00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8" y="4840"/>
              <a:ext cx="907" cy="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ZoneTexte 76"/>
          <p:cNvSpPr txBox="1"/>
          <p:nvPr/>
        </p:nvSpPr>
        <p:spPr>
          <a:xfrm>
            <a:off x="319401" y="908720"/>
            <a:ext cx="3914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Poorly differentiated</a:t>
            </a:r>
            <a:endParaRPr lang="fr-FR" sz="2400" dirty="0"/>
          </a:p>
        </p:txBody>
      </p:sp>
      <p:sp>
        <p:nvSpPr>
          <p:cNvPr id="80" name="Text Box 17"/>
          <p:cNvSpPr txBox="1">
            <a:spLocks noChangeArrowheads="1"/>
          </p:cNvSpPr>
          <p:nvPr/>
        </p:nvSpPr>
        <p:spPr bwMode="auto">
          <a:xfrm>
            <a:off x="156814" y="6093296"/>
            <a:ext cx="427117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 dirty="0"/>
              <a:t>Sabine Colnot </a:t>
            </a:r>
            <a:r>
              <a:rPr lang="de-DE" sz="1400" dirty="0" smtClean="0"/>
              <a:t>- samples Paraffin </a:t>
            </a:r>
            <a:r>
              <a:rPr lang="de-DE" sz="1400" dirty="0"/>
              <a:t>section, </a:t>
            </a:r>
            <a:r>
              <a:rPr lang="de-DE" sz="1400" dirty="0" smtClean="0"/>
              <a:t>Collage and staining</a:t>
            </a:r>
            <a:r>
              <a:rPr lang="de-DE" sz="1400" dirty="0"/>
              <a:t> </a:t>
            </a:r>
            <a:r>
              <a:rPr lang="de-DE" sz="1400" dirty="0" smtClean="0"/>
              <a:t>IFADO</a:t>
            </a:r>
            <a:endParaRPr lang="de-DE" sz="1400" dirty="0"/>
          </a:p>
          <a:p>
            <a:endParaRPr lang="de-DE" sz="1400" dirty="0"/>
          </a:p>
        </p:txBody>
      </p:sp>
      <p:pic>
        <p:nvPicPr>
          <p:cNvPr id="93" name="Picture 8" descr="ZCT360T1_ICAM_DPPIV_10x_00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2" t="20367"/>
          <a:stretch/>
        </p:blipFill>
        <p:spPr bwMode="auto">
          <a:xfrm>
            <a:off x="156814" y="2229181"/>
            <a:ext cx="3368440" cy="3419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4" name="Cadre 93"/>
          <p:cNvSpPr/>
          <p:nvPr/>
        </p:nvSpPr>
        <p:spPr>
          <a:xfrm>
            <a:off x="4347044" y="2906246"/>
            <a:ext cx="1161060" cy="1098818"/>
          </a:xfrm>
          <a:prstGeom prst="fra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6" name="Connecteur droit avec flèche 95"/>
          <p:cNvCxnSpPr/>
          <p:nvPr/>
        </p:nvCxnSpPr>
        <p:spPr>
          <a:xfrm flipH="1">
            <a:off x="3635896" y="4005064"/>
            <a:ext cx="711148" cy="17281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107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8"/>
          <p:cNvGrpSpPr>
            <a:grpSpLocks noChangeAspect="1"/>
          </p:cNvGrpSpPr>
          <p:nvPr/>
        </p:nvGrpSpPr>
        <p:grpSpPr bwMode="auto">
          <a:xfrm>
            <a:off x="2094713" y="44175"/>
            <a:ext cx="6869775" cy="6697193"/>
            <a:chOff x="443" y="212"/>
            <a:chExt cx="5208" cy="4887"/>
          </a:xfrm>
        </p:grpSpPr>
        <p:pic>
          <p:nvPicPr>
            <p:cNvPr id="5" name="Picture 65" descr="2xP490T3b_20x_DppiV_ICAM_03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9" y="2673"/>
              <a:ext cx="907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67"/>
            <p:cNvGrpSpPr>
              <a:grpSpLocks/>
            </p:cNvGrpSpPr>
            <p:nvPr/>
          </p:nvGrpSpPr>
          <p:grpSpPr bwMode="auto">
            <a:xfrm>
              <a:off x="443" y="212"/>
              <a:ext cx="5208" cy="4887"/>
              <a:chOff x="443" y="212"/>
              <a:chExt cx="5208" cy="4887"/>
            </a:xfrm>
          </p:grpSpPr>
          <p:pic>
            <p:nvPicPr>
              <p:cNvPr id="7" name="Picture 64" descr="2xP490T3b_20x_DppiV_ICAM_03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2" y="3456"/>
                <a:ext cx="907" cy="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" name="Group 66"/>
              <p:cNvGrpSpPr>
                <a:grpSpLocks/>
              </p:cNvGrpSpPr>
              <p:nvPr/>
            </p:nvGrpSpPr>
            <p:grpSpPr bwMode="auto">
              <a:xfrm>
                <a:off x="443" y="212"/>
                <a:ext cx="5208" cy="4887"/>
                <a:chOff x="443" y="212"/>
                <a:chExt cx="5208" cy="4887"/>
              </a:xfrm>
            </p:grpSpPr>
            <p:pic>
              <p:nvPicPr>
                <p:cNvPr id="9" name="Picture 63" descr="2xP490T3b_20x_DppiV_ICAM_03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44" y="4188"/>
                  <a:ext cx="907" cy="9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0" name="Group 62"/>
                <p:cNvGrpSpPr>
                  <a:grpSpLocks/>
                </p:cNvGrpSpPr>
                <p:nvPr/>
              </p:nvGrpSpPr>
              <p:grpSpPr bwMode="auto">
                <a:xfrm>
                  <a:off x="443" y="212"/>
                  <a:ext cx="4440" cy="4887"/>
                  <a:chOff x="443" y="212"/>
                  <a:chExt cx="4440" cy="4887"/>
                </a:xfrm>
              </p:grpSpPr>
              <p:pic>
                <p:nvPicPr>
                  <p:cNvPr id="11" name="Picture 56" descr="2xP490T3b_20x_DppiV_ICAM_030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976" y="4192"/>
                    <a:ext cx="907" cy="9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12" name="Group 61"/>
                  <p:cNvGrpSpPr>
                    <a:grpSpLocks/>
                  </p:cNvGrpSpPr>
                  <p:nvPr/>
                </p:nvGrpSpPr>
                <p:grpSpPr bwMode="auto">
                  <a:xfrm>
                    <a:off x="443" y="212"/>
                    <a:ext cx="4440" cy="4811"/>
                    <a:chOff x="443" y="212"/>
                    <a:chExt cx="4440" cy="4811"/>
                  </a:xfrm>
                </p:grpSpPr>
                <p:pic>
                  <p:nvPicPr>
                    <p:cNvPr id="13" name="Picture 55" descr="2xP490T3b_20x_DppiV_ICAM_02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976" y="3436"/>
                      <a:ext cx="907" cy="90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grpSp>
                  <p:nvGrpSpPr>
                    <p:cNvPr id="14" name="Group 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43" y="212"/>
                      <a:ext cx="4438" cy="4811"/>
                      <a:chOff x="443" y="212"/>
                      <a:chExt cx="4438" cy="4811"/>
                    </a:xfrm>
                  </p:grpSpPr>
                  <p:pic>
                    <p:nvPicPr>
                      <p:cNvPr id="15" name="Picture 54" descr="2xP490T3b_20x_DppiV_ICAM_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4" y="2616"/>
                        <a:ext cx="907" cy="9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grpSp>
                    <p:nvGrpSpPr>
                      <p:cNvPr id="16" name="Group 5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43" y="212"/>
                        <a:ext cx="4436" cy="4811"/>
                        <a:chOff x="443" y="212"/>
                        <a:chExt cx="4436" cy="4811"/>
                      </a:xfrm>
                    </p:grpSpPr>
                    <p:pic>
                      <p:nvPicPr>
                        <p:cNvPr id="17" name="Picture 53" descr="2xP490T3b_20x_DppiV_ICAM_0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2" y="1802"/>
                          <a:ext cx="907" cy="9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grpSp>
                      <p:nvGrpSpPr>
                        <p:cNvPr id="18" name="Group 5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43" y="212"/>
                          <a:ext cx="4434" cy="4811"/>
                          <a:chOff x="443" y="212"/>
                          <a:chExt cx="4434" cy="4811"/>
                        </a:xfrm>
                      </p:grpSpPr>
                      <p:pic>
                        <p:nvPicPr>
                          <p:cNvPr id="19" name="Picture 52" descr="2xP490T3b_20x_DppiV_ICAM_0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70" y="996"/>
                            <a:ext cx="907" cy="90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  <p:grpSp>
                        <p:nvGrpSpPr>
                          <p:cNvPr id="20" name="Group 57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43" y="212"/>
                            <a:ext cx="4434" cy="4811"/>
                            <a:chOff x="443" y="212"/>
                            <a:chExt cx="4434" cy="4811"/>
                          </a:xfrm>
                        </p:grpSpPr>
                        <p:pic>
                          <p:nvPicPr>
                            <p:cNvPr id="21" name="Picture 51" descr="2xP490T3b_20x_DppiV_ICAM_02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70" y="212"/>
                              <a:ext cx="907" cy="90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  <p:grpSp>
                          <p:nvGrpSpPr>
                            <p:cNvPr id="22" name="Group 49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43" y="214"/>
                              <a:ext cx="3606" cy="4809"/>
                              <a:chOff x="443" y="214"/>
                              <a:chExt cx="3606" cy="4809"/>
                            </a:xfrm>
                          </p:grpSpPr>
                          <p:pic>
                            <p:nvPicPr>
                              <p:cNvPr id="23" name="Picture 43" descr="2xP490T3b_20x_DppiV_ICAM_02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1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135" y="214"/>
                                <a:ext cx="907" cy="907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  <p:grpSp>
                            <p:nvGrpSpPr>
                              <p:cNvPr id="24" name="Group 4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443" y="618"/>
                                <a:ext cx="3606" cy="4405"/>
                                <a:chOff x="443" y="618"/>
                                <a:chExt cx="3606" cy="4405"/>
                              </a:xfrm>
                            </p:grpSpPr>
                            <p:pic>
                              <p:nvPicPr>
                                <p:cNvPr id="25" name="Picture 42" descr="2xP490T3b_20x_DppiV_ICAM_02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3135" y="906"/>
                                  <a:ext cx="907" cy="907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</p:pic>
                            <p:grpSp>
                              <p:nvGrpSpPr>
                                <p:cNvPr id="26" name="Group 47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443" y="618"/>
                                  <a:ext cx="3606" cy="4405"/>
                                  <a:chOff x="443" y="618"/>
                                  <a:chExt cx="3606" cy="4405"/>
                                </a:xfrm>
                              </p:grpSpPr>
                              <p:pic>
                                <p:nvPicPr>
                                  <p:cNvPr id="27" name="Picture 41" descr="2xP490T3b_20x_DppiV_ICAM_022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13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3136" y="1730"/>
                                    <a:ext cx="907" cy="907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</p:pic>
                              <p:grpSp>
                                <p:nvGrpSpPr>
                                  <p:cNvPr id="28" name="Group 46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443" y="618"/>
                                    <a:ext cx="3606" cy="4405"/>
                                    <a:chOff x="443" y="618"/>
                                    <a:chExt cx="3606" cy="4405"/>
                                  </a:xfrm>
                                </p:grpSpPr>
                                <p:pic>
                                  <p:nvPicPr>
                                    <p:cNvPr id="29" name="Picture 40" descr="2xP490T3b_20x_DppiV_ICAM_021"/>
                                    <p:cNvPicPr>
                                      <a:picLocks noChangeAspect="1" noChangeArrowheads="1"/>
                                    </p:cNvPicPr>
                                    <p:nvPr/>
                                  </p:nvPicPr>
                                  <p:blipFill>
                                    <a:blip r:embed="rId14">
                                      <a:extLst>
                                        <a:ext uri="{28A0092B-C50C-407E-A947-70E740481C1C}">
                                          <a14:useLocalDpi xmlns:a14="http://schemas.microsoft.com/office/drawing/2010/main" val="0"/>
                                        </a:ext>
                                      </a:extLst>
                                    </a:blip>
                                    <a:srcRect/>
                                    <a:stretch>
                                      <a:fillRect/>
                                    </a:stretch>
                                  </p:blipFill>
                                  <p:spPr bwMode="auto">
                                    <a:xfrm>
                                      <a:off x="3138" y="2614"/>
                                      <a:ext cx="907" cy="907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>
                                      <a:noFill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</p:pic>
                                <p:grpSp>
                                  <p:nvGrpSpPr>
                                    <p:cNvPr id="30" name="Group 45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443" y="618"/>
                                      <a:ext cx="3606" cy="4405"/>
                                      <a:chOff x="443" y="618"/>
                                      <a:chExt cx="3606" cy="4405"/>
                                    </a:xfrm>
                                  </p:grpSpPr>
                                  <p:pic>
                                    <p:nvPicPr>
                                      <p:cNvPr id="31" name="Picture 39" descr="2xP490T3b_20x_DppiV_ICAM_020"/>
                                      <p:cNvPicPr>
                                        <a:picLocks noChangeAspect="1" noChangeArrowheads="1"/>
                                      </p:cNvPicPr>
                                      <p:nvPr/>
                                    </p:nvPicPr>
                                    <p:blipFill>
                                      <a:blip r:embed="rId15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/>
                                      <a:stretch>
                                        <a:fillRect/>
                                      </a:stretch>
                                    </p:blipFill>
                                    <p:spPr bwMode="auto">
                                      <a:xfrm>
                                        <a:off x="3140" y="3316"/>
                                        <a:ext cx="907" cy="907"/>
                                      </a:xfrm>
                                      <a:prstGeom prst="rect">
                                        <a:avLst/>
                                      </a:prstGeom>
                                      <a:noFill/>
                                      <a:ln>
                                        <a:noFill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</p:pic>
                                  <p:grpSp>
                                    <p:nvGrpSpPr>
                                      <p:cNvPr id="32" name="Group 44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443" y="618"/>
                                        <a:ext cx="3606" cy="4405"/>
                                        <a:chOff x="443" y="618"/>
                                        <a:chExt cx="3606" cy="4405"/>
                                      </a:xfrm>
                                    </p:grpSpPr>
                                    <p:pic>
                                      <p:nvPicPr>
                                        <p:cNvPr id="33" name="Picture 38" descr="2xP490T3b_20x_DppiV_ICAM_019"/>
                                        <p:cNvPicPr>
                                          <a:picLocks noChangeAspect="1" noChangeArrowheads="1"/>
                                        </p:cNvPicPr>
                                        <p:nvPr/>
                                      </p:nvPicPr>
                                      <p:blipFill>
                                        <a:blip r:embed="rId16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/>
                                        <a:stretch>
                                          <a:fillRect/>
                                        </a:stretch>
                                      </p:blipFill>
                                      <p:spPr bwMode="auto">
                                        <a:xfrm>
                                          <a:off x="3142" y="4112"/>
                                          <a:ext cx="907" cy="907"/>
                                        </a:xfrm>
                                        <a:prstGeom prst="rect">
                                          <a:avLst/>
                                        </a:prstGeom>
                                        <a:noFill/>
                                        <a:ln>
                                          <a:noFill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</p:pic>
                                    <p:grpSp>
                                      <p:nvGrpSpPr>
                                        <p:cNvPr id="34" name="Group 37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443" y="618"/>
                                          <a:ext cx="2846" cy="4405"/>
                                          <a:chOff x="443" y="618"/>
                                          <a:chExt cx="2846" cy="4405"/>
                                        </a:xfrm>
                                      </p:grpSpPr>
                                      <p:pic>
                                        <p:nvPicPr>
                                          <p:cNvPr id="35" name="Picture 31" descr="2xP490T3b_20x_DppiV_ICAM_018"/>
                                          <p:cNvPicPr>
                                            <a:picLocks noChangeAspect="1" noChangeArrowheads="1"/>
                                          </p:cNvPicPr>
                                          <p:nvPr/>
                                        </p:nvPicPr>
                                        <p:blipFill>
                                          <a:blip r:embed="rId17">
                                            <a:extLst>
                                              <a:ext uri="{28A0092B-C50C-407E-A947-70E740481C1C}">
                                                <a14:useLocalDpi xmlns:a14="http://schemas.microsoft.com/office/drawing/2010/main" val="0"/>
                                              </a:ext>
                                            </a:extLst>
                                          </a:blip>
                                          <a:srcRect/>
                                          <a:stretch>
                                            <a:fillRect/>
                                          </a:stretch>
                                        </p:blipFill>
                                        <p:spPr bwMode="auto">
                                          <a:xfrm>
                                            <a:off x="2382" y="4116"/>
                                            <a:ext cx="907" cy="907"/>
                                          </a:xfrm>
                                          <a:prstGeom prst="rect">
                                            <a:avLst/>
                                          </a:prstGeom>
                                          <a:noFill/>
                                          <a:ln>
                                            <a:noFill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</p:pic>
                                      <p:grpSp>
                                        <p:nvGrpSpPr>
                                          <p:cNvPr id="36" name="Group 36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443" y="618"/>
                                            <a:ext cx="2844" cy="4007"/>
                                            <a:chOff x="443" y="618"/>
                                            <a:chExt cx="2844" cy="4007"/>
                                          </a:xfrm>
                                        </p:grpSpPr>
                                        <p:pic>
                                          <p:nvPicPr>
                                            <p:cNvPr id="37" name="Picture 30" descr="2xP490T3b_20x_DppiV_ICAM_017"/>
                                            <p:cNvPicPr>
                                              <a:picLocks noChangeAspect="1" noChangeArrowheads="1"/>
                                            </p:cNvPicPr>
                                            <p:nvPr/>
                                          </p:nvPicPr>
                                          <p:blipFill>
                                            <a:blip r:embed="rId18">
                                              <a:extLst>
                                                <a:ext uri="{28A0092B-C50C-407E-A947-70E740481C1C}">
                                                  <a14:useLocalDpi xmlns:a14="http://schemas.microsoft.com/office/drawing/2010/main" val="0"/>
                                                </a:ext>
                                              </a:extLst>
                                            </a:blip>
                                            <a:srcRect/>
                                            <a:stretch>
                                              <a:fillRect/>
                                            </a:stretch>
                                          </p:blipFill>
                                          <p:spPr bwMode="auto">
                                            <a:xfrm>
                                              <a:off x="2380" y="3502"/>
                                              <a:ext cx="907" cy="907"/>
                                            </a:xfrm>
                                            <a:prstGeom prst="rect">
                                              <a:avLst/>
                                            </a:prstGeom>
                                            <a:noFill/>
                                            <a:ln>
                                              <a:noFill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</p:pic>
                                        <p:grpSp>
                                          <p:nvGrpSpPr>
                                            <p:cNvPr id="38" name="Group 3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443" y="618"/>
                                              <a:ext cx="2844" cy="4007"/>
                                              <a:chOff x="443" y="618"/>
                                              <a:chExt cx="2844" cy="4007"/>
                                            </a:xfrm>
                                          </p:grpSpPr>
                                          <p:pic>
                                            <p:nvPicPr>
                                              <p:cNvPr id="39" name="Picture 29" descr="2xP490T3b_20x_DppiV_ICAM_016"/>
                                              <p:cNvPicPr>
                                                <a:picLocks noChangeAspect="1" noChangeArrowheads="1"/>
                                              </p:cNvPicPr>
                                              <p:nvPr/>
                                            </p:nvPicPr>
                                            <p:blipFill>
                                              <a:blip r:embed="rId19">
                                                <a:extLst>
                                                  <a:ext uri="{28A0092B-C50C-407E-A947-70E740481C1C}">
                                                    <a14:useLocalDpi xmlns:a14="http://schemas.microsoft.com/office/drawing/2010/main" val="0"/>
                                                  </a:ext>
                                                </a:extLst>
                                              </a:blip>
                                              <a:srcRect/>
                                              <a:stretch>
                                                <a:fillRect/>
                                              </a:stretch>
                                            </p:blipFill>
                                            <p:spPr bwMode="auto">
                                              <a:xfrm>
                                                <a:off x="2380" y="2766"/>
                                                <a:ext cx="907" cy="907"/>
                                              </a:xfrm>
                                              <a:prstGeom prst="rect">
                                                <a:avLst/>
                                              </a:prstGeom>
                                              <a:noFill/>
                                              <a:ln>
                                                <a:noFill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</p:pic>
                                          <p:grpSp>
                                            <p:nvGrpSpPr>
                                              <p:cNvPr id="40" name="Group 34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443" y="618"/>
                                                <a:ext cx="2844" cy="4007"/>
                                                <a:chOff x="443" y="618"/>
                                                <a:chExt cx="2844" cy="4007"/>
                                              </a:xfrm>
                                            </p:grpSpPr>
                                            <p:pic>
                                              <p:nvPicPr>
                                                <p:cNvPr id="41" name="Picture 28" descr="2xP490T3b_20x_DppiV_ICAM_015"/>
                                                <p:cNvPicPr>
                                                  <a:picLocks noChangeAspect="1" noChangeArrowheads="1"/>
                                                </p:cNvPicPr>
                                                <p:nvPr/>
                                              </p:nvPicPr>
                                              <p:blipFill>
                                                <a:blip r:embed="rId20">
                                                  <a:extLst>
                                                    <a:ext uri="{28A0092B-C50C-407E-A947-70E740481C1C}">
                                                      <a14:useLocalDpi xmlns:a14="http://schemas.microsoft.com/office/drawing/2010/main" val="0"/>
                                                    </a:ext>
                                                  </a:extLst>
                                                </a:blip>
                                                <a:srcRect/>
                                                <a:stretch>
                                                  <a:fillRect/>
                                                </a:stretch>
                                              </p:blipFill>
                                              <p:spPr bwMode="auto">
                                                <a:xfrm>
                                                  <a:off x="2378" y="2002"/>
                                                  <a:ext cx="907" cy="907"/>
                                                </a:xfrm>
                                                <a:prstGeom prst="rect">
                                                  <a:avLst/>
                                                </a:prstGeom>
                                                <a:noFill/>
                                                <a:ln>
                                                  <a:noFill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</p:pic>
                                            <p:grpSp>
                                              <p:nvGrpSpPr>
                                                <p:cNvPr id="42" name="Group 33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443" y="618"/>
                                                  <a:ext cx="2844" cy="4007"/>
                                                  <a:chOff x="443" y="618"/>
                                                  <a:chExt cx="2844" cy="4007"/>
                                                </a:xfrm>
                                              </p:grpSpPr>
                                              <p:pic>
                                                <p:nvPicPr>
                                                  <p:cNvPr id="43" name="Picture 27" descr="2xP490T3b_20x_DppiV_ICAM_014"/>
                                                  <p:cNvPicPr>
                                                    <a:picLocks noChangeAspect="1" noChangeArrowheads="1"/>
                                                  </p:cNvPicPr>
                                                  <p:nvPr/>
                                                </p:nvPicPr>
                                                <p:blipFill>
                                                  <a:blip r:embed="rId21">
                                                    <a:extLst>
                                                      <a:ext uri="{28A0092B-C50C-407E-A947-70E740481C1C}">
                                                        <a14:useLocalDpi xmlns:a14="http://schemas.microsoft.com/office/drawing/2010/main" val="0"/>
                                                      </a:ext>
                                                    </a:extLst>
                                                  </a:blip>
                                                  <a:srcRect/>
                                                  <a:stretch>
                                                    <a:fillRect/>
                                                  </a:stretch>
                                                </p:blipFill>
                                                <p:spPr bwMode="auto">
                                                  <a:xfrm>
                                                    <a:off x="2380" y="1390"/>
                                                    <a:ext cx="907" cy="907"/>
                                                  </a:xfrm>
                                                  <a:prstGeom prst="rect">
                                                    <a:avLst/>
                                                  </a:prstGeom>
                                                  <a:noFill/>
                                                  <a:ln>
                                                    <a:noFill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</p:pic>
                                              <p:grpSp>
                                                <p:nvGrpSpPr>
                                                  <p:cNvPr id="44" name="Group 32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443" y="618"/>
                                                    <a:ext cx="2842" cy="4007"/>
                                                    <a:chOff x="443" y="618"/>
                                                    <a:chExt cx="2842" cy="4007"/>
                                                  </a:xfrm>
                                                </p:grpSpPr>
                                                <p:pic>
                                                  <p:nvPicPr>
                                                    <p:cNvPr id="45" name="Picture 26" descr="2xP490T3b_20x_DppiV_ICAM_013"/>
                                                    <p:cNvPicPr>
                                                      <a:picLocks noChangeAspect="1" noChangeArrowheads="1"/>
                                                    </p:cNvPicPr>
                                                    <p:nvPr/>
                                                  </p:nvPicPr>
                                                  <p:blipFill>
                                                    <a:blip r:embed="rId22">
                                                      <a:extLst>
                                                        <a:ext uri="{28A0092B-C50C-407E-A947-70E740481C1C}">
                                                          <a14:useLocalDpi xmlns:a14="http://schemas.microsoft.com/office/drawing/2010/main" val="0"/>
                                                        </a:ext>
                                                      </a:extLst>
                                                    </a:blip>
                                                    <a:srcRect/>
                                                    <a:stretch>
                                                      <a:fillRect/>
                                                    </a:stretch>
                                                  </p:blipFill>
                                                  <p:spPr bwMode="auto">
                                                    <a:xfrm>
                                                      <a:off x="2378" y="618"/>
                                                      <a:ext cx="907" cy="907"/>
                                                    </a:xfrm>
                                                    <a:prstGeom prst="rect">
                                                      <a:avLst/>
                                                    </a:prstGeom>
                                                    <a:noFill/>
                                                    <a:ln>
                                                      <a:noFill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</p:pic>
                                                <p:grpSp>
                                                  <p:nvGrpSpPr>
                                                    <p:cNvPr id="46" name="Group 25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443" y="618"/>
                                                      <a:ext cx="2030" cy="4007"/>
                                                      <a:chOff x="443" y="618"/>
                                                      <a:chExt cx="2030" cy="4007"/>
                                                    </a:xfrm>
                                                  </p:grpSpPr>
                                                  <p:pic>
                                                    <p:nvPicPr>
                                                      <p:cNvPr id="47" name="Picture 19" descr="2xP490T3b_20x_DppiV_ICAM_012"/>
                                                      <p:cNvPicPr>
                                                        <a:picLocks noChangeAspect="1" noChangeArrowheads="1"/>
                                                      </p:cNvPicPr>
                                                      <p:nvPr/>
                                                    </p:nvPicPr>
                                                    <p:blipFill>
                                                      <a:blip r:embed="rId23">
                                                        <a:extLst>
                                                          <a:ext uri="{28A0092B-C50C-407E-A947-70E740481C1C}">
                                                            <a14:useLocalDpi xmlns:a14="http://schemas.microsoft.com/office/drawing/2010/main" val="0"/>
                                                          </a:ext>
                                                        </a:extLst>
                                                      </a:blip>
                                                      <a:srcRect/>
                                                      <a:stretch>
                                                        <a:fillRect/>
                                                      </a:stretch>
                                                    </p:blipFill>
                                                    <p:spPr bwMode="auto">
                                                      <a:xfrm>
                                                        <a:off x="1554" y="618"/>
                                                        <a:ext cx="907" cy="907"/>
                                                      </a:xfrm>
                                                      <a:prstGeom prst="rect">
                                                        <a:avLst/>
                                                      </a:prstGeom>
                                                      <a:noFill/>
                                                      <a:ln>
                                                        <a:noFill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</p:pic>
                                                  <p:grpSp>
                                                    <p:nvGrpSpPr>
                                                      <p:cNvPr id="48" name="Group 24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443" y="1476"/>
                                                        <a:ext cx="2030" cy="3149"/>
                                                        <a:chOff x="443" y="1476"/>
                                                        <a:chExt cx="2030" cy="3149"/>
                                                      </a:xfrm>
                                                    </p:grpSpPr>
                                                    <p:pic>
                                                      <p:nvPicPr>
                                                        <p:cNvPr id="49" name="Picture 18" descr="2xP490T3b_20x_DppiV_ICAM_011"/>
                                                        <p:cNvPicPr>
                                                          <a:picLocks noChangeAspect="1" noChangeArrowheads="1"/>
                                                        </p:cNvPicPr>
                                                        <p:nvPr/>
                                                      </p:nvPicPr>
                                                      <p:blipFill>
                                                        <a:blip r:embed="rId24">
                                                          <a:extLst>
                                                            <a:ext uri="{28A0092B-C50C-407E-A947-70E740481C1C}">
                                                              <a14:useLocalDpi xmlns:a14="http://schemas.microsoft.com/office/drawing/2010/main" val="0"/>
                                                            </a:ext>
                                                          </a:extLst>
                                                        </a:blip>
                                                        <a:srcRect/>
                                                        <a:stretch>
                                                          <a:fillRect/>
                                                        </a:stretch>
                                                      </p:blipFill>
                                                      <p:spPr bwMode="auto">
                                                        <a:xfrm>
                                                          <a:off x="1554" y="1476"/>
                                                          <a:ext cx="907" cy="907"/>
                                                        </a:xfrm>
                                                        <a:prstGeom prst="rect">
                                                          <a:avLst/>
                                                        </a:prstGeom>
                                                        <a:noFill/>
                                                        <a:ln>
                                                          <a:noFill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</p:pic>
                                                    <p:grpSp>
                                                      <p:nvGrpSpPr>
                                                        <p:cNvPr id="50" name="Group 23"/>
                                                        <p:cNvGrpSpPr>
                                                          <a:grpSpLocks/>
                                                        </p:cNvGrpSpPr>
                                                        <p:nvPr/>
                                                      </p:nvGrpSpPr>
                                                      <p:grpSpPr bwMode="auto">
                                                        <a:xfrm>
                                                          <a:off x="443" y="1936"/>
                                                          <a:ext cx="2030" cy="2689"/>
                                                          <a:chOff x="443" y="1936"/>
                                                          <a:chExt cx="2030" cy="2689"/>
                                                        </a:xfrm>
                                                      </p:grpSpPr>
                                                      <p:pic>
                                                        <p:nvPicPr>
                                                          <p:cNvPr id="51" name="Picture 17" descr="2xP490T3b_20x_DppiV_ICAM_010"/>
                                                          <p:cNvPicPr>
                                                            <a:picLocks noChangeAspect="1" noChangeArrowheads="1"/>
                                                          </p:cNvPicPr>
                                                          <p:nvPr/>
                                                        </p:nvPicPr>
                                                        <p:blipFill>
                                                          <a:blip r:embed="rId25">
                                                            <a:extLst>
                                                              <a:ext uri="{28A0092B-C50C-407E-A947-70E740481C1C}">
                                                                <a14:useLocalDpi xmlns:a14="http://schemas.microsoft.com/office/drawing/2010/main" val="0"/>
                                                              </a:ext>
                                                            </a:extLst>
                                                          </a:blip>
                                                          <a:srcRect/>
                                                          <a:stretch>
                                                            <a:fillRect/>
                                                          </a:stretch>
                                                        </p:blipFill>
                                                        <p:spPr bwMode="auto">
                                                          <a:xfrm>
                                                            <a:off x="1556" y="2168"/>
                                                            <a:ext cx="907" cy="907"/>
                                                          </a:xfrm>
                                                          <a:prstGeom prst="rect">
                                                            <a:avLst/>
                                                          </a:prstGeom>
                                                          <a:noFill/>
                                                          <a:ln>
                                                            <a:noFill/>
                                                          </a:ln>
                                                          <a:extLst>
                                                            <a:ext uri="{909E8E84-426E-40dd-AFC4-6F175D3DCCD1}">
                                                              <a14:hiddenFill xmlns:a14="http://schemas.microsoft.com/office/drawing/2010/main">
                                                                <a:solidFill>
                                                                  <a:srgbClr val="FFFFFF"/>
                                                                </a:solidFill>
                                                              </a14:hiddenFill>
                                                            </a:ext>
                                                          </a:extLst>
                                                        </p:spPr>
                                                      </p:pic>
                                                      <p:grpSp>
                                                        <p:nvGrpSpPr>
                                                          <p:cNvPr id="52" name="Group 21"/>
                                                          <p:cNvGrpSpPr>
                                                            <a:grpSpLocks/>
                                                          </p:cNvGrpSpPr>
                                                          <p:nvPr/>
                                                        </p:nvGrpSpPr>
                                                        <p:grpSpPr bwMode="auto">
                                                          <a:xfrm>
                                                            <a:off x="443" y="1936"/>
                                                            <a:ext cx="2030" cy="2689"/>
                                                            <a:chOff x="443" y="1936"/>
                                                            <a:chExt cx="2030" cy="2689"/>
                                                          </a:xfrm>
                                                        </p:grpSpPr>
                                                        <p:pic>
                                                          <p:nvPicPr>
                                                            <p:cNvPr id="53" name="Picture 16" descr="2xP490T3b_20x_DppiV_ICAM_009"/>
                                                            <p:cNvPicPr>
                                                              <a:picLocks noChangeAspect="1" noChangeArrowheads="1"/>
                                                            </p:cNvPicPr>
                                                            <p:nvPr/>
                                                          </p:nvPicPr>
                                                          <p:blipFill>
                                                            <a:blip r:embed="rId26">
                                                              <a:extLst>
                                                                <a:ext uri="{28A0092B-C50C-407E-A947-70E740481C1C}">
                                                                  <a14:useLocalDpi xmlns:a14="http://schemas.microsoft.com/office/drawing/2010/main" val="0"/>
                                                                </a:ext>
                                                              </a:extLst>
                                                            </a:blip>
                                                            <a:srcRect/>
                                                            <a:stretch>
                                                              <a:fillRect/>
                                                            </a:stretch>
                                                          </p:blipFill>
                                                          <p:spPr bwMode="auto">
                                                            <a:xfrm>
                                                              <a:off x="1564" y="2868"/>
                                                              <a:ext cx="907" cy="907"/>
                                                            </a:xfrm>
                                                            <a:prstGeom prst="rect">
                                                              <a:avLst/>
                                                            </a:prstGeom>
                                                            <a:noFill/>
                                                            <a:ln>
                                                              <a:noFill/>
                                                            </a:ln>
                                                            <a:extLst>
                                                              <a:ext uri="{909E8E84-426E-40dd-AFC4-6F175D3DCCD1}">
                                                                <a14:hiddenFill xmlns:a14="http://schemas.microsoft.com/office/drawing/2010/main">
                                                                  <a:solidFill>
                                                                    <a:srgbClr val="FFFFFF"/>
                                                                  </a:solidFill>
                                                                </a14:hiddenFill>
                                                              </a:ext>
                                                            </a:extLst>
                                                          </p:spPr>
                                                        </p:pic>
                                                        <p:grpSp>
                                                          <p:nvGrpSpPr>
                                                            <p:cNvPr id="54" name="Group 20"/>
                                                            <p:cNvGrpSpPr>
                                                              <a:grpSpLocks/>
                                                            </p:cNvGrpSpPr>
                                                            <p:nvPr/>
                                                          </p:nvGrpSpPr>
                                                          <p:grpSpPr bwMode="auto">
                                                            <a:xfrm>
                                                              <a:off x="443" y="1936"/>
                                                              <a:ext cx="2030" cy="2689"/>
                                                              <a:chOff x="443" y="1936"/>
                                                              <a:chExt cx="2030" cy="2689"/>
                                                            </a:xfrm>
                                                          </p:grpSpPr>
                                                          <p:pic>
                                                            <p:nvPicPr>
                                                              <p:cNvPr id="55" name="Picture 15" descr="2xP490T3b_20x_DppiV_ICAM_008"/>
                                                              <p:cNvPicPr>
                                                                <a:picLocks noChangeAspect="1" noChangeArrowheads="1"/>
                                                              </p:cNvPicPr>
                                                              <p:nvPr/>
                                                            </p:nvPicPr>
                                                            <p:blipFill>
                                                              <a:blip r:embed="rId27">
                                                                <a:extLst>
                                                                  <a:ext uri="{28A0092B-C50C-407E-A947-70E740481C1C}">
                                                                    <a14:useLocalDpi xmlns:a14="http://schemas.microsoft.com/office/drawing/2010/main" val="0"/>
                                                                  </a:ext>
                                                                </a:extLst>
                                                              </a:blip>
                                                              <a:srcRect/>
                                                              <a:stretch>
                                                                <a:fillRect/>
                                                              </a:stretch>
                                                            </p:blipFill>
                                                            <p:spPr bwMode="auto">
                                                              <a:xfrm>
                                                                <a:off x="1566" y="3714"/>
                                                                <a:ext cx="907" cy="907"/>
                                                              </a:xfrm>
                                                              <a:prstGeom prst="rect">
                                                                <a:avLst/>
                                                              </a:prstGeom>
                                                              <a:noFill/>
                                                              <a:ln>
                                                                <a:noFill/>
                                                              </a:ln>
                                                              <a:extLst>
                                                                <a:ext uri="{909E8E84-426E-40dd-AFC4-6F175D3DCCD1}">
                                                                  <a14:hiddenFill xmlns:a14="http://schemas.microsoft.com/office/drawing/2010/main">
                                                                    <a:solidFill>
                                                                      <a:srgbClr val="FFFFFF"/>
                                                                    </a:solidFill>
                                                                  </a14:hiddenFill>
                                                                </a:ext>
                                                              </a:extLst>
                                                            </p:spPr>
                                                          </p:pic>
                                                          <p:grpSp>
                                                            <p:nvGrpSpPr>
                                                              <p:cNvPr id="56" name="Group 14"/>
                                                              <p:cNvGrpSpPr>
                                                                <a:grpSpLocks/>
                                                              </p:cNvGrpSpPr>
                                                              <p:nvPr/>
                                                            </p:nvGrpSpPr>
                                                            <p:grpSpPr bwMode="auto">
                                                              <a:xfrm>
                                                                <a:off x="443" y="1936"/>
                                                                <a:ext cx="1278" cy="2689"/>
                                                                <a:chOff x="307" y="416"/>
                                                                <a:chExt cx="1278" cy="2689"/>
                                                              </a:xfrm>
                                                            </p:grpSpPr>
                                                            <p:pic>
                                                              <p:nvPicPr>
                                                                <p:cNvPr id="57" name="Picture 11" descr="2xP490T3b_20x_DppiV_ICAM_007"/>
                                                                <p:cNvPicPr>
                                                                  <a:picLocks noChangeAspect="1" noChangeArrowheads="1"/>
                                                                </p:cNvPicPr>
                                                                <p:nvPr/>
                                                              </p:nvPicPr>
                                                              <p:blipFill>
                                                                <a:blip r:embed="rId28">
                                                                  <a:extLst>
                                                                    <a:ext uri="{28A0092B-C50C-407E-A947-70E740481C1C}">
                                                                      <a14:useLocalDpi xmlns:a14="http://schemas.microsoft.com/office/drawing/2010/main" val="0"/>
                                                                    </a:ext>
                                                                  </a:extLst>
                                                                </a:blip>
                                                                <a:srcRect/>
                                                                <a:stretch>
                                                                  <a:fillRect/>
                                                                </a:stretch>
                                                              </p:blipFill>
                                                              <p:spPr bwMode="auto">
                                                                <a:xfrm>
                                                                  <a:off x="678" y="2198"/>
                                                                  <a:ext cx="907" cy="907"/>
                                                                </a:xfrm>
                                                                <a:prstGeom prst="rect">
                                                                  <a:avLst/>
                                                                </a:prstGeom>
                                                                <a:noFill/>
                                                                <a:ln>
                                                                  <a:noFill/>
                                                                </a:ln>
                                                                <a:extLst>
                                                                  <a:ext uri="{909E8E84-426E-40dd-AFC4-6F175D3DCCD1}">
                                                                    <a14:hiddenFill xmlns:a14="http://schemas.microsoft.com/office/drawing/2010/main">
                                                                      <a:solidFill>
                                                                        <a:srgbClr val="FFFFFF"/>
                                                                      </a:solidFill>
                                                                    </a14:hiddenFill>
                                                                  </a:ext>
                                                                </a:extLst>
                                                              </p:spPr>
                                                            </p:pic>
                                                            <p:grpSp>
                                                              <p:nvGrpSpPr>
                                                                <p:cNvPr id="58" name="Group 13"/>
                                                                <p:cNvGrpSpPr>
                                                                  <a:grpSpLocks/>
                                                                </p:cNvGrpSpPr>
                                                                <p:nvPr/>
                                                              </p:nvGrpSpPr>
                                                              <p:grpSpPr bwMode="auto">
                                                                <a:xfrm>
                                                                  <a:off x="307" y="416"/>
                                                                  <a:ext cx="1276" cy="2183"/>
                                                                  <a:chOff x="307" y="416"/>
                                                                  <a:chExt cx="1276" cy="2183"/>
                                                                </a:xfrm>
                                                              </p:grpSpPr>
                                                              <p:pic>
                                                                <p:nvPicPr>
                                                                  <p:cNvPr id="59" name="Picture 10" descr="2xP490T3b_20x_DppiV_ICAM_006"/>
                                                                  <p:cNvPicPr>
                                                                    <a:picLocks noChangeAspect="1" noChangeArrowheads="1"/>
                                                                  </p:cNvPicPr>
                                                                  <p:nvPr/>
                                                                </p:nvPicPr>
                                                                <p:blipFill>
                                                                  <a:blip r:embed="rId29">
                                                                    <a:extLst>
                                                                      <a:ext uri="{28A0092B-C50C-407E-A947-70E740481C1C}">
                                                                        <a14:useLocalDpi xmlns:a14="http://schemas.microsoft.com/office/drawing/2010/main" val="0"/>
                                                                      </a:ext>
                                                                    </a:extLst>
                                                                  </a:blip>
                                                                  <a:srcRect/>
                                                                  <a:stretch>
                                                                    <a:fillRect/>
                                                                  </a:stretch>
                                                                </p:blipFill>
                                                                <p:spPr bwMode="auto">
                                                                  <a:xfrm>
                                                                    <a:off x="676" y="1692"/>
                                                                    <a:ext cx="907" cy="907"/>
                                                                  </a:xfrm>
                                                                  <a:prstGeom prst="rect">
                                                                    <a:avLst/>
                                                                  </a:prstGeom>
                                                                  <a:noFill/>
                                                                  <a:ln>
                                                                    <a:noFill/>
                                                                  </a:ln>
                                                                  <a:extLst>
                                                                    <a:ext uri="{909E8E84-426E-40dd-AFC4-6F175D3DCCD1}">
                                                                      <a14:hiddenFill xmlns:a14="http://schemas.microsoft.com/office/drawing/2010/main">
                                                                        <a:solidFill>
                                                                          <a:srgbClr val="FFFFFF"/>
                                                                        </a:solidFill>
                                                                      </a14:hiddenFill>
                                                                    </a:ext>
                                                                  </a:extLst>
                                                                </p:spPr>
                                                              </p:pic>
                                                              <p:grpSp>
                                                                <p:nvGrpSpPr>
                                                                  <p:cNvPr id="60" name="Group 12"/>
                                                                  <p:cNvGrpSpPr>
                                                                    <a:grpSpLocks/>
                                                                  </p:cNvGrpSpPr>
                                                                  <p:nvPr/>
                                                                </p:nvGrpSpPr>
                                                                <p:grpSpPr bwMode="auto">
                                                                  <a:xfrm>
                                                                    <a:off x="307" y="416"/>
                                                                    <a:ext cx="1272" cy="1987"/>
                                                                    <a:chOff x="307" y="416"/>
                                                                    <a:chExt cx="1272" cy="1987"/>
                                                                  </a:xfrm>
                                                                </p:grpSpPr>
                                                                <p:pic>
                                                                  <p:nvPicPr>
                                                                    <p:cNvPr id="61" name="Picture 9" descr="2xP490T3b_20x_DppiV_ICAM_005"/>
                                                                    <p:cNvPicPr>
                                                                      <a:picLocks noChangeAspect="1" noChangeArrowheads="1"/>
                                                                    </p:cNvPicPr>
                                                                    <p:nvPr/>
                                                                  </p:nvPicPr>
                                                                  <p:blipFill>
                                                                    <a:blip r:embed="rId30">
                                                                      <a:extLst>
                                                                        <a:ext uri="{28A0092B-C50C-407E-A947-70E740481C1C}">
                                                                          <a14:useLocalDpi xmlns:a14="http://schemas.microsoft.com/office/drawing/2010/main" val="0"/>
                                                                        </a:ext>
                                                                      </a:extLst>
                                                                    </a:blip>
                                                                    <a:srcRect/>
                                                                    <a:stretch>
                                                                      <a:fillRect/>
                                                                    </a:stretch>
                                                                  </p:blipFill>
                                                                  <p:spPr bwMode="auto">
                                                                    <a:xfrm>
                                                                      <a:off x="672" y="1090"/>
                                                                      <a:ext cx="907" cy="907"/>
                                                                    </a:xfrm>
                                                                    <a:prstGeom prst="rect">
                                                                      <a:avLst/>
                                                                    </a:prstGeom>
                                                                    <a:noFill/>
                                                                    <a:ln>
                                                                      <a:noFill/>
                                                                    </a:ln>
                                                                    <a:extLst>
                                                                      <a:ext uri="{909E8E84-426E-40dd-AFC4-6F175D3DCCD1}">
                                                                        <a14:hiddenFill xmlns:a14="http://schemas.microsoft.com/office/drawing/2010/main">
                                                                          <a:solidFill>
                                                                            <a:srgbClr val="FFFFFF"/>
                                                                          </a:solidFill>
                                                                        </a14:hiddenFill>
                                                                      </a:ext>
                                                                    </a:extLst>
                                                                  </p:spPr>
                                                                </p:pic>
                                                                <p:grpSp>
                                                                  <p:nvGrpSpPr>
                                                                    <p:cNvPr id="62" name="Group 8"/>
                                                                    <p:cNvGrpSpPr>
                                                                      <a:grpSpLocks/>
                                                                    </p:cNvGrpSpPr>
                                                                    <p:nvPr/>
                                                                  </p:nvGrpSpPr>
                                                                  <p:grpSpPr bwMode="auto">
                                                                    <a:xfrm>
                                                                      <a:off x="307" y="416"/>
                                                                      <a:ext cx="1270" cy="1987"/>
                                                                      <a:chOff x="307" y="416"/>
                                                                      <a:chExt cx="1270" cy="1987"/>
                                                                    </a:xfrm>
                                                                  </p:grpSpPr>
                                                                  <p:pic>
                                                                    <p:nvPicPr>
                                                                      <p:cNvPr id="63" name="Picture 7" descr="2xP490T3b_20x_DppiV_ICAM_004"/>
                                                                      <p:cNvPicPr>
                                                                        <a:picLocks noChangeAspect="1" noChangeArrowheads="1"/>
                                                                      </p:cNvPicPr>
                                                                      <p:nvPr/>
                                                                    </p:nvPicPr>
                                                                    <p:blipFill>
                                                                      <a:blip r:embed="rId31">
                                                                        <a:extLst>
                                                                          <a:ext uri="{28A0092B-C50C-407E-A947-70E740481C1C}">
                                                                            <a14:useLocalDpi xmlns:a14="http://schemas.microsoft.com/office/drawing/2010/main" val="0"/>
                                                                          </a:ext>
                                                                        </a:extLst>
                                                                      </a:blip>
                                                                      <a:srcRect/>
                                                                      <a:stretch>
                                                                        <a:fillRect/>
                                                                      </a:stretch>
                                                                    </p:blipFill>
                                                                    <p:spPr bwMode="auto">
                                                                      <a:xfrm>
                                                                        <a:off x="670" y="416"/>
                                                                        <a:ext cx="907" cy="907"/>
                                                                      </a:xfrm>
                                                                      <a:prstGeom prst="rect">
                                                                        <a:avLst/>
                                                                      </a:prstGeom>
                                                                      <a:noFill/>
                                                                      <a:ln>
                                                                        <a:noFill/>
                                                                      </a:ln>
                                                                      <a:extLst>
                                                                        <a:ext uri="{909E8E84-426E-40dd-AFC4-6F175D3DCCD1}">
                                                                          <a14:hiddenFill xmlns:a14="http://schemas.microsoft.com/office/drawing/2010/main">
                                                                            <a:solidFill>
                                                                              <a:srgbClr val="FFFFFF"/>
                                                                            </a:solidFill>
                                                                          </a14:hiddenFill>
                                                                        </a:ext>
                                                                      </a:extLst>
                                                                    </p:spPr>
                                                                  </p:pic>
                                                                  <p:pic>
                                                                    <p:nvPicPr>
                                                                      <p:cNvPr id="64" name="Picture 5" descr="2xP490T3b_20x_DppiV_ICAM_002"/>
                                                                      <p:cNvPicPr>
                                                                        <a:picLocks noChangeAspect="1" noChangeArrowheads="1"/>
                                                                      </p:cNvPicPr>
                                                                      <p:nvPr/>
                                                                    </p:nvPicPr>
                                                                    <p:blipFill>
                                                                      <a:blip r:embed="rId32">
                                                                        <a:extLst>
                                                                          <a:ext uri="{28A0092B-C50C-407E-A947-70E740481C1C}">
                                                                            <a14:useLocalDpi xmlns:a14="http://schemas.microsoft.com/office/drawing/2010/main" val="0"/>
                                                                          </a:ext>
                                                                        </a:extLst>
                                                                      </a:blip>
                                                                      <a:srcRect/>
                                                                      <a:stretch>
                                                                        <a:fillRect/>
                                                                      </a:stretch>
                                                                    </p:blipFill>
                                                                    <p:spPr bwMode="auto">
                                                                      <a:xfrm>
                                                                        <a:off x="309" y="1496"/>
                                                                        <a:ext cx="907" cy="907"/>
                                                                      </a:xfrm>
                                                                      <a:prstGeom prst="rect">
                                                                        <a:avLst/>
                                                                      </a:prstGeom>
                                                                      <a:noFill/>
                                                                      <a:ln>
                                                                        <a:noFill/>
                                                                      </a:ln>
                                                                      <a:extLst>
                                                                        <a:ext uri="{909E8E84-426E-40dd-AFC4-6F175D3DCCD1}">
                                                                          <a14:hiddenFill xmlns:a14="http://schemas.microsoft.com/office/drawing/2010/main">
                                                                            <a:solidFill>
                                                                              <a:srgbClr val="FFFFFF"/>
                                                                            </a:solidFill>
                                                                          </a14:hiddenFill>
                                                                        </a:ext>
                                                                      </a:extLst>
                                                                    </p:spPr>
                                                                  </p:pic>
                                                                  <p:pic>
                                                                    <p:nvPicPr>
                                                                      <p:cNvPr id="65" name="Picture 6" descr="2xP490T3b_20x_DppiV_ICAM_003"/>
                                                                      <p:cNvPicPr>
                                                                        <a:picLocks noChangeAspect="1" noChangeArrowheads="1"/>
                                                                      </p:cNvPicPr>
                                                                      <p:nvPr/>
                                                                    </p:nvPicPr>
                                                                    <p:blipFill>
                                                                      <a:blip r:embed="rId33">
                                                                        <a:extLst>
                                                                          <a:ext uri="{28A0092B-C50C-407E-A947-70E740481C1C}">
                                                                            <a14:useLocalDpi xmlns:a14="http://schemas.microsoft.com/office/drawing/2010/main" val="0"/>
                                                                          </a:ext>
                                                                        </a:extLst>
                                                                      </a:blip>
                                                                      <a:srcRect/>
                                                                      <a:stretch>
                                                                        <a:fillRect/>
                                                                      </a:stretch>
                                                                    </p:blipFill>
                                                                    <p:spPr bwMode="auto">
                                                                      <a:xfrm>
                                                                        <a:off x="307" y="731"/>
                                                                        <a:ext cx="907" cy="907"/>
                                                                      </a:xfrm>
                                                                      <a:prstGeom prst="rect">
                                                                        <a:avLst/>
                                                                      </a:prstGeom>
                                                                      <a:noFill/>
                                                                      <a:ln>
                                                                        <a:noFill/>
                                                                      </a:ln>
                                                                      <a:extLst>
                                                                        <a:ext uri="{909E8E84-426E-40dd-AFC4-6F175D3DCCD1}">
                                                                          <a14:hiddenFill xmlns:a14="http://schemas.microsoft.com/office/drawing/2010/main">
                                                                            <a:solidFill>
                                                                              <a:srgbClr val="FFFFFF"/>
                                                                            </a:solidFill>
                                                                          </a14:hiddenFill>
                                                                        </a:ext>
                                                                      </a:extLst>
                                                                    </p:spPr>
                                                                  </p:pic>
                                                                </p:grpSp>
                                                              </p:grpSp>
                                                            </p:grpSp>
                                                          </p:grpSp>
                                                        </p:grpSp>
                                                      </p:grpSp>
                                                    </p:grpSp>
                                                  </p:grpSp>
                                                </p:grpSp>
                                              </p:grpSp>
                                            </p:grpSp>
                                          </p:grpSp>
                                        </p:grpSp>
                                      </p:grpSp>
                                    </p:grpSp>
                                  </p:grpSp>
                                </p:grpSp>
                              </p:grpSp>
                            </p:grpSp>
                          </p:grpSp>
                        </p:grpSp>
                      </p:grpSp>
                    </p:grpSp>
                  </p:grpSp>
                </p:grpSp>
              </p:grpSp>
            </p:grpSp>
          </p:grpSp>
        </p:grpSp>
      </p:grpSp>
      <p:sp>
        <p:nvSpPr>
          <p:cNvPr id="78" name="ZoneTexte 77"/>
          <p:cNvSpPr txBox="1"/>
          <p:nvPr/>
        </p:nvSpPr>
        <p:spPr>
          <a:xfrm>
            <a:off x="179512" y="1040550"/>
            <a:ext cx="3396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Well differentiated tumor</a:t>
            </a:r>
            <a:endParaRPr lang="fr-FR" sz="2400" dirty="0"/>
          </a:p>
        </p:txBody>
      </p:sp>
      <p:sp>
        <p:nvSpPr>
          <p:cNvPr id="80" name="Text Box 17"/>
          <p:cNvSpPr txBox="1">
            <a:spLocks noChangeArrowheads="1"/>
          </p:cNvSpPr>
          <p:nvPr/>
        </p:nvSpPr>
        <p:spPr bwMode="auto">
          <a:xfrm>
            <a:off x="179512" y="6217635"/>
            <a:ext cx="427117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 dirty="0"/>
              <a:t>Sabine Colnot </a:t>
            </a:r>
            <a:r>
              <a:rPr lang="de-DE" sz="1400" dirty="0" smtClean="0"/>
              <a:t>- samples Paraffin </a:t>
            </a:r>
            <a:r>
              <a:rPr lang="de-DE" sz="1400" dirty="0"/>
              <a:t>section, </a:t>
            </a:r>
            <a:r>
              <a:rPr lang="de-DE" sz="1400" dirty="0" smtClean="0"/>
              <a:t>Collage and staining</a:t>
            </a:r>
            <a:r>
              <a:rPr lang="de-DE" sz="1400" dirty="0"/>
              <a:t> </a:t>
            </a:r>
            <a:r>
              <a:rPr lang="de-DE" sz="1400" dirty="0" smtClean="0"/>
              <a:t>IFADO</a:t>
            </a:r>
            <a:endParaRPr lang="de-DE" sz="1400" dirty="0"/>
          </a:p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027207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phenotypes</a:t>
            </a:r>
            <a:endParaRPr lang="en-US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5294093"/>
              </p:ext>
            </p:extLst>
          </p:nvPr>
        </p:nvGraphicFramePr>
        <p:xfrm>
          <a:off x="457200" y="1600200"/>
          <a:ext cx="8229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Property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Well-differentiated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Poorly-differentiated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 (observation)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bigger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Smaller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Adhesion (quantified)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629240" y="4874257"/>
            <a:ext cx="777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Those differences are not able alone to explain the well-differentiated phenotype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658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re processus 15"/>
          <p:cNvSpPr/>
          <p:nvPr/>
        </p:nvSpPr>
        <p:spPr>
          <a:xfrm>
            <a:off x="5271904" y="1776589"/>
            <a:ext cx="3872096" cy="2605665"/>
          </a:xfrm>
          <a:prstGeom prst="flowChartAlternate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800" dirty="0" smtClean="0"/>
              <a:t>Vascular System</a:t>
            </a:r>
          </a:p>
          <a:p>
            <a:r>
              <a:rPr lang="en-US" sz="2400" dirty="0" smtClean="0"/>
              <a:t>With different components</a:t>
            </a:r>
            <a:br>
              <a:rPr lang="en-US" sz="2400" dirty="0" smtClean="0"/>
            </a:br>
            <a:r>
              <a:rPr lang="en-US" sz="2200" dirty="0" smtClean="0"/>
              <a:t>- sinusoids</a:t>
            </a:r>
            <a:br>
              <a:rPr lang="en-US" sz="2200" dirty="0" smtClean="0"/>
            </a:br>
            <a:r>
              <a:rPr lang="en-US" sz="2200" dirty="0" smtClean="0"/>
              <a:t>- portal veins</a:t>
            </a:r>
            <a:br>
              <a:rPr lang="en-US" sz="2200" dirty="0" smtClean="0"/>
            </a:br>
            <a:r>
              <a:rPr lang="en-US" sz="2200" dirty="0" smtClean="0"/>
              <a:t>- central veins</a:t>
            </a:r>
          </a:p>
          <a:p>
            <a:r>
              <a:rPr lang="en-US" sz="2200" dirty="0" smtClean="0"/>
              <a:t>- Bile duct</a:t>
            </a:r>
            <a:endParaRPr lang="en-US" sz="2200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The liver model:</a:t>
            </a:r>
            <a:br>
              <a:rPr lang="en-US" sz="3200" dirty="0" smtClean="0"/>
            </a:br>
            <a:r>
              <a:rPr lang="en-US" sz="3200" dirty="0" smtClean="0"/>
              <a:t>building blocks</a:t>
            </a:r>
            <a:endParaRPr lang="en-US" sz="3200" dirty="0"/>
          </a:p>
        </p:txBody>
      </p:sp>
      <p:sp>
        <p:nvSpPr>
          <p:cNvPr id="7" name="Autre processus 6"/>
          <p:cNvSpPr/>
          <p:nvPr/>
        </p:nvSpPr>
        <p:spPr>
          <a:xfrm>
            <a:off x="183051" y="1776591"/>
            <a:ext cx="3810000" cy="2285290"/>
          </a:xfrm>
          <a:prstGeom prst="flowChartAlternate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4000" dirty="0" smtClean="0"/>
              <a:t>Tumor Cells</a:t>
            </a:r>
          </a:p>
          <a:p>
            <a:r>
              <a:rPr lang="fr-FR" sz="2400" dirty="0" err="1" smtClean="0"/>
              <a:t>With</a:t>
            </a:r>
            <a:r>
              <a:rPr lang="fr-FR" sz="2400" dirty="0" smtClean="0"/>
              <a:t> </a:t>
            </a:r>
            <a:r>
              <a:rPr lang="fr-FR" sz="2400" dirty="0" err="1" smtClean="0"/>
              <a:t>different</a:t>
            </a:r>
            <a:r>
              <a:rPr lang="fr-FR" sz="2400" dirty="0" smtClean="0"/>
              <a:t> </a:t>
            </a:r>
            <a:r>
              <a:rPr lang="fr-FR" sz="2400" dirty="0" err="1" smtClean="0"/>
              <a:t>phenotypes</a:t>
            </a:r>
            <a:endParaRPr lang="en-US" sz="2400" dirty="0" smtClean="0"/>
          </a:p>
          <a:p>
            <a:r>
              <a:rPr lang="en-US" sz="2200" dirty="0" smtClean="0"/>
              <a:t>- Rates: Proliferation/death</a:t>
            </a:r>
            <a:br>
              <a:rPr lang="en-US" sz="2200" dirty="0" smtClean="0"/>
            </a:br>
            <a:r>
              <a:rPr lang="en-US" sz="2200" dirty="0" smtClean="0"/>
              <a:t>- Physic: Adhesion, motility,</a:t>
            </a:r>
            <a:r>
              <a:rPr lang="fr-FR" sz="2200" dirty="0" smtClean="0"/>
              <a:t>…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fr-FR" sz="2200" dirty="0" smtClean="0"/>
              <a:t>- </a:t>
            </a:r>
            <a:r>
              <a:rPr lang="fr-FR" sz="2200" dirty="0" err="1" smtClean="0"/>
              <a:t>Mechanisms</a:t>
            </a:r>
            <a:r>
              <a:rPr lang="fr-FR" sz="2200" dirty="0" smtClean="0"/>
              <a:t>: </a:t>
            </a:r>
            <a:r>
              <a:rPr lang="fr-FR" sz="2200" dirty="0" err="1" smtClean="0"/>
              <a:t>cell</a:t>
            </a:r>
            <a:r>
              <a:rPr lang="fr-FR" sz="2200" dirty="0" smtClean="0"/>
              <a:t>-cycle,…</a:t>
            </a:r>
            <a:endParaRPr lang="en-US" sz="2200" dirty="0" smtClean="0"/>
          </a:p>
          <a:p>
            <a:pPr algn="ctr"/>
            <a:endParaRPr lang="en-US" sz="4000" dirty="0"/>
          </a:p>
        </p:txBody>
      </p:sp>
      <p:sp>
        <p:nvSpPr>
          <p:cNvPr id="11" name="Autre processus 10"/>
          <p:cNvSpPr/>
          <p:nvPr/>
        </p:nvSpPr>
        <p:spPr>
          <a:xfrm>
            <a:off x="2816261" y="5183155"/>
            <a:ext cx="3810000" cy="943957"/>
          </a:xfrm>
          <a:prstGeom prst="flowChartAlternate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4000" dirty="0" err="1" smtClean="0"/>
              <a:t>Hepatocytes</a:t>
            </a:r>
            <a:endParaRPr lang="en-US" sz="4000" dirty="0" smtClean="0"/>
          </a:p>
          <a:p>
            <a:pPr algn="ctr"/>
            <a:endParaRPr lang="en-US" sz="4000" dirty="0"/>
          </a:p>
        </p:txBody>
      </p:sp>
      <p:sp>
        <p:nvSpPr>
          <p:cNvPr id="13" name="Flèche angle droit à deux pointes 12"/>
          <p:cNvSpPr/>
          <p:nvPr/>
        </p:nvSpPr>
        <p:spPr>
          <a:xfrm rot="10800000" flipV="1">
            <a:off x="791576" y="4508116"/>
            <a:ext cx="1691059" cy="1641880"/>
          </a:xfrm>
          <a:prstGeom prst="lef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lèche angle droit à deux pointes 13"/>
          <p:cNvSpPr/>
          <p:nvPr/>
        </p:nvSpPr>
        <p:spPr>
          <a:xfrm>
            <a:off x="7072857" y="4508116"/>
            <a:ext cx="1427601" cy="1476007"/>
          </a:xfrm>
          <a:prstGeom prst="lef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ouble flèche horizontale 14"/>
          <p:cNvSpPr/>
          <p:nvPr/>
        </p:nvSpPr>
        <p:spPr>
          <a:xfrm flipV="1">
            <a:off x="4155456" y="2726796"/>
            <a:ext cx="990600" cy="60280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11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259632" y="4293096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Infinite stiffness</a:t>
            </a:r>
            <a:endParaRPr lang="en-US" sz="24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Vessel </a:t>
            </a:r>
            <a:r>
              <a:rPr lang="en-US" i="1" dirty="0"/>
              <a:t>stiffness analysis</a:t>
            </a:r>
            <a:br>
              <a:rPr lang="en-US" i="1" dirty="0"/>
            </a:br>
            <a:endParaRPr lang="en-US" dirty="0"/>
          </a:p>
        </p:txBody>
      </p:sp>
      <p:pic>
        <p:nvPicPr>
          <p:cNvPr id="5" name="Image 4" descr="full-4000-infin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4572000" cy="3429000"/>
          </a:xfrm>
          <a:prstGeom prst="rect">
            <a:avLst/>
          </a:prstGeom>
        </p:spPr>
      </p:pic>
      <p:pic>
        <p:nvPicPr>
          <p:cNvPr id="6" name="Image 5" descr="full-4000-mediu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72816"/>
            <a:ext cx="4572000" cy="3429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987824" y="5157192"/>
            <a:ext cx="331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1000 Pascal stiffness</a:t>
            </a:r>
            <a:endParaRPr lang="en-US" sz="2400" dirty="0"/>
          </a:p>
        </p:txBody>
      </p:sp>
      <p:pic>
        <p:nvPicPr>
          <p:cNvPr id="7" name="Image 6" descr="full-4000-sof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36" y="2636912"/>
            <a:ext cx="4572000" cy="3429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508104" y="5991671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 Pascal stiffness</a:t>
            </a:r>
            <a:endParaRPr lang="en-US" sz="2400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33193" y="5618856"/>
            <a:ext cx="4322783" cy="112251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/>
              <a:t>The vessel density within the tumor nodule is correlated with the ability of the tumor to push the vessels away.</a:t>
            </a:r>
          </a:p>
        </p:txBody>
      </p:sp>
    </p:spTree>
    <p:extLst>
      <p:ext uri="{BB962C8B-B14F-4D97-AF65-F5344CB8AC3E}">
        <p14:creationId xmlns:p14="http://schemas.microsoft.com/office/powerpoint/2010/main" val="2247306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Scenario </a:t>
            </a:r>
            <a:r>
              <a:rPr lang="en-US" dirty="0"/>
              <a:t>1</a:t>
            </a:r>
            <a:r>
              <a:rPr lang="en-US" dirty="0" smtClean="0"/>
              <a:t>: unrestricted proliferation</a:t>
            </a:r>
            <a:endParaRPr lang="en-US" dirty="0"/>
          </a:p>
        </p:txBody>
      </p:sp>
      <p:sp>
        <p:nvSpPr>
          <p:cNvPr id="6" name="Ellipse 5"/>
          <p:cNvSpPr/>
          <p:nvPr/>
        </p:nvSpPr>
        <p:spPr>
          <a:xfrm>
            <a:off x="395536" y="1561654"/>
            <a:ext cx="4186808" cy="402758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e 4"/>
          <p:cNvSpPr/>
          <p:nvPr/>
        </p:nvSpPr>
        <p:spPr>
          <a:xfrm>
            <a:off x="755576" y="1916832"/>
            <a:ext cx="3449338" cy="324036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1259632" y="2260360"/>
            <a:ext cx="2448272" cy="244827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poorly differentiated </a:t>
            </a:r>
            <a:r>
              <a:rPr lang="en-US" dirty="0" smtClean="0">
                <a:solidFill>
                  <a:schemeClr val="tx1"/>
                </a:solidFill>
              </a:rPr>
              <a:t>Tumor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5724128" y="1844824"/>
            <a:ext cx="2811940" cy="1296144"/>
            <a:chOff x="5432468" y="2492896"/>
            <a:chExt cx="2811940" cy="1296144"/>
          </a:xfrm>
        </p:grpSpPr>
        <p:sp>
          <p:nvSpPr>
            <p:cNvPr id="7" name="Rectangle 6"/>
            <p:cNvSpPr/>
            <p:nvPr/>
          </p:nvSpPr>
          <p:spPr>
            <a:xfrm>
              <a:off x="5436096" y="2492896"/>
              <a:ext cx="2808312" cy="43204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High vessel density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32468" y="3356992"/>
              <a:ext cx="2801514" cy="4320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Low vessel density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36096" y="2908432"/>
              <a:ext cx="2801514" cy="43204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Normal vessel density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1835696" y="515719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tissue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1835696" y="471585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Tumor border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5724128" y="3350953"/>
            <a:ext cx="2811940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/>
              <a:t>Tumor cells elevate their critical pressure at which they enter quiescence above  the value at which vessels can be pushed aside (without dying). </a:t>
            </a:r>
            <a:endParaRPr lang="en-US" sz="2200" dirty="0"/>
          </a:p>
        </p:txBody>
      </p:sp>
      <p:sp>
        <p:nvSpPr>
          <p:cNvPr id="3" name="ZoneTexte 2"/>
          <p:cNvSpPr txBox="1"/>
          <p:nvPr/>
        </p:nvSpPr>
        <p:spPr>
          <a:xfrm>
            <a:off x="1694324" y="6117708"/>
            <a:ext cx="5776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This situation is not observed in experiments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119350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Scenario 2: resistant vasculature</a:t>
            </a:r>
            <a:endParaRPr lang="en-US" dirty="0"/>
          </a:p>
        </p:txBody>
      </p:sp>
      <p:sp>
        <p:nvSpPr>
          <p:cNvPr id="6" name="Ellipse 5"/>
          <p:cNvSpPr/>
          <p:nvPr/>
        </p:nvSpPr>
        <p:spPr>
          <a:xfrm>
            <a:off x="395536" y="1561654"/>
            <a:ext cx="4186808" cy="402758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e 4"/>
          <p:cNvSpPr/>
          <p:nvPr/>
        </p:nvSpPr>
        <p:spPr>
          <a:xfrm>
            <a:off x="755576" y="1916832"/>
            <a:ext cx="3449338" cy="324036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1259632" y="2260360"/>
            <a:ext cx="2448272" cy="244827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Well</a:t>
            </a:r>
          </a:p>
          <a:p>
            <a:pPr algn="ctr"/>
            <a:r>
              <a:rPr lang="en-US" dirty="0" smtClean="0"/>
              <a:t>differentiated </a:t>
            </a:r>
            <a:r>
              <a:rPr lang="en-US" dirty="0" smtClean="0">
                <a:solidFill>
                  <a:schemeClr val="tx1"/>
                </a:solidFill>
              </a:rPr>
              <a:t>Tumor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5724128" y="1844824"/>
            <a:ext cx="2811940" cy="1296144"/>
            <a:chOff x="5432468" y="2492896"/>
            <a:chExt cx="2811940" cy="1296144"/>
          </a:xfrm>
        </p:grpSpPr>
        <p:sp>
          <p:nvSpPr>
            <p:cNvPr id="7" name="Rectangle 6"/>
            <p:cNvSpPr/>
            <p:nvPr/>
          </p:nvSpPr>
          <p:spPr>
            <a:xfrm>
              <a:off x="5436096" y="2492896"/>
              <a:ext cx="2808312" cy="43204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High vessel density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32468" y="3356992"/>
              <a:ext cx="2801514" cy="4320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Low vessel density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36096" y="2908432"/>
              <a:ext cx="2801514" cy="43204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Normal vessel density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1835696" y="515719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tissue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1835696" y="471585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Tumor border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1085233" y="6142130"/>
            <a:ext cx="6994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This situation is observed in well differentiated tumors</a:t>
            </a:r>
            <a:endParaRPr lang="en-US" sz="2400" u="sng" dirty="0"/>
          </a:p>
        </p:txBody>
      </p:sp>
      <p:sp>
        <p:nvSpPr>
          <p:cNvPr id="18" name="ZoneTexte 17"/>
          <p:cNvSpPr txBox="1"/>
          <p:nvPr/>
        </p:nvSpPr>
        <p:spPr>
          <a:xfrm>
            <a:off x="5727756" y="3449718"/>
            <a:ext cx="2797886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/>
              <a:t>Tumor cells replace healthy cells without destructing the liver vasculature. Cells are said well differentiated because they behave almost like normal hepatocytes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8672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 Vessel Stiffness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19888"/>
          </a:xfrm>
        </p:spPr>
        <p:txBody>
          <a:bodyPr>
            <a:normAutofit fontScale="92500"/>
          </a:bodyPr>
          <a:lstStyle/>
          <a:p>
            <a:r>
              <a:rPr lang="en-US" sz="2000" dirty="0" smtClean="0"/>
              <a:t>The tumor grows and finds its path around the vessel. When there is no more free spaces, the tumor has to kill its surrounding healthy hepatocytes.</a:t>
            </a:r>
            <a:endParaRPr lang="en-US" sz="2000" dirty="0"/>
          </a:p>
        </p:txBody>
      </p:sp>
      <p:pic>
        <p:nvPicPr>
          <p:cNvPr id="6" name="Image 5" descr="density-endotheli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8511" y="1472236"/>
            <a:ext cx="2645996" cy="3780000"/>
          </a:xfrm>
          <a:prstGeom prst="rect">
            <a:avLst/>
          </a:prstGeom>
        </p:spPr>
      </p:pic>
      <p:pic>
        <p:nvPicPr>
          <p:cNvPr id="7" name="Image 6" descr="density-tumo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3978" y="1472234"/>
            <a:ext cx="2646000" cy="3780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392209" y="4362068"/>
            <a:ext cx="2442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Endothelial Cell Density remains equal over time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5385648" y="4518068"/>
            <a:ext cx="236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tumor cells density</a:t>
            </a:r>
            <a:endParaRPr lang="en-US" dirty="0"/>
          </a:p>
        </p:txBody>
      </p:sp>
      <p:pic>
        <p:nvPicPr>
          <p:cNvPr id="11" name="Image 10" descr="full-stiffTest02_0005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978" y="2718068"/>
            <a:ext cx="4800000" cy="3600000"/>
          </a:xfrm>
          <a:prstGeom prst="rect">
            <a:avLst/>
          </a:prstGeom>
        </p:spPr>
      </p:pic>
      <p:pic>
        <p:nvPicPr>
          <p:cNvPr id="12" name="Image 11" descr="onlyTumor-stiffTest02_00053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606" y="2704094"/>
            <a:ext cx="4800000" cy="36000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88600" y="2718068"/>
            <a:ext cx="20983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Active Tumor: white</a:t>
            </a:r>
            <a:br>
              <a:rPr lang="en-US" sz="1400" dirty="0" smtClean="0"/>
            </a:br>
            <a:r>
              <a:rPr lang="en-US" sz="1400" dirty="0" smtClean="0"/>
              <a:t>Quiescent Tumor: gray</a:t>
            </a:r>
          </a:p>
          <a:p>
            <a:r>
              <a:rPr lang="en-US" sz="1400" dirty="0" smtClean="0"/>
              <a:t>Mitotic Tumor: blue</a:t>
            </a:r>
            <a:br>
              <a:rPr lang="en-US" sz="1400" dirty="0" smtClean="0"/>
            </a:br>
            <a:r>
              <a:rPr lang="en-US" sz="1400" dirty="0" smtClean="0"/>
              <a:t>Central Vein: dark blue</a:t>
            </a:r>
            <a:br>
              <a:rPr lang="en-US" sz="1400" dirty="0" smtClean="0"/>
            </a:br>
            <a:r>
              <a:rPr lang="en-US" sz="1400" dirty="0" smtClean="0"/>
              <a:t>Sinusoid: red</a:t>
            </a:r>
          </a:p>
          <a:p>
            <a:r>
              <a:rPr lang="en-US" sz="1400" dirty="0" smtClean="0"/>
              <a:t>Hepatocyte: transparent and brown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5413" y="4823733"/>
            <a:ext cx="2253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environment with </a:t>
            </a:r>
            <a:br>
              <a:rPr lang="en-US" dirty="0" smtClean="0"/>
            </a:br>
            <a:r>
              <a:rPr lang="en-US" dirty="0" smtClean="0"/>
              <a:t>a cut in visualization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79510" y="5466558"/>
            <a:ext cx="2154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Only Tumor cells and</a:t>
            </a:r>
          </a:p>
          <a:p>
            <a:r>
              <a:rPr lang="en-US" dirty="0" smtClean="0"/>
              <a:t>vasculature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66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4" grpId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Cancer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Systems Biology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Mathematical description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Application to liver tumor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Conclusion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170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Tumor’s Vessel Digestion</a:t>
            </a:r>
            <a:endParaRPr lang="en-US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87515" y="2427094"/>
            <a:ext cx="8452741" cy="3692866"/>
            <a:chOff x="87515" y="2427094"/>
            <a:chExt cx="8452741" cy="3692866"/>
          </a:xfrm>
        </p:grpSpPr>
        <p:pic>
          <p:nvPicPr>
            <p:cNvPr id="7" name="Image 6" descr="density-endothelial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4676" y="1833094"/>
              <a:ext cx="2772000" cy="3960000"/>
            </a:xfrm>
            <a:prstGeom prst="rect">
              <a:avLst/>
            </a:prstGeom>
          </p:spPr>
        </p:pic>
        <p:pic>
          <p:nvPicPr>
            <p:cNvPr id="8" name="Image 7" descr="density-tumor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74256" y="1833094"/>
              <a:ext cx="2772000" cy="3960000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87515" y="5196630"/>
              <a:ext cx="48360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Endothelial Cell Density:</a:t>
              </a:r>
            </a:p>
            <a:p>
              <a:r>
                <a:rPr lang="en-US" dirty="0" smtClean="0"/>
                <a:t>Endothelial Cells are destroyed within the tumor</a:t>
              </a:r>
            </a:p>
            <a:p>
              <a:r>
                <a:rPr lang="en-US" dirty="0" smtClean="0"/>
                <a:t>Before being killed SEC are pushed</a:t>
              </a:r>
              <a:endParaRPr lang="en-US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5385648" y="4891133"/>
              <a:ext cx="23661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The tumor cells density</a:t>
              </a:r>
              <a:endParaRPr lang="en-US" dirty="0"/>
            </a:p>
          </p:txBody>
        </p:sp>
      </p:grpSp>
      <p:pic>
        <p:nvPicPr>
          <p:cNvPr id="4" name="Image 3" descr="full-secMurder04_0001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65" y="2593649"/>
            <a:ext cx="4800000" cy="3600000"/>
          </a:xfrm>
          <a:prstGeom prst="rect">
            <a:avLst/>
          </a:prstGeom>
        </p:spPr>
      </p:pic>
      <p:pic>
        <p:nvPicPr>
          <p:cNvPr id="5" name="Image 4" descr="onlyTumor-secMurder04_0001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256" y="2593649"/>
            <a:ext cx="4800000" cy="360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05561" y="6348665"/>
            <a:ext cx="414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a simulation with vessel </a:t>
            </a:r>
            <a:r>
              <a:rPr lang="en-US" dirty="0" err="1" smtClean="0"/>
              <a:t>desctruction</a:t>
            </a:r>
            <a:endParaRPr lang="en-US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tumor growths and destroys the blood vessel by compression.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226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Scenario </a:t>
            </a:r>
            <a:r>
              <a:rPr lang="en-US" dirty="0"/>
              <a:t>3</a:t>
            </a:r>
            <a:r>
              <a:rPr lang="en-US" dirty="0" smtClean="0"/>
              <a:t>: vasculature destruction</a:t>
            </a:r>
            <a:endParaRPr lang="en-US" dirty="0"/>
          </a:p>
        </p:txBody>
      </p:sp>
      <p:sp>
        <p:nvSpPr>
          <p:cNvPr id="6" name="Ellipse 5"/>
          <p:cNvSpPr/>
          <p:nvPr/>
        </p:nvSpPr>
        <p:spPr>
          <a:xfrm>
            <a:off x="395536" y="1561654"/>
            <a:ext cx="4186808" cy="402758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e 4"/>
          <p:cNvSpPr/>
          <p:nvPr/>
        </p:nvSpPr>
        <p:spPr>
          <a:xfrm>
            <a:off x="755576" y="1916832"/>
            <a:ext cx="3449338" cy="324036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1259632" y="2260360"/>
            <a:ext cx="2448272" cy="244827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poorly differentiated </a:t>
            </a:r>
            <a:r>
              <a:rPr lang="en-US" dirty="0" smtClean="0">
                <a:solidFill>
                  <a:schemeClr val="tx1"/>
                </a:solidFill>
              </a:rPr>
              <a:t>Tumor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5724128" y="1844824"/>
            <a:ext cx="2811940" cy="1296144"/>
            <a:chOff x="5432468" y="2492896"/>
            <a:chExt cx="2811940" cy="1296144"/>
          </a:xfrm>
        </p:grpSpPr>
        <p:sp>
          <p:nvSpPr>
            <p:cNvPr id="7" name="Rectangle 6"/>
            <p:cNvSpPr/>
            <p:nvPr/>
          </p:nvSpPr>
          <p:spPr>
            <a:xfrm>
              <a:off x="5436096" y="2492896"/>
              <a:ext cx="2808312" cy="43204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High vessel density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32468" y="3356992"/>
              <a:ext cx="2801514" cy="4320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Low vessel density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36096" y="2908432"/>
              <a:ext cx="2801514" cy="43204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Normal vessel density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1835696" y="515719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tissue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1835696" y="471585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Tumor border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5727756" y="3449718"/>
            <a:ext cx="2797886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/>
              <a:t>Tumor cells may secrete </a:t>
            </a:r>
            <a:r>
              <a:rPr lang="en-US" sz="2200" dirty="0" err="1" smtClean="0"/>
              <a:t>proteolytic</a:t>
            </a:r>
            <a:r>
              <a:rPr lang="en-US" sz="2200" dirty="0" smtClean="0"/>
              <a:t> enzymes, weakening the cell-cell contacts of endothelial cells to eventually destructing them.</a:t>
            </a:r>
            <a:endParaRPr lang="en-US" sz="2200" dirty="0"/>
          </a:p>
        </p:txBody>
      </p:sp>
      <p:sp>
        <p:nvSpPr>
          <p:cNvPr id="17" name="ZoneTexte 16"/>
          <p:cNvSpPr txBox="1"/>
          <p:nvPr/>
        </p:nvSpPr>
        <p:spPr>
          <a:xfrm>
            <a:off x="940662" y="6105497"/>
            <a:ext cx="728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This situation is observed in poorly differentiated tumors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2134745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smtClean="0"/>
              <a:t>Biomechanical effects alone can reproduce most of the different observed phenotypes </a:t>
            </a:r>
          </a:p>
          <a:p>
            <a:pPr algn="just"/>
            <a:r>
              <a:rPr lang="en-US" dirty="0"/>
              <a:t>The model is able to reproduce biological data and to confirm or invalidate some assumptions on the tumor cell </a:t>
            </a:r>
            <a:r>
              <a:rPr lang="en-US" dirty="0" smtClean="0"/>
              <a:t>phenotype</a:t>
            </a:r>
          </a:p>
          <a:p>
            <a:pPr algn="just"/>
            <a:r>
              <a:rPr lang="en-US" dirty="0" smtClean="0"/>
              <a:t>Thanks to exchange with biologist the model is more and more precise and realistic</a:t>
            </a:r>
          </a:p>
          <a:p>
            <a:pPr algn="just"/>
            <a:r>
              <a:rPr lang="en-US" dirty="0" smtClean="0"/>
              <a:t>At the same time, biologists used our results to make new assumptions and experiments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875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are currently analyzing simulation with asymmetric liver cells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15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787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2885" y="1645920"/>
            <a:ext cx="8698230" cy="1627721"/>
          </a:xfrm>
        </p:spPr>
        <p:txBody>
          <a:bodyPr lIns="0" tIns="0" rIns="0" bIns="0"/>
          <a:lstStyle/>
          <a:p>
            <a:pPr marL="0" indent="0">
              <a:lnSpc>
                <a:spcPct val="95000"/>
              </a:lnSpc>
              <a:spcBef>
                <a:spcPct val="0"/>
              </a:spcBef>
              <a:buNone/>
            </a:pPr>
            <a:r>
              <a:rPr lang="en-US" sz="2400" u="sng" dirty="0">
                <a:solidFill>
                  <a:srgbClr val="000000"/>
                </a:solidFill>
                <a:latin typeface="Arial" charset="0"/>
              </a:rPr>
              <a:t>Definition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: Cancer is an abnormal cell proliferation caused by genetic mutations.</a:t>
            </a:r>
            <a:endParaRPr lang="en-US" dirty="0"/>
          </a:p>
          <a:p>
            <a:pPr marL="0" indent="0">
              <a:lnSpc>
                <a:spcPct val="95000"/>
              </a:lnSpc>
              <a:spcBef>
                <a:spcPct val="0"/>
              </a:spcBef>
              <a:buNone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lnSpc>
                <a:spcPct val="95000"/>
              </a:lnSpc>
              <a:spcBef>
                <a:spcPct val="0"/>
              </a:spcBef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Simplified Example:</a:t>
            </a:r>
            <a:endParaRPr lang="en-US" dirty="0"/>
          </a:p>
          <a:p>
            <a:pPr marL="0" indent="0">
              <a:lnSpc>
                <a:spcPct val="95000"/>
              </a:lnSpc>
              <a:spcBef>
                <a:spcPct val="0"/>
              </a:spcBef>
              <a:buNone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lnSpc>
                <a:spcPct val="95000"/>
              </a:lnSpc>
              <a:spcBef>
                <a:spcPct val="0"/>
              </a:spcBef>
              <a:buNone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Image 3" descr="DN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3505314"/>
            <a:ext cx="685102" cy="1530855"/>
          </a:xfrm>
          <a:prstGeom prst="rect">
            <a:avLst/>
          </a:prstGeom>
        </p:spPr>
      </p:pic>
      <p:pic>
        <p:nvPicPr>
          <p:cNvPr id="5" name="Image 4" descr="Hepatocyt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724" y="3697591"/>
            <a:ext cx="1447800" cy="1680780"/>
          </a:xfrm>
          <a:prstGeom prst="rect">
            <a:avLst/>
          </a:prstGeom>
        </p:spPr>
      </p:pic>
      <p:pic>
        <p:nvPicPr>
          <p:cNvPr id="6" name="Image 5" descr="guirayfile1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81"/>
          <a:stretch>
            <a:fillRect/>
          </a:stretch>
        </p:blipFill>
        <p:spPr>
          <a:xfrm rot="5400000">
            <a:off x="3246587" y="3388501"/>
            <a:ext cx="1685431" cy="1609905"/>
          </a:xfrm>
          <a:prstGeom prst="rect">
            <a:avLst/>
          </a:prstGeom>
        </p:spPr>
      </p:pic>
      <p:pic>
        <p:nvPicPr>
          <p:cNvPr id="7" name="Image 6" descr="Liv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7520" y="3901749"/>
            <a:ext cx="2105582" cy="1476622"/>
          </a:xfrm>
          <a:prstGeom prst="rect">
            <a:avLst/>
          </a:prstGeom>
        </p:spPr>
      </p:pic>
      <p:pic>
        <p:nvPicPr>
          <p:cNvPr id="8" name="Image 7" descr="thumb91111150237738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1495" y="3062838"/>
            <a:ext cx="1349620" cy="19494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ZoneTexte 1"/>
          <p:cNvSpPr txBox="1"/>
          <p:nvPr/>
        </p:nvSpPr>
        <p:spPr>
          <a:xfrm>
            <a:off x="464851" y="5771439"/>
            <a:ext cx="85505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charset="0"/>
              </a:rPr>
              <a:t>Our purpose is to help to understand part of the mechanisms.</a:t>
            </a:r>
          </a:p>
          <a:p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0" y="5193705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DNA mutations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1644364" y="3257725"/>
            <a:ext cx="163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Aggressive Cell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3284350" y="5193705"/>
            <a:ext cx="1812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Disorder in tissue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5169676" y="3480776"/>
            <a:ext cx="2128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Organ not functional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7374782" y="5300378"/>
            <a:ext cx="1803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Disease or death</a:t>
            </a:r>
            <a:endParaRPr lang="en-US" dirty="0"/>
          </a:p>
        </p:txBody>
      </p:sp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cancer?</a:t>
            </a:r>
            <a:endParaRPr lang="en-US" dirty="0"/>
          </a:p>
        </p:txBody>
      </p:sp>
      <p:sp>
        <p:nvSpPr>
          <p:cNvPr id="14" name="Flèche droite à entaille 13"/>
          <p:cNvSpPr/>
          <p:nvPr/>
        </p:nvSpPr>
        <p:spPr>
          <a:xfrm>
            <a:off x="1247039" y="4222068"/>
            <a:ext cx="373918" cy="29749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èche droite à entaille 15"/>
          <p:cNvSpPr/>
          <p:nvPr/>
        </p:nvSpPr>
        <p:spPr>
          <a:xfrm>
            <a:off x="2950565" y="4225723"/>
            <a:ext cx="373918" cy="29749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èche droite à entaille 16"/>
          <p:cNvSpPr/>
          <p:nvPr/>
        </p:nvSpPr>
        <p:spPr>
          <a:xfrm>
            <a:off x="4865739" y="4225723"/>
            <a:ext cx="373918" cy="29749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èche droite à entaille 17"/>
          <p:cNvSpPr/>
          <p:nvPr/>
        </p:nvSpPr>
        <p:spPr>
          <a:xfrm>
            <a:off x="7111650" y="4225723"/>
            <a:ext cx="373918" cy="29749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00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15742" y="1641635"/>
            <a:ext cx="8693943" cy="5042058"/>
          </a:xfrm>
        </p:spPr>
        <p:txBody>
          <a:bodyPr lIns="0" tIns="0" rIns="0" bIns="0">
            <a:normAutofit lnSpcReduction="10000"/>
          </a:bodyPr>
          <a:lstStyle/>
          <a:p>
            <a:pPr marL="0" indent="0">
              <a:lnSpc>
                <a:spcPct val="95000"/>
              </a:lnSpc>
              <a:spcBef>
                <a:spcPct val="0"/>
              </a:spcBef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Data from 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2008:</a:t>
            </a:r>
            <a:endParaRPr lang="en-US" dirty="0"/>
          </a:p>
          <a:p>
            <a:pPr marL="411480" lvl="1" indent="-308610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Cancer is the leading cause of death worldwide.</a:t>
            </a:r>
            <a:endParaRPr lang="en-US" dirty="0"/>
          </a:p>
          <a:p>
            <a:pPr marL="411480" lvl="1" indent="-308610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Liver cancer is the 3rd most killer (700 000 death per year)</a:t>
            </a:r>
            <a:endParaRPr lang="en-US" dirty="0"/>
          </a:p>
          <a:p>
            <a:pPr marL="411480" lvl="1" indent="-308610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Among liver cancers, 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epatocellular 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carcinoma (HCC) is the most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frequent.</a:t>
            </a:r>
            <a:endParaRPr lang="en-US" dirty="0"/>
          </a:p>
          <a:p>
            <a:pPr marL="0" indent="0">
              <a:lnSpc>
                <a:spcPct val="95000"/>
              </a:lnSpc>
              <a:spcBef>
                <a:spcPct val="0"/>
              </a:spcBef>
              <a:buNone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lnSpc>
                <a:spcPct val="95000"/>
              </a:lnSpc>
              <a:spcBef>
                <a:spcPct val="0"/>
              </a:spcBef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Different liver diseases are responsible for HCC:</a:t>
            </a:r>
            <a:endParaRPr lang="en-US" dirty="0"/>
          </a:p>
          <a:p>
            <a:pPr marL="411480" lvl="1" indent="-308610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Hepatitis B,C</a:t>
            </a:r>
            <a:endParaRPr lang="en-US" dirty="0"/>
          </a:p>
          <a:p>
            <a:pPr marL="411480" lvl="1" indent="-308610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Alcoholism</a:t>
            </a:r>
            <a:endParaRPr lang="en-US" dirty="0"/>
          </a:p>
          <a:p>
            <a:pPr marL="411480" lvl="1" indent="-308610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Aflatoxin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B1</a:t>
            </a:r>
            <a:endParaRPr lang="en-US" dirty="0"/>
          </a:p>
          <a:p>
            <a:pPr marL="0" indent="0">
              <a:lnSpc>
                <a:spcPct val="95000"/>
              </a:lnSpc>
              <a:spcBef>
                <a:spcPct val="0"/>
              </a:spcBef>
              <a:buNone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  <a:p>
            <a:pPr marL="0" indent="0" algn="just">
              <a:lnSpc>
                <a:spcPct val="95000"/>
              </a:lnSpc>
              <a:spcBef>
                <a:spcPct val="0"/>
              </a:spcBef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Studying cancer is critical health issue and of course an important economic issue.</a:t>
            </a:r>
            <a:endParaRPr lang="en-US" dirty="0"/>
          </a:p>
          <a:p>
            <a:pPr marL="0" indent="0">
              <a:lnSpc>
                <a:spcPct val="95000"/>
              </a:lnSpc>
              <a:spcBef>
                <a:spcPct val="0"/>
              </a:spcBef>
              <a:buNone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  <a:p>
            <a:pPr marL="0" indent="0" algn="r">
              <a:lnSpc>
                <a:spcPct val="95000"/>
              </a:lnSpc>
              <a:spcBef>
                <a:spcPct val="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Source: World Heath Organization (WHO)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Cancer over the 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540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46238" y="228761"/>
            <a:ext cx="6572741" cy="642615"/>
          </a:xfrm>
          <a:prstGeom prst="rect">
            <a:avLst/>
          </a:prstGeom>
          <a:solidFill>
            <a:srgbClr val="48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432000" tIns="140400" rIns="432000" bIns="140400" anchor="ctr" anchorCtr="1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fr-FR" sz="2000" dirty="0" err="1">
                <a:latin typeface="Comic Sans MS"/>
                <a:cs typeface="Comic Sans MS"/>
              </a:rPr>
              <a:t>Liver</a:t>
            </a:r>
            <a:r>
              <a:rPr lang="fr-FR" sz="2000" dirty="0">
                <a:latin typeface="Comic Sans MS"/>
                <a:cs typeface="Comic Sans MS"/>
              </a:rPr>
              <a:t>: an </a:t>
            </a:r>
            <a:r>
              <a:rPr lang="fr-FR" sz="2000" dirty="0" err="1">
                <a:latin typeface="Comic Sans MS"/>
                <a:cs typeface="Comic Sans MS"/>
              </a:rPr>
              <a:t>adaptated</a:t>
            </a:r>
            <a:r>
              <a:rPr lang="fr-FR" sz="2000" dirty="0">
                <a:latin typeface="Comic Sans MS"/>
                <a:cs typeface="Comic Sans MS"/>
              </a:rPr>
              <a:t> architecture </a:t>
            </a:r>
            <a:r>
              <a:rPr lang="fr-FR" sz="2000" dirty="0" smtClean="0">
                <a:latin typeface="Comic Sans MS"/>
                <a:cs typeface="Comic Sans MS"/>
              </a:rPr>
              <a:t>to </a:t>
            </a:r>
            <a:r>
              <a:rPr lang="fr-FR" sz="2000" dirty="0" err="1" smtClean="0">
                <a:latin typeface="Comic Sans MS"/>
                <a:cs typeface="Comic Sans MS"/>
              </a:rPr>
              <a:t>its</a:t>
            </a:r>
            <a:r>
              <a:rPr lang="fr-FR" sz="2000" dirty="0" smtClean="0">
                <a:latin typeface="Comic Sans MS"/>
                <a:cs typeface="Comic Sans MS"/>
              </a:rPr>
              <a:t> </a:t>
            </a:r>
            <a:r>
              <a:rPr lang="fr-FR" sz="2000" dirty="0" err="1" smtClean="0">
                <a:latin typeface="Comic Sans MS"/>
                <a:cs typeface="Comic Sans MS"/>
              </a:rPr>
              <a:t>function</a:t>
            </a:r>
            <a:endParaRPr lang="fr-FR" sz="2000" dirty="0">
              <a:latin typeface="Comic Sans MS"/>
              <a:cs typeface="Comic Sans MS"/>
            </a:endParaRPr>
          </a:p>
        </p:txBody>
      </p:sp>
      <p:pic>
        <p:nvPicPr>
          <p:cNvPr id="16387" name="Image 8" descr="liverLobu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90600"/>
            <a:ext cx="5486400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Image 6" descr="liver_large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3232150"/>
            <a:ext cx="4110037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646238" y="6392863"/>
            <a:ext cx="10461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b="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Veine porte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600200" y="2819400"/>
            <a:ext cx="8921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 b="0" dirty="0">
                <a:solidFill>
                  <a:schemeClr val="accent6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Veine </a:t>
            </a:r>
          </a:p>
          <a:p>
            <a:pPr algn="ctr">
              <a:defRPr/>
            </a:pPr>
            <a:r>
              <a:rPr lang="fr-FR" sz="1200" b="0" dirty="0">
                <a:solidFill>
                  <a:schemeClr val="accent6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hépatique</a:t>
            </a:r>
          </a:p>
        </p:txBody>
      </p:sp>
      <p:sp>
        <p:nvSpPr>
          <p:cNvPr id="16391" name="ZoneTexte 11"/>
          <p:cNvSpPr txBox="1">
            <a:spLocks noChangeArrowheads="1"/>
          </p:cNvSpPr>
          <p:nvPr/>
        </p:nvSpPr>
        <p:spPr bwMode="auto">
          <a:xfrm>
            <a:off x="2286000" y="6172200"/>
            <a:ext cx="14271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0" dirty="0">
                <a:solidFill>
                  <a:srgbClr val="FF0000"/>
                </a:solidFill>
              </a:rPr>
              <a:t>Artère hépatique</a:t>
            </a:r>
          </a:p>
        </p:txBody>
      </p:sp>
      <p:cxnSp>
        <p:nvCxnSpPr>
          <p:cNvPr id="16392" name="Connecteur droit 13"/>
          <p:cNvCxnSpPr>
            <a:cxnSpLocks noChangeShapeType="1"/>
          </p:cNvCxnSpPr>
          <p:nvPr/>
        </p:nvCxnSpPr>
        <p:spPr bwMode="auto">
          <a:xfrm rot="5400000" flipH="1" flipV="1">
            <a:off x="2286000" y="2438400"/>
            <a:ext cx="1676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3" name="Connecteur droit 15"/>
          <p:cNvCxnSpPr>
            <a:cxnSpLocks noChangeShapeType="1"/>
          </p:cNvCxnSpPr>
          <p:nvPr/>
        </p:nvCxnSpPr>
        <p:spPr bwMode="auto">
          <a:xfrm flipV="1">
            <a:off x="4267200" y="3962400"/>
            <a:ext cx="1219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4" name="ZoneTexte 16"/>
          <p:cNvSpPr txBox="1">
            <a:spLocks noChangeArrowheads="1"/>
          </p:cNvSpPr>
          <p:nvPr/>
        </p:nvSpPr>
        <p:spPr bwMode="auto">
          <a:xfrm>
            <a:off x="1295400" y="6015038"/>
            <a:ext cx="838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200" b="0" dirty="0">
                <a:solidFill>
                  <a:srgbClr val="008000"/>
                </a:solidFill>
              </a:rPr>
              <a:t>Canal biliaire</a:t>
            </a:r>
          </a:p>
        </p:txBody>
      </p:sp>
      <p:sp>
        <p:nvSpPr>
          <p:cNvPr id="16395" name="ZoneTexte 17"/>
          <p:cNvSpPr txBox="1">
            <a:spLocks noChangeArrowheads="1"/>
          </p:cNvSpPr>
          <p:nvPr/>
        </p:nvSpPr>
        <p:spPr bwMode="auto">
          <a:xfrm>
            <a:off x="223838" y="3429000"/>
            <a:ext cx="538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/>
              <a:t>Foie</a:t>
            </a:r>
          </a:p>
        </p:txBody>
      </p:sp>
      <p:sp>
        <p:nvSpPr>
          <p:cNvPr id="16396" name="ZoneTexte 18"/>
          <p:cNvSpPr txBox="1">
            <a:spLocks noChangeArrowheads="1"/>
          </p:cNvSpPr>
          <p:nvPr/>
        </p:nvSpPr>
        <p:spPr bwMode="auto">
          <a:xfrm>
            <a:off x="2487613" y="1066800"/>
            <a:ext cx="1627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/>
              <a:t>Lobule hépatique</a:t>
            </a:r>
          </a:p>
        </p:txBody>
      </p:sp>
      <p:sp>
        <p:nvSpPr>
          <p:cNvPr id="16397" name="ZoneTexte 19"/>
          <p:cNvSpPr txBox="1">
            <a:spLocks noChangeArrowheads="1"/>
          </p:cNvSpPr>
          <p:nvPr/>
        </p:nvSpPr>
        <p:spPr bwMode="auto">
          <a:xfrm>
            <a:off x="7010400" y="2054225"/>
            <a:ext cx="2052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/>
              <a:t>Travée hépatocytaire</a:t>
            </a:r>
          </a:p>
        </p:txBody>
      </p:sp>
      <p:sp>
        <p:nvSpPr>
          <p:cNvPr id="16398" name="ZoneTexte 20"/>
          <p:cNvSpPr txBox="1">
            <a:spLocks noChangeArrowheads="1"/>
          </p:cNvSpPr>
          <p:nvPr/>
        </p:nvSpPr>
        <p:spPr bwMode="auto">
          <a:xfrm>
            <a:off x="6834188" y="4953000"/>
            <a:ext cx="938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200" b="0" dirty="0"/>
              <a:t>epithelium </a:t>
            </a:r>
          </a:p>
          <a:p>
            <a:pPr algn="ctr" eaLnBrk="1" hangingPunct="1"/>
            <a:r>
              <a:rPr lang="fr-FR" sz="1200" b="0" dirty="0"/>
              <a:t>biliaire</a:t>
            </a:r>
          </a:p>
        </p:txBody>
      </p:sp>
      <p:sp>
        <p:nvSpPr>
          <p:cNvPr id="16399" name="ZoneTexte 21"/>
          <p:cNvSpPr txBox="1">
            <a:spLocks noChangeArrowheads="1"/>
          </p:cNvSpPr>
          <p:nvPr/>
        </p:nvSpPr>
        <p:spPr bwMode="auto">
          <a:xfrm>
            <a:off x="7837488" y="4953000"/>
            <a:ext cx="10017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0" dirty="0"/>
              <a:t>hépatocyte</a:t>
            </a:r>
          </a:p>
        </p:txBody>
      </p:sp>
      <p:cxnSp>
        <p:nvCxnSpPr>
          <p:cNvPr id="16400" name="Connecteur droit avec flèche 23"/>
          <p:cNvCxnSpPr>
            <a:cxnSpLocks noChangeShapeType="1"/>
            <a:stCxn id="16398" idx="0"/>
          </p:cNvCxnSpPr>
          <p:nvPr/>
        </p:nvCxnSpPr>
        <p:spPr bwMode="auto">
          <a:xfrm rot="5400000" flipH="1" flipV="1">
            <a:off x="7195344" y="4833144"/>
            <a:ext cx="228600" cy="111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401" name="Connecteur droit avec flèche 25"/>
          <p:cNvCxnSpPr>
            <a:cxnSpLocks noChangeShapeType="1"/>
            <a:stCxn id="16399" idx="0"/>
          </p:cNvCxnSpPr>
          <p:nvPr/>
        </p:nvCxnSpPr>
        <p:spPr bwMode="auto">
          <a:xfrm rot="16200000" flipV="1">
            <a:off x="7865269" y="4479131"/>
            <a:ext cx="838200" cy="1095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ZoneTexte 17"/>
          <p:cNvSpPr txBox="1"/>
          <p:nvPr/>
        </p:nvSpPr>
        <p:spPr>
          <a:xfrm>
            <a:off x="6096000" y="4757738"/>
            <a:ext cx="9477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100" b="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Veine porte</a:t>
            </a:r>
          </a:p>
        </p:txBody>
      </p:sp>
      <p:sp>
        <p:nvSpPr>
          <p:cNvPr id="16403" name="ZoneTexte 11"/>
          <p:cNvSpPr txBox="1">
            <a:spLocks noChangeArrowheads="1"/>
          </p:cNvSpPr>
          <p:nvPr/>
        </p:nvSpPr>
        <p:spPr bwMode="auto">
          <a:xfrm>
            <a:off x="5383213" y="4538663"/>
            <a:ext cx="13223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100" b="0" dirty="0">
                <a:solidFill>
                  <a:srgbClr val="FF0000"/>
                </a:solidFill>
              </a:rPr>
              <a:t>Artère hépatique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935040" y="2312988"/>
            <a:ext cx="1024095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100" b="0" dirty="0">
                <a:solidFill>
                  <a:schemeClr val="accent6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Veine </a:t>
            </a:r>
          </a:p>
          <a:p>
            <a:pPr algn="ctr">
              <a:defRPr/>
            </a:pPr>
            <a:r>
              <a:rPr lang="fr-FR" sz="1100" b="0" dirty="0">
                <a:solidFill>
                  <a:schemeClr val="accent6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centrilobulaire</a:t>
            </a:r>
          </a:p>
        </p:txBody>
      </p:sp>
      <p:sp>
        <p:nvSpPr>
          <p:cNvPr id="16405" name="Forme libre 23"/>
          <p:cNvSpPr>
            <a:spLocks noChangeArrowheads="1"/>
          </p:cNvSpPr>
          <p:nvPr/>
        </p:nvSpPr>
        <p:spPr bwMode="auto">
          <a:xfrm>
            <a:off x="6864350" y="5253038"/>
            <a:ext cx="1944688" cy="180975"/>
          </a:xfrm>
          <a:custGeom>
            <a:avLst/>
            <a:gdLst>
              <a:gd name="T0" fmla="*/ 0 w 1945105"/>
              <a:gd name="T1" fmla="*/ 0 h 180474"/>
              <a:gd name="T2" fmla="*/ 0 w 1945105"/>
              <a:gd name="T3" fmla="*/ 181981 h 180474"/>
              <a:gd name="T4" fmla="*/ 1943854 w 1945105"/>
              <a:gd name="T5" fmla="*/ 181981 h 180474"/>
              <a:gd name="T6" fmla="*/ 1943854 w 1945105"/>
              <a:gd name="T7" fmla="*/ 20221 h 180474"/>
              <a:gd name="T8" fmla="*/ 0 60000 65536"/>
              <a:gd name="T9" fmla="*/ 0 60000 65536"/>
              <a:gd name="T10" fmla="*/ 0 60000 65536"/>
              <a:gd name="T11" fmla="*/ 0 60000 65536"/>
              <a:gd name="T12" fmla="*/ 0 w 1945105"/>
              <a:gd name="T13" fmla="*/ 0 h 180474"/>
              <a:gd name="T14" fmla="*/ 1945105 w 1945105"/>
              <a:gd name="T15" fmla="*/ 180474 h 1804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45105" h="180474">
                <a:moveTo>
                  <a:pt x="0" y="0"/>
                </a:moveTo>
                <a:lnTo>
                  <a:pt x="0" y="180474"/>
                </a:lnTo>
                <a:lnTo>
                  <a:pt x="1945105" y="180474"/>
                </a:lnTo>
                <a:lnTo>
                  <a:pt x="1945105" y="2005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fr-FR" dirty="0"/>
          </a:p>
        </p:txBody>
      </p:sp>
      <p:sp>
        <p:nvSpPr>
          <p:cNvPr id="16406" name="ZoneTexte 24"/>
          <p:cNvSpPr txBox="1">
            <a:spLocks noChangeArrowheads="1"/>
          </p:cNvSpPr>
          <p:nvPr/>
        </p:nvSpPr>
        <p:spPr bwMode="auto">
          <a:xfrm>
            <a:off x="6934200" y="5486400"/>
            <a:ext cx="1774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0" dirty="0"/>
              <a:t>Parenchyme hépatique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" y="1336188"/>
            <a:ext cx="34290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Liver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function is to filter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the blood:</a:t>
            </a:r>
            <a:endParaRPr lang="en-US" sz="2000" dirty="0"/>
          </a:p>
          <a:p>
            <a:pPr marL="411480" lvl="1" indent="-308610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to remove raw materials</a:t>
            </a:r>
            <a:endParaRPr lang="en-US" sz="2000" dirty="0"/>
          </a:p>
          <a:p>
            <a:pPr marL="411480" lvl="1" indent="-308610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to deliver important molecules</a:t>
            </a:r>
            <a:endParaRPr lang="en-US" sz="2000" dirty="0"/>
          </a:p>
          <a:p>
            <a:pPr>
              <a:lnSpc>
                <a:spcPct val="95000"/>
              </a:lnSpc>
              <a:spcBef>
                <a:spcPct val="0"/>
              </a:spcBef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endParaRPr lang="en-US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4267201" y="5691872"/>
            <a:ext cx="47958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charset="0"/>
              </a:rPr>
              <a:t>Liver cells (hepatocytes) are organized to optimize those 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functionalities.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896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Systems Biology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457200" y="1600200"/>
            <a:ext cx="8458200" cy="679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Systems biology is the science field that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deals with different biology scales and tries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to link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them together – using physical and chemical laws.</a:t>
            </a:r>
            <a:endParaRPr lang="en-US" sz="2000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596356"/>
              </p:ext>
            </p:extLst>
          </p:nvPr>
        </p:nvGraphicFramePr>
        <p:xfrm>
          <a:off x="457200" y="2604715"/>
          <a:ext cx="8458200" cy="2809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9100"/>
                <a:gridCol w="4229100"/>
              </a:tblGrid>
              <a:tr h="462219">
                <a:tc>
                  <a:txBody>
                    <a:bodyPr/>
                    <a:lstStyle/>
                    <a:p>
                      <a:pPr algn="ctr"/>
                      <a:r>
                        <a:rPr lang="en-US" sz="2400" noProof="0" dirty="0" smtClean="0"/>
                        <a:t>Information</a:t>
                      </a:r>
                      <a:endParaRPr lang="en-US" sz="2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noProof="0" dirty="0" smtClean="0"/>
                        <a:t>Scale</a:t>
                      </a:r>
                      <a:endParaRPr lang="en-US" sz="2400" noProof="0" dirty="0"/>
                    </a:p>
                  </a:txBody>
                  <a:tcPr/>
                </a:tc>
              </a:tr>
              <a:tr h="462219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Gene mutation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Molecule</a:t>
                      </a:r>
                      <a:endParaRPr lang="en-US" noProof="0" dirty="0"/>
                    </a:p>
                  </a:txBody>
                  <a:tcPr/>
                </a:tc>
              </a:tr>
              <a:tr h="462219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Derivation of cell phenotype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Cell</a:t>
                      </a:r>
                      <a:endParaRPr lang="en-US" noProof="0" dirty="0"/>
                    </a:p>
                  </a:txBody>
                  <a:tcPr/>
                </a:tc>
              </a:tr>
              <a:tr h="498023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Modification in lobule architecture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10^4 cells</a:t>
                      </a:r>
                      <a:endParaRPr lang="en-US" noProof="0" dirty="0"/>
                    </a:p>
                  </a:txBody>
                  <a:tcPr/>
                </a:tc>
              </a:tr>
              <a:tr h="462219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Global effect on liver 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Tissue</a:t>
                      </a:r>
                      <a:endParaRPr lang="en-US" noProof="0" dirty="0"/>
                    </a:p>
                  </a:txBody>
                  <a:tcPr/>
                </a:tc>
              </a:tr>
              <a:tr h="462219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Impact</a:t>
                      </a:r>
                      <a:r>
                        <a:rPr lang="en-US" baseline="0" noProof="0" dirty="0" smtClean="0"/>
                        <a:t> on metabolism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Human Body</a:t>
                      </a:r>
                      <a:endParaRPr lang="en-US" noProof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241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Systems Biology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457200" y="1600200"/>
            <a:ext cx="8458200" cy="679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Systems biology is the science field that deals with different biology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scales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and tries to link them together – using physical and chemical laws.</a:t>
            </a:r>
            <a:endParaRPr lang="en-US" sz="2000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840743"/>
              </p:ext>
            </p:extLst>
          </p:nvPr>
        </p:nvGraphicFramePr>
        <p:xfrm>
          <a:off x="457200" y="2590116"/>
          <a:ext cx="8458200" cy="2809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9100"/>
                <a:gridCol w="4229100"/>
              </a:tblGrid>
              <a:tr h="462219">
                <a:tc>
                  <a:txBody>
                    <a:bodyPr/>
                    <a:lstStyle/>
                    <a:p>
                      <a:pPr algn="ctr"/>
                      <a:r>
                        <a:rPr lang="en-US" sz="2400" noProof="0" dirty="0" smtClean="0"/>
                        <a:t>Information</a:t>
                      </a:r>
                      <a:endParaRPr lang="en-US" sz="2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noProof="0" dirty="0" smtClean="0"/>
                        <a:t>Scale</a:t>
                      </a:r>
                      <a:endParaRPr lang="en-US" sz="2400" noProof="0" dirty="0"/>
                    </a:p>
                  </a:txBody>
                  <a:tcPr/>
                </a:tc>
              </a:tr>
              <a:tr h="462219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Gene mutation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Molecule</a:t>
                      </a:r>
                      <a:endParaRPr lang="en-US" noProof="0" dirty="0"/>
                    </a:p>
                  </a:txBody>
                  <a:tcPr/>
                </a:tc>
              </a:tr>
              <a:tr h="462219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Derivation of cell phenotype</a:t>
                      </a:r>
                      <a:endParaRPr lang="en-US" noProof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Cell</a:t>
                      </a:r>
                      <a:endParaRPr lang="en-US" noProof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98023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Modification in lobule architecture</a:t>
                      </a:r>
                      <a:endParaRPr lang="en-US" noProof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10^4 cells</a:t>
                      </a:r>
                      <a:endParaRPr lang="en-US" noProof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62219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Global effect on liver 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Tissue</a:t>
                      </a:r>
                      <a:endParaRPr lang="en-US" noProof="0" dirty="0"/>
                    </a:p>
                  </a:txBody>
                  <a:tcPr/>
                </a:tc>
              </a:tr>
              <a:tr h="462219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Impact</a:t>
                      </a:r>
                      <a:r>
                        <a:rPr lang="en-US" baseline="0" noProof="0" dirty="0" smtClean="0"/>
                        <a:t> on metabolism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Human Body</a:t>
                      </a:r>
                      <a:endParaRPr lang="en-US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457200" y="5769333"/>
            <a:ext cx="8458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Our expertise is the cell-scale (from 1 to 100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000 cells)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and its physical interactions (modeled by Agent-Based model)</a:t>
            </a:r>
            <a:endParaRPr lang="en-US" sz="2000" dirty="0"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71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Philosophy ?</a:t>
            </a:r>
            <a:br>
              <a:rPr lang="en-US" dirty="0" smtClean="0"/>
            </a:br>
            <a:r>
              <a:rPr lang="en-US" dirty="0" smtClean="0"/>
              <a:t>A systems biology approach</a:t>
            </a:r>
            <a:endParaRPr lang="en-US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Abgerundetes Rechteck 4"/>
          <p:cNvSpPr/>
          <p:nvPr/>
        </p:nvSpPr>
        <p:spPr>
          <a:xfrm>
            <a:off x="6052147" y="1417638"/>
            <a:ext cx="2219500" cy="100137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smtClean="0"/>
              <a:t>Pilote </a:t>
            </a:r>
            <a:r>
              <a:rPr lang="de-DE" sz="2000" dirty="0" err="1" smtClean="0"/>
              <a:t>experiment</a:t>
            </a:r>
            <a:r>
              <a:rPr lang="de-DE" sz="2000" dirty="0" smtClean="0"/>
              <a:t> </a:t>
            </a:r>
            <a:r>
              <a:rPr lang="de-DE" sz="2000" dirty="0" err="1" smtClean="0"/>
              <a:t>that</a:t>
            </a:r>
            <a:r>
              <a:rPr lang="de-DE" sz="2000" dirty="0" smtClean="0"/>
              <a:t> </a:t>
            </a:r>
            <a:r>
              <a:rPr lang="de-DE" sz="2000" dirty="0" err="1" smtClean="0"/>
              <a:t>gives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main</a:t>
            </a:r>
            <a:r>
              <a:rPr lang="de-DE" sz="2000" dirty="0" smtClean="0"/>
              <a:t> </a:t>
            </a:r>
            <a:r>
              <a:rPr lang="de-DE" sz="2000" dirty="0" err="1" smtClean="0"/>
              <a:t>idea</a:t>
            </a:r>
            <a:endParaRPr lang="de-DE" sz="2000" dirty="0"/>
          </a:p>
        </p:txBody>
      </p:sp>
      <p:sp>
        <p:nvSpPr>
          <p:cNvPr id="7" name="Pfeil nach unten 5"/>
          <p:cNvSpPr/>
          <p:nvPr/>
        </p:nvSpPr>
        <p:spPr>
          <a:xfrm>
            <a:off x="6965173" y="2419010"/>
            <a:ext cx="357190" cy="545309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2826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6F88CC-CA67-6D4A-9431-585DB0975E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FE6F88CC-CA67-6D4A-9431-585DB0975E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FE6F88CC-CA67-6D4A-9431-585DB0975E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graphicEl>
                                              <a:dgm id="{FE6F88CC-CA67-6D4A-9431-585DB0975E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6F88CC-CA67-6D4A-9431-585DB0975E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848DC9-A41F-2541-B6E0-82F4B035CF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AA848DC9-A41F-2541-B6E0-82F4B035CF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AA848DC9-A41F-2541-B6E0-82F4B035CF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>
                                            <p:graphicEl>
                                              <a:dgm id="{AA848DC9-A41F-2541-B6E0-82F4B035CF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848DC9-A41F-2541-B6E0-82F4B035CF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CE5FDBA-2016-5B44-8011-C7A84EE3B7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dgm id="{9CE5FDBA-2016-5B44-8011-C7A84EE3B7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dgm id="{9CE5FDBA-2016-5B44-8011-C7A84EE3B7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>
                                            <p:graphicEl>
                                              <a:dgm id="{9CE5FDBA-2016-5B44-8011-C7A84EE3B7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CE5FDBA-2016-5B44-8011-C7A84EE3B7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05CB9D-8A8A-304C-B969-DA26539B4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graphicEl>
                                              <a:dgm id="{D505CB9D-8A8A-304C-B969-DA26539B4B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dgm id="{D505CB9D-8A8A-304C-B969-DA26539B4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4">
                                            <p:graphicEl>
                                              <a:dgm id="{D505CB9D-8A8A-304C-B969-DA26539B4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05CB9D-8A8A-304C-B969-DA26539B4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CC2E39-B6DC-7847-A305-EEC134CD1F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graphicEl>
                                              <a:dgm id="{B6CC2E39-B6DC-7847-A305-EEC134CD1F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B6CC2E39-B6DC-7847-A305-EEC134CD1F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4">
                                            <p:graphicEl>
                                              <a:dgm id="{B6CC2E39-B6DC-7847-A305-EEC134CD1F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CC2E39-B6DC-7847-A305-EEC134CD1F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Principle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417638"/>
            <a:ext cx="8229600" cy="939397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Simulate cancer in a “in real” situation</a:t>
            </a:r>
            <a:r>
              <a:rPr lang="en-US" dirty="0"/>
              <a:t> </a:t>
            </a:r>
            <a:r>
              <a:rPr lang="en-US" dirty="0" smtClean="0"/>
              <a:t>with different parameters and properties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Select </a:t>
            </a:r>
            <a:r>
              <a:rPr lang="en-US" smtClean="0"/>
              <a:t>plausible results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</a:t>
            </a:r>
            <a:r>
              <a:rPr lang="en-US" dirty="0" smtClean="0"/>
              <a:t>nderstand cancer mechanisms 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491303" y="5033334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Examples</a:t>
            </a:r>
            <a:r>
              <a:rPr lang="fr-FR" dirty="0" smtClean="0"/>
              <a:t> of </a:t>
            </a:r>
            <a:r>
              <a:rPr lang="fr-FR" dirty="0" err="1" smtClean="0"/>
              <a:t>cell</a:t>
            </a:r>
            <a:r>
              <a:rPr lang="fr-FR" dirty="0" smtClean="0"/>
              <a:t> </a:t>
            </a:r>
            <a:r>
              <a:rPr lang="en-US" dirty="0" smtClean="0"/>
              <a:t>parameters and properties we can change:</a:t>
            </a:r>
          </a:p>
          <a:p>
            <a:pPr>
              <a:buFont typeface="Arial"/>
              <a:buChar char="•"/>
            </a:pPr>
            <a:r>
              <a:rPr lang="fr-FR" dirty="0" smtClean="0"/>
              <a:t>P</a:t>
            </a:r>
            <a:r>
              <a:rPr lang="en-US" dirty="0" err="1" smtClean="0"/>
              <a:t>roliferation</a:t>
            </a:r>
            <a:r>
              <a:rPr lang="en-US" dirty="0" smtClean="0"/>
              <a:t> rate </a:t>
            </a:r>
          </a:p>
          <a:p>
            <a:pPr>
              <a:buFont typeface="Arial"/>
              <a:buChar char="•"/>
            </a:pPr>
            <a:r>
              <a:rPr lang="en-US" dirty="0" smtClean="0"/>
              <a:t>Death rate</a:t>
            </a:r>
          </a:p>
          <a:p>
            <a:pPr>
              <a:buFont typeface="Arial"/>
              <a:buChar char="•"/>
            </a:pPr>
            <a:r>
              <a:rPr lang="fr-FR" dirty="0" err="1" smtClean="0"/>
              <a:t>Vessel</a:t>
            </a:r>
            <a:r>
              <a:rPr lang="fr-FR" dirty="0" smtClean="0"/>
              <a:t> </a:t>
            </a:r>
            <a:r>
              <a:rPr lang="fr-FR" dirty="0" err="1" smtClean="0"/>
              <a:t>stiffness</a:t>
            </a:r>
            <a:r>
              <a:rPr lang="fr-FR" dirty="0" smtClean="0"/>
              <a:t> (</a:t>
            </a:r>
            <a:r>
              <a:rPr lang="fr-FR" dirty="0" err="1" smtClean="0"/>
              <a:t>blood</a:t>
            </a:r>
            <a:r>
              <a:rPr lang="fr-FR" dirty="0" smtClean="0"/>
              <a:t> </a:t>
            </a:r>
            <a:r>
              <a:rPr lang="fr-FR" dirty="0" err="1" smtClean="0"/>
              <a:t>vasculature</a:t>
            </a:r>
            <a:r>
              <a:rPr lang="fr-FR" dirty="0" smtClean="0"/>
              <a:t> </a:t>
            </a:r>
            <a:r>
              <a:rPr lang="fr-FR" dirty="0" err="1" smtClean="0"/>
              <a:t>flexibility</a:t>
            </a:r>
            <a:r>
              <a:rPr lang="fr-FR" dirty="0" smtClean="0"/>
              <a:t> )</a:t>
            </a:r>
          </a:p>
          <a:p>
            <a:pPr>
              <a:buFont typeface="Arial"/>
              <a:buChar char="•"/>
            </a:pPr>
            <a:r>
              <a:rPr lang="fr-FR" dirty="0" smtClean="0"/>
              <a:t>Etc.</a:t>
            </a:r>
            <a:endParaRPr lang="en-US" dirty="0"/>
          </a:p>
        </p:txBody>
      </p:sp>
      <p:pic>
        <p:nvPicPr>
          <p:cNvPr id="7" name="Image 6" descr="Hepatocyt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833300"/>
            <a:ext cx="1700336" cy="1973953"/>
          </a:xfrm>
          <a:prstGeom prst="rect">
            <a:avLst/>
          </a:prstGeom>
        </p:spPr>
      </p:pic>
      <p:pic>
        <p:nvPicPr>
          <p:cNvPr id="10" name="Image 9" descr="DN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069147"/>
            <a:ext cx="740773" cy="1655253"/>
          </a:xfrm>
          <a:prstGeom prst="rect">
            <a:avLst/>
          </a:prstGeom>
        </p:spPr>
      </p:pic>
      <p:sp>
        <p:nvSpPr>
          <p:cNvPr id="11" name="Flèche vers la droite 10"/>
          <p:cNvSpPr/>
          <p:nvPr/>
        </p:nvSpPr>
        <p:spPr>
          <a:xfrm>
            <a:off x="1752600" y="3733800"/>
            <a:ext cx="9906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lèche vers la droite 16"/>
          <p:cNvSpPr/>
          <p:nvPr/>
        </p:nvSpPr>
        <p:spPr>
          <a:xfrm>
            <a:off x="4443536" y="3733800"/>
            <a:ext cx="9906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er 20"/>
          <p:cNvGrpSpPr/>
          <p:nvPr/>
        </p:nvGrpSpPr>
        <p:grpSpPr>
          <a:xfrm>
            <a:off x="167463" y="3333829"/>
            <a:ext cx="7604937" cy="1161971"/>
            <a:chOff x="167463" y="3333829"/>
            <a:chExt cx="7604937" cy="1161971"/>
          </a:xfrm>
        </p:grpSpPr>
        <p:sp>
          <p:nvSpPr>
            <p:cNvPr id="16" name="Rectangle 15"/>
            <p:cNvSpPr/>
            <p:nvPr/>
          </p:nvSpPr>
          <p:spPr>
            <a:xfrm>
              <a:off x="5562600" y="3352800"/>
              <a:ext cx="2209800" cy="1143000"/>
            </a:xfrm>
            <a:prstGeom prst="rect">
              <a:avLst/>
            </a:prstGeom>
            <a:solidFill>
              <a:srgbClr val="FFFFFF"/>
            </a:solidFill>
            <a:effectLst>
              <a:glow rad="139700">
                <a:schemeClr val="accent2">
                  <a:alpha val="75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17375E"/>
                  </a:solidFill>
                </a:rPr>
                <a:t>Impact on the lobule architecture ?</a:t>
              </a:r>
              <a:endParaRPr lang="en-US" dirty="0">
                <a:solidFill>
                  <a:srgbClr val="17375E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 rot="19752637">
              <a:off x="167463" y="3333829"/>
              <a:ext cx="2133600" cy="646331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β-Catenin activation</a:t>
              </a:r>
            </a:p>
            <a:p>
              <a:pPr algn="ctr"/>
              <a:r>
                <a:rPr lang="en-US" dirty="0" smtClean="0"/>
                <a:t>(or APC knock-out)</a:t>
              </a:r>
              <a:endParaRPr lang="en-US" dirty="0"/>
            </a:p>
          </p:txBody>
        </p:sp>
        <p:sp>
          <p:nvSpPr>
            <p:cNvPr id="19" name="ZoneTexte 18"/>
            <p:cNvSpPr txBox="1"/>
            <p:nvPr/>
          </p:nvSpPr>
          <p:spPr>
            <a:xfrm rot="19743188">
              <a:off x="2808733" y="3388424"/>
              <a:ext cx="1395536" cy="646331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Phenotype modification</a:t>
              </a:r>
            </a:p>
          </p:txBody>
        </p:sp>
      </p:grpSp>
      <p:pic>
        <p:nvPicPr>
          <p:cNvPr id="20" name="Image 19" descr="guirayfile1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81"/>
          <a:stretch>
            <a:fillRect/>
          </a:stretch>
        </p:blipFill>
        <p:spPr>
          <a:xfrm rot="5400000">
            <a:off x="5562601" y="2797682"/>
            <a:ext cx="2103848" cy="200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21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1205</Words>
  <Application>Microsoft Macintosh PowerPoint</Application>
  <PresentationFormat>Présentation à l'écran (4:3)</PresentationFormat>
  <Paragraphs>245</Paragraphs>
  <Slides>24</Slides>
  <Notes>10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24</vt:i4>
      </vt:variant>
    </vt:vector>
  </HeadingPairs>
  <TitlesOfParts>
    <vt:vector size="27" baseType="lpstr">
      <vt:lpstr>Thème Office</vt:lpstr>
      <vt:lpstr>Equation</vt:lpstr>
      <vt:lpstr>…quation</vt:lpstr>
      <vt:lpstr>Modeling tumor development in liver</vt:lpstr>
      <vt:lpstr>Outline</vt:lpstr>
      <vt:lpstr>What is cancer?</vt:lpstr>
      <vt:lpstr>Cancer over the world</vt:lpstr>
      <vt:lpstr>Présentation PowerPoint</vt:lpstr>
      <vt:lpstr>Systems Biology</vt:lpstr>
      <vt:lpstr>Systems Biology</vt:lpstr>
      <vt:lpstr>Philosophy ? A systems biology approach</vt:lpstr>
      <vt:lpstr>Simulation Principle</vt:lpstr>
      <vt:lpstr>Cell interactions mathematical description</vt:lpstr>
      <vt:lpstr>Application to HCC</vt:lpstr>
      <vt:lpstr>Présentation PowerPoint</vt:lpstr>
      <vt:lpstr>Présentation PowerPoint</vt:lpstr>
      <vt:lpstr>Comparison of phenotypes</vt:lpstr>
      <vt:lpstr>The liver model: building blocks</vt:lpstr>
      <vt:lpstr>Vessel stiffness analysis </vt:lpstr>
      <vt:lpstr>Scenario 1: unrestricted proliferation</vt:lpstr>
      <vt:lpstr>Scenario 2: resistant vasculature</vt:lpstr>
      <vt:lpstr>High Vessel Stiffness</vt:lpstr>
      <vt:lpstr>Tumor’s Vessel Digestion</vt:lpstr>
      <vt:lpstr>Scenario 3: vasculature destruction</vt:lpstr>
      <vt:lpstr>Conclusion</vt:lpstr>
      <vt:lpstr>We are currently analyzing simulation with asymmetric liver cells</vt:lpstr>
      <vt:lpstr>Thank you</vt:lpstr>
    </vt:vector>
  </TitlesOfParts>
  <Company>INRIA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support INRIA-Rocquencourt</dc:creator>
  <cp:lastModifiedBy>William W.</cp:lastModifiedBy>
  <cp:revision>85</cp:revision>
  <dcterms:created xsi:type="dcterms:W3CDTF">2011-06-23T14:17:35Z</dcterms:created>
  <dcterms:modified xsi:type="dcterms:W3CDTF">2011-11-15T14:58:44Z</dcterms:modified>
</cp:coreProperties>
</file>