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</p:sldMasterIdLst>
  <p:notesMasterIdLst>
    <p:notesMasterId r:id="rId27"/>
  </p:notesMasterIdLst>
  <p:handoutMasterIdLst>
    <p:handoutMasterId r:id="rId28"/>
  </p:handoutMasterIdLst>
  <p:sldIdLst>
    <p:sldId id="463" r:id="rId3"/>
    <p:sldId id="488" r:id="rId4"/>
    <p:sldId id="457" r:id="rId5"/>
    <p:sldId id="464" r:id="rId6"/>
    <p:sldId id="467" r:id="rId7"/>
    <p:sldId id="468" r:id="rId8"/>
    <p:sldId id="470" r:id="rId9"/>
    <p:sldId id="466" r:id="rId10"/>
    <p:sldId id="471" r:id="rId11"/>
    <p:sldId id="473" r:id="rId12"/>
    <p:sldId id="487" r:id="rId13"/>
    <p:sldId id="474" r:id="rId14"/>
    <p:sldId id="460" r:id="rId15"/>
    <p:sldId id="475" r:id="rId16"/>
    <p:sldId id="478" r:id="rId17"/>
    <p:sldId id="477" r:id="rId18"/>
    <p:sldId id="479" r:id="rId19"/>
    <p:sldId id="480" r:id="rId20"/>
    <p:sldId id="481" r:id="rId21"/>
    <p:sldId id="482" r:id="rId22"/>
    <p:sldId id="484" r:id="rId23"/>
    <p:sldId id="485" r:id="rId24"/>
    <p:sldId id="486" r:id="rId25"/>
    <p:sldId id="461" r:id="rId26"/>
  </p:sldIdLst>
  <p:sldSz cx="9144000" cy="6858000" type="screen4x3"/>
  <p:notesSz cx="6858000" cy="9144000"/>
  <p:custDataLst>
    <p:tags r:id="rId29"/>
  </p:custDataLst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C42"/>
    <a:srgbClr val="7C8509"/>
    <a:srgbClr val="F39A26"/>
    <a:srgbClr val="FECD1B"/>
    <a:srgbClr val="000000"/>
    <a:srgbClr val="9DC107"/>
    <a:srgbClr val="266D83"/>
    <a:srgbClr val="5B5E6F"/>
    <a:srgbClr val="FFFFFF"/>
    <a:srgbClr val="859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046" autoAdjust="0"/>
  </p:normalViewPr>
  <p:slideViewPr>
    <p:cSldViewPr snapToGrid="0">
      <p:cViewPr varScale="1">
        <p:scale>
          <a:sx n="104" d="100"/>
          <a:sy n="104" d="100"/>
        </p:scale>
        <p:origin x="-1740" y="-84"/>
      </p:cViewPr>
      <p:guideLst>
        <p:guide orient="horz" pos="3595"/>
        <p:guide orient="horz" pos="2603"/>
        <p:guide orient="horz" pos="934"/>
        <p:guide pos="387"/>
        <p:guide pos="435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-204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BFFBDF-2AC2-4340-BD67-34BFF46525A2}" type="doc">
      <dgm:prSet loTypeId="urn:microsoft.com/office/officeart/2005/8/layout/process4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84E2776C-9253-476C-A50C-E30F680BCE3A}">
      <dgm:prSet/>
      <dgm:spPr/>
      <dgm:t>
        <a:bodyPr/>
        <a:lstStyle/>
        <a:p>
          <a:pPr rtl="0"/>
          <a:r>
            <a:rPr lang="fr-FR" dirty="0" smtClean="0"/>
            <a:t>2  canonical </a:t>
          </a:r>
          <a:r>
            <a:rPr lang="fr-FR" dirty="0" err="1" smtClean="0"/>
            <a:t>systems</a:t>
          </a:r>
          <a:r>
            <a:rPr lang="fr-FR" dirty="0" smtClean="0"/>
            <a:t>:</a:t>
          </a:r>
          <a:endParaRPr lang="fr-FR" dirty="0"/>
        </a:p>
      </dgm:t>
    </dgm:pt>
    <dgm:pt modelId="{A077C018-B4D4-43B2-8F5A-CB3486B57D7F}" type="parTrans" cxnId="{40C3A04B-0EFB-4C10-A3B8-045D37042C2D}">
      <dgm:prSet/>
      <dgm:spPr/>
      <dgm:t>
        <a:bodyPr/>
        <a:lstStyle/>
        <a:p>
          <a:endParaRPr lang="fr-FR"/>
        </a:p>
      </dgm:t>
    </dgm:pt>
    <dgm:pt modelId="{DF9017F7-C288-4D1F-902E-0DB0ED0A5906}" type="sibTrans" cxnId="{40C3A04B-0EFB-4C10-A3B8-045D37042C2D}">
      <dgm:prSet/>
      <dgm:spPr/>
      <dgm:t>
        <a:bodyPr/>
        <a:lstStyle/>
        <a:p>
          <a:endParaRPr lang="fr-FR"/>
        </a:p>
      </dgm:t>
    </dgm:pt>
    <dgm:pt modelId="{EA3D5BE3-BD6C-4247-B62F-6C24B3787CEC}">
      <dgm:prSet/>
      <dgm:spPr/>
      <dgm:t>
        <a:bodyPr/>
        <a:lstStyle/>
        <a:p>
          <a:pPr rtl="0"/>
          <a:r>
            <a:rPr lang="fr-FR" dirty="0" err="1" smtClean="0"/>
            <a:t>Automated</a:t>
          </a:r>
          <a:r>
            <a:rPr lang="fr-FR" dirty="0" smtClean="0"/>
            <a:t> </a:t>
          </a:r>
          <a:r>
            <a:rPr lang="fr-FR" dirty="0" err="1" smtClean="0"/>
            <a:t>vehicles</a:t>
          </a:r>
          <a:endParaRPr lang="fr-FR" dirty="0"/>
        </a:p>
      </dgm:t>
    </dgm:pt>
    <dgm:pt modelId="{2A8349AE-62C5-4ED3-84D3-C6314067B763}" type="parTrans" cxnId="{38378D9D-D971-43F2-A200-7470294E795F}">
      <dgm:prSet/>
      <dgm:spPr/>
      <dgm:t>
        <a:bodyPr/>
        <a:lstStyle/>
        <a:p>
          <a:endParaRPr lang="fr-FR"/>
        </a:p>
      </dgm:t>
    </dgm:pt>
    <dgm:pt modelId="{70C62282-980A-4965-9E3F-2EAB72DA72A7}" type="sibTrans" cxnId="{38378D9D-D971-43F2-A200-7470294E795F}">
      <dgm:prSet/>
      <dgm:spPr/>
      <dgm:t>
        <a:bodyPr/>
        <a:lstStyle/>
        <a:p>
          <a:endParaRPr lang="fr-FR"/>
        </a:p>
      </dgm:t>
    </dgm:pt>
    <dgm:pt modelId="{E0A6021D-861F-4552-AA65-ABDCB0204897}">
      <dgm:prSet/>
      <dgm:spPr/>
      <dgm:t>
        <a:bodyPr/>
        <a:lstStyle/>
        <a:p>
          <a:pPr rtl="0"/>
          <a:r>
            <a:rPr lang="fr-FR" dirty="0" smtClean="0"/>
            <a:t>On-</a:t>
          </a:r>
          <a:r>
            <a:rPr lang="fr-FR" dirty="0" err="1" smtClean="0"/>
            <a:t>demand</a:t>
          </a:r>
          <a:r>
            <a:rPr lang="fr-FR" dirty="0" smtClean="0"/>
            <a:t> transportation system</a:t>
          </a:r>
          <a:endParaRPr lang="fr-FR" dirty="0"/>
        </a:p>
      </dgm:t>
    </dgm:pt>
    <dgm:pt modelId="{561A39EA-2A66-4707-8C14-BF6A17BE0535}" type="parTrans" cxnId="{F103E20B-5F92-4D41-9FFF-83B03EF21428}">
      <dgm:prSet/>
      <dgm:spPr/>
      <dgm:t>
        <a:bodyPr/>
        <a:lstStyle/>
        <a:p>
          <a:endParaRPr lang="fr-FR"/>
        </a:p>
      </dgm:t>
    </dgm:pt>
    <dgm:pt modelId="{A7C1BB28-B0D7-4FFD-824A-3E7C746F2D7E}" type="sibTrans" cxnId="{F103E20B-5F92-4D41-9FFF-83B03EF21428}">
      <dgm:prSet/>
      <dgm:spPr/>
      <dgm:t>
        <a:bodyPr/>
        <a:lstStyle/>
        <a:p>
          <a:endParaRPr lang="fr-FR"/>
        </a:p>
      </dgm:t>
    </dgm:pt>
    <dgm:pt modelId="{0276A378-39B8-4051-9B44-4A25061B9ECC}" type="pres">
      <dgm:prSet presAssocID="{A0BFFBDF-2AC2-4340-BD67-34BFF46525A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13324A2-CFDB-483C-8EC0-D1B8F2C11155}" type="pres">
      <dgm:prSet presAssocID="{84E2776C-9253-476C-A50C-E30F680BCE3A}" presName="boxAndChildren" presStyleCnt="0"/>
      <dgm:spPr/>
    </dgm:pt>
    <dgm:pt modelId="{328FA7F7-A809-4EFD-9272-BE16C2D1ED7E}" type="pres">
      <dgm:prSet presAssocID="{84E2776C-9253-476C-A50C-E30F680BCE3A}" presName="parentTextBox" presStyleLbl="node1" presStyleIdx="0" presStyleCnt="1"/>
      <dgm:spPr/>
      <dgm:t>
        <a:bodyPr/>
        <a:lstStyle/>
        <a:p>
          <a:endParaRPr lang="fr-FR"/>
        </a:p>
      </dgm:t>
    </dgm:pt>
    <dgm:pt modelId="{04A6B491-D098-495E-807C-385CA969AFB2}" type="pres">
      <dgm:prSet presAssocID="{84E2776C-9253-476C-A50C-E30F680BCE3A}" presName="entireBox" presStyleLbl="node1" presStyleIdx="0" presStyleCnt="1"/>
      <dgm:spPr/>
      <dgm:t>
        <a:bodyPr/>
        <a:lstStyle/>
        <a:p>
          <a:endParaRPr lang="fr-FR"/>
        </a:p>
      </dgm:t>
    </dgm:pt>
    <dgm:pt modelId="{96653FEA-97D8-4D97-86BE-FD85409FA4AC}" type="pres">
      <dgm:prSet presAssocID="{84E2776C-9253-476C-A50C-E30F680BCE3A}" presName="descendantBox" presStyleCnt="0"/>
      <dgm:spPr/>
    </dgm:pt>
    <dgm:pt modelId="{2129559F-30CE-4CEA-9A4D-3B48BF42B1A0}" type="pres">
      <dgm:prSet presAssocID="{EA3D5BE3-BD6C-4247-B62F-6C24B3787CEC}" presName="childTextBox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F905D89-D2C5-422A-89E3-378D6AD08CD7}" type="pres">
      <dgm:prSet presAssocID="{E0A6021D-861F-4552-AA65-ABDCB0204897}" presName="childTextBox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A74AFC2B-7030-4116-9A60-88ED6752DD37}" type="presOf" srcId="{84E2776C-9253-476C-A50C-E30F680BCE3A}" destId="{328FA7F7-A809-4EFD-9272-BE16C2D1ED7E}" srcOrd="0" destOrd="0" presId="urn:microsoft.com/office/officeart/2005/8/layout/process4"/>
    <dgm:cxn modelId="{38378D9D-D971-43F2-A200-7470294E795F}" srcId="{84E2776C-9253-476C-A50C-E30F680BCE3A}" destId="{EA3D5BE3-BD6C-4247-B62F-6C24B3787CEC}" srcOrd="0" destOrd="0" parTransId="{2A8349AE-62C5-4ED3-84D3-C6314067B763}" sibTransId="{70C62282-980A-4965-9E3F-2EAB72DA72A7}"/>
    <dgm:cxn modelId="{F103E20B-5F92-4D41-9FFF-83B03EF21428}" srcId="{84E2776C-9253-476C-A50C-E30F680BCE3A}" destId="{E0A6021D-861F-4552-AA65-ABDCB0204897}" srcOrd="1" destOrd="0" parTransId="{561A39EA-2A66-4707-8C14-BF6A17BE0535}" sibTransId="{A7C1BB28-B0D7-4FFD-824A-3E7C746F2D7E}"/>
    <dgm:cxn modelId="{0DD10D9A-92A0-4A87-99FB-3C7602FC310F}" type="presOf" srcId="{A0BFFBDF-2AC2-4340-BD67-34BFF46525A2}" destId="{0276A378-39B8-4051-9B44-4A25061B9ECC}" srcOrd="0" destOrd="0" presId="urn:microsoft.com/office/officeart/2005/8/layout/process4"/>
    <dgm:cxn modelId="{40C3A04B-0EFB-4C10-A3B8-045D37042C2D}" srcId="{A0BFFBDF-2AC2-4340-BD67-34BFF46525A2}" destId="{84E2776C-9253-476C-A50C-E30F680BCE3A}" srcOrd="0" destOrd="0" parTransId="{A077C018-B4D4-43B2-8F5A-CB3486B57D7F}" sibTransId="{DF9017F7-C288-4D1F-902E-0DB0ED0A5906}"/>
    <dgm:cxn modelId="{EB80D56D-475A-40F5-B0CB-37C3563C647B}" type="presOf" srcId="{84E2776C-9253-476C-A50C-E30F680BCE3A}" destId="{04A6B491-D098-495E-807C-385CA969AFB2}" srcOrd="1" destOrd="0" presId="urn:microsoft.com/office/officeart/2005/8/layout/process4"/>
    <dgm:cxn modelId="{A28D5E50-F69D-480A-A1A1-7039F1B50409}" type="presOf" srcId="{E0A6021D-861F-4552-AA65-ABDCB0204897}" destId="{1F905D89-D2C5-422A-89E3-378D6AD08CD7}" srcOrd="0" destOrd="0" presId="urn:microsoft.com/office/officeart/2005/8/layout/process4"/>
    <dgm:cxn modelId="{C9D286D5-01B8-438E-A340-0F872EC38221}" type="presOf" srcId="{EA3D5BE3-BD6C-4247-B62F-6C24B3787CEC}" destId="{2129559F-30CE-4CEA-9A4D-3B48BF42B1A0}" srcOrd="0" destOrd="0" presId="urn:microsoft.com/office/officeart/2005/8/layout/process4"/>
    <dgm:cxn modelId="{8FF69293-807D-428A-86B1-297772061D15}" type="presParOf" srcId="{0276A378-39B8-4051-9B44-4A25061B9ECC}" destId="{413324A2-CFDB-483C-8EC0-D1B8F2C11155}" srcOrd="0" destOrd="0" presId="urn:microsoft.com/office/officeart/2005/8/layout/process4"/>
    <dgm:cxn modelId="{6B443C51-5C48-4381-BCD0-ECBF94A0A2C9}" type="presParOf" srcId="{413324A2-CFDB-483C-8EC0-D1B8F2C11155}" destId="{328FA7F7-A809-4EFD-9272-BE16C2D1ED7E}" srcOrd="0" destOrd="0" presId="urn:microsoft.com/office/officeart/2005/8/layout/process4"/>
    <dgm:cxn modelId="{6362CE7B-73C2-4198-BD91-7CE585F42E10}" type="presParOf" srcId="{413324A2-CFDB-483C-8EC0-D1B8F2C11155}" destId="{04A6B491-D098-495E-807C-385CA969AFB2}" srcOrd="1" destOrd="0" presId="urn:microsoft.com/office/officeart/2005/8/layout/process4"/>
    <dgm:cxn modelId="{53D8850D-63C9-43C6-BF43-69C922FA4D54}" type="presParOf" srcId="{413324A2-CFDB-483C-8EC0-D1B8F2C11155}" destId="{96653FEA-97D8-4D97-86BE-FD85409FA4AC}" srcOrd="2" destOrd="0" presId="urn:microsoft.com/office/officeart/2005/8/layout/process4"/>
    <dgm:cxn modelId="{8AE9672B-5E42-4810-B69B-2B9AB2FD7A1A}" type="presParOf" srcId="{96653FEA-97D8-4D97-86BE-FD85409FA4AC}" destId="{2129559F-30CE-4CEA-9A4D-3B48BF42B1A0}" srcOrd="0" destOrd="0" presId="urn:microsoft.com/office/officeart/2005/8/layout/process4"/>
    <dgm:cxn modelId="{B2081886-25B8-4F9A-BC30-3F1C19651366}" type="presParOf" srcId="{96653FEA-97D8-4D97-86BE-FD85409FA4AC}" destId="{1F905D89-D2C5-422A-89E3-378D6AD08CD7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6B491-D098-495E-807C-385CA969AFB2}">
      <dsp:nvSpPr>
        <dsp:cNvPr id="0" name=""/>
        <dsp:cNvSpPr/>
      </dsp:nvSpPr>
      <dsp:spPr>
        <a:xfrm>
          <a:off x="0" y="0"/>
          <a:ext cx="7560000" cy="12557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/>
            <a:t>2  canonical </a:t>
          </a:r>
          <a:r>
            <a:rPr lang="fr-FR" sz="2400" kern="1200" dirty="0" err="1" smtClean="0"/>
            <a:t>systems</a:t>
          </a:r>
          <a:r>
            <a:rPr lang="fr-FR" sz="2400" kern="1200" dirty="0" smtClean="0"/>
            <a:t>:</a:t>
          </a:r>
          <a:endParaRPr lang="fr-FR" sz="2400" kern="1200" dirty="0"/>
        </a:p>
      </dsp:txBody>
      <dsp:txXfrm>
        <a:off x="0" y="0"/>
        <a:ext cx="7560000" cy="678093"/>
      </dsp:txXfrm>
    </dsp:sp>
    <dsp:sp modelId="{2129559F-30CE-4CEA-9A4D-3B48BF42B1A0}">
      <dsp:nvSpPr>
        <dsp:cNvPr id="0" name=""/>
        <dsp:cNvSpPr/>
      </dsp:nvSpPr>
      <dsp:spPr>
        <a:xfrm>
          <a:off x="0" y="652978"/>
          <a:ext cx="3780000" cy="5776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err="1" smtClean="0"/>
            <a:t>Automated</a:t>
          </a:r>
          <a:r>
            <a:rPr lang="fr-FR" sz="2000" kern="1200" dirty="0" smtClean="0"/>
            <a:t> </a:t>
          </a:r>
          <a:r>
            <a:rPr lang="fr-FR" sz="2000" kern="1200" dirty="0" err="1" smtClean="0"/>
            <a:t>vehicles</a:t>
          </a:r>
          <a:endParaRPr lang="fr-FR" sz="2000" kern="1200" dirty="0"/>
        </a:p>
      </dsp:txBody>
      <dsp:txXfrm>
        <a:off x="0" y="652978"/>
        <a:ext cx="3780000" cy="577634"/>
      </dsp:txXfrm>
    </dsp:sp>
    <dsp:sp modelId="{1F905D89-D2C5-422A-89E3-378D6AD08CD7}">
      <dsp:nvSpPr>
        <dsp:cNvPr id="0" name=""/>
        <dsp:cNvSpPr/>
      </dsp:nvSpPr>
      <dsp:spPr>
        <a:xfrm>
          <a:off x="3780000" y="652978"/>
          <a:ext cx="3780000" cy="5776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25400" rIns="14224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On-</a:t>
          </a:r>
          <a:r>
            <a:rPr lang="fr-FR" sz="2000" kern="1200" dirty="0" err="1" smtClean="0"/>
            <a:t>demand</a:t>
          </a:r>
          <a:r>
            <a:rPr lang="fr-FR" sz="2000" kern="1200" dirty="0" smtClean="0"/>
            <a:t> transportation system</a:t>
          </a:r>
          <a:endParaRPr lang="fr-FR" sz="2000" kern="1200" dirty="0"/>
        </a:p>
      </dsp:txBody>
      <dsp:txXfrm>
        <a:off x="3780000" y="652978"/>
        <a:ext cx="3780000" cy="577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entury Gothic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entury Gothic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entury Gothic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entury Gothic" pitchFamily="-1" charset="0"/>
                <a:cs typeface="Arial" charset="0"/>
              </a:defRPr>
            </a:lvl1pPr>
          </a:lstStyle>
          <a:p>
            <a:pPr>
              <a:defRPr/>
            </a:pPr>
            <a:fld id="{4B508C0F-04E4-47BC-963E-140F0A39123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6336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entury Gothic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entury Gothic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entury Gothic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entury Gothic" pitchFamily="-1" charset="0"/>
                <a:cs typeface="Arial" charset="0"/>
              </a:defRPr>
            </a:lvl1pPr>
          </a:lstStyle>
          <a:p>
            <a:pPr>
              <a:defRPr/>
            </a:pPr>
            <a:fld id="{373AC423-CA58-42A5-A0F2-A6744F3068B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248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Arial" pitchFamily="-1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Arial" pitchFamily="-1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Arial" pitchFamily="-1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Arial" pitchFamily="-1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entury Gothic" pitchFamily="34" charset="0"/>
        <a:ea typeface="Arial" pitchFamily="-1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ybercars.org/indexold.html" TargetMode="External"/><Relationship Id="rId7" Type="http://schemas.openxmlformats.org/officeDocument/2006/relationships/hyperlink" Target="http://cyberc3.sjtu.edu.c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netmobil.org/" TargetMode="External"/><Relationship Id="rId5" Type="http://schemas.openxmlformats.org/officeDocument/2006/relationships/hyperlink" Target="http://europa.eu.int/comm/research/environment/newsanddoc/article_2650_en.htm" TargetMode="External"/><Relationship Id="rId4" Type="http://schemas.openxmlformats.org/officeDocument/2006/relationships/hyperlink" Target="http://www.cybermove.org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3AC423-CA58-42A5-A0F2-A6744F3068B7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3AC423-CA58-42A5-A0F2-A6744F3068B7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466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3AC423-CA58-42A5-A0F2-A6744F3068B7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466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3AC423-CA58-42A5-A0F2-A6744F3068B7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804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3AC423-CA58-42A5-A0F2-A6744F3068B7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1804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Measurement</a:t>
            </a:r>
            <a:r>
              <a:rPr lang="fr-FR" dirty="0" smtClean="0"/>
              <a:t> </a:t>
            </a:r>
            <a:r>
              <a:rPr lang="fr-FR" dirty="0" err="1" smtClean="0"/>
              <a:t>based</a:t>
            </a:r>
            <a:r>
              <a:rPr lang="fr-FR" dirty="0" smtClean="0"/>
              <a:t> </a:t>
            </a:r>
            <a:r>
              <a:rPr lang="fr-FR" dirty="0" err="1" smtClean="0"/>
              <a:t>study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3AC423-CA58-42A5-A0F2-A6744F3068B7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456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3AC423-CA58-42A5-A0F2-A6744F3068B7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smtClean="0">
                <a:cs typeface="Arial" pitchFamily="34" charset="0"/>
              </a:rPr>
              <a:t>The team </a:t>
            </a:r>
            <a:r>
              <a:rPr lang="fr-FR" dirty="0" err="1" smtClean="0">
                <a:cs typeface="Arial" pitchFamily="34" charset="0"/>
              </a:rPr>
              <a:t>was</a:t>
            </a:r>
            <a:r>
              <a:rPr lang="fr-FR" dirty="0" smtClean="0">
                <a:cs typeface="Arial" pitchFamily="34" charset="0"/>
              </a:rPr>
              <a:t> </a:t>
            </a:r>
            <a:r>
              <a:rPr lang="fr-FR" dirty="0" err="1" smtClean="0">
                <a:cs typeface="Arial" pitchFamily="34" charset="0"/>
              </a:rPr>
              <a:t>created</a:t>
            </a:r>
            <a:r>
              <a:rPr lang="fr-FR" dirty="0" smtClean="0">
                <a:cs typeface="Arial" pitchFamily="34" charset="0"/>
              </a:rPr>
              <a:t> by Michel Parent  in 1991. At the </a:t>
            </a:r>
            <a:r>
              <a:rPr lang="fr-FR" dirty="0" err="1" smtClean="0">
                <a:cs typeface="Arial" pitchFamily="34" charset="0"/>
              </a:rPr>
              <a:t>origin</a:t>
            </a:r>
            <a:r>
              <a:rPr lang="fr-FR" dirty="0" smtClean="0">
                <a:cs typeface="Arial" pitchFamily="34" charset="0"/>
              </a:rPr>
              <a:t>, </a:t>
            </a:r>
            <a:r>
              <a:rPr lang="fr-FR" dirty="0" err="1" smtClean="0">
                <a:cs typeface="Arial" pitchFamily="34" charset="0"/>
              </a:rPr>
              <a:t>that</a:t>
            </a:r>
            <a:r>
              <a:rPr lang="fr-FR" dirty="0" smtClean="0">
                <a:cs typeface="Arial" pitchFamily="34" charset="0"/>
              </a:rPr>
              <a:t> </a:t>
            </a:r>
            <a:r>
              <a:rPr lang="fr-FR" dirty="0" err="1" smtClean="0">
                <a:cs typeface="Arial" pitchFamily="34" charset="0"/>
              </a:rPr>
              <a:t>was</a:t>
            </a:r>
            <a:r>
              <a:rPr lang="fr-FR" dirty="0" smtClean="0">
                <a:cs typeface="Arial" pitchFamily="34" charset="0"/>
              </a:rPr>
              <a:t> not a </a:t>
            </a:r>
            <a:r>
              <a:rPr lang="fr-FR" dirty="0" err="1" smtClean="0">
                <a:cs typeface="Arial" pitchFamily="34" charset="0"/>
              </a:rPr>
              <a:t>research</a:t>
            </a:r>
            <a:r>
              <a:rPr lang="fr-FR" dirty="0" smtClean="0">
                <a:cs typeface="Arial" pitchFamily="34" charset="0"/>
              </a:rPr>
              <a:t> team but  </a:t>
            </a:r>
            <a:r>
              <a:rPr lang="en-US" dirty="0" smtClean="0">
                <a:cs typeface="Arial" pitchFamily="34" charset="0"/>
              </a:rPr>
              <a:t>a “horizontal” team at INRIA. Its objective was the coordination and the </a:t>
            </a:r>
            <a:r>
              <a:rPr lang="en-US" dirty="0" err="1" smtClean="0">
                <a:cs typeface="Arial" pitchFamily="34" charset="0"/>
              </a:rPr>
              <a:t>transfert</a:t>
            </a:r>
            <a:r>
              <a:rPr lang="en-US" dirty="0" smtClean="0">
                <a:cs typeface="Arial" pitchFamily="34" charset="0"/>
              </a:rPr>
              <a:t> of all the research done at INRIA which can be applied to the </a:t>
            </a:r>
            <a:r>
              <a:rPr lang="en-US" dirty="0" err="1" smtClean="0">
                <a:cs typeface="Arial" pitchFamily="34" charset="0"/>
              </a:rPr>
              <a:t>the</a:t>
            </a:r>
            <a:r>
              <a:rPr lang="en-US" dirty="0" smtClean="0">
                <a:cs typeface="Arial" pitchFamily="34" charset="0"/>
              </a:rPr>
              <a:t> concepts of automated road and </a:t>
            </a:r>
            <a:r>
              <a:rPr lang="en-US" dirty="0" err="1" smtClean="0">
                <a:cs typeface="Arial" pitchFamily="34" charset="0"/>
              </a:rPr>
              <a:t>Cybercar</a:t>
            </a:r>
            <a:r>
              <a:rPr lang="en-US" dirty="0" smtClean="0">
                <a:cs typeface="Arial" pitchFamily="34" charset="0"/>
              </a:rPr>
              <a:t>. </a:t>
            </a:r>
            <a:r>
              <a:rPr lang="en-US" dirty="0" err="1" smtClean="0">
                <a:cs typeface="Arial" pitchFamily="34" charset="0"/>
              </a:rPr>
              <a:t>Cybercars</a:t>
            </a:r>
            <a:r>
              <a:rPr lang="en-US" dirty="0" smtClean="0">
                <a:cs typeface="Arial" pitchFamily="34" charset="0"/>
              </a:rPr>
              <a:t> are road vehicles with fully automated driving capabilities. A fleet of such vehicles forms a managed transportation system, for passengers or goods, on a network of roads with on-demand and door-to-door capability. This concept emerged in Europe in the early 1990's and was introduced for the first time in the Netherlands in December1997 for passenger transport at </a:t>
            </a:r>
            <a:r>
              <a:rPr lang="en-US" dirty="0" err="1" smtClean="0">
                <a:cs typeface="Arial" pitchFamily="34" charset="0"/>
              </a:rPr>
              <a:t>Schipol</a:t>
            </a:r>
            <a:r>
              <a:rPr lang="en-US" dirty="0" smtClean="0">
                <a:cs typeface="Arial" pitchFamily="34" charset="0"/>
              </a:rPr>
              <a:t> airport. Since then, it has been </a:t>
            </a:r>
            <a:r>
              <a:rPr lang="en-US" dirty="0" err="1" smtClean="0">
                <a:cs typeface="Arial" pitchFamily="34" charset="0"/>
              </a:rPr>
              <a:t>developped</a:t>
            </a:r>
            <a:r>
              <a:rPr lang="en-US" dirty="0" smtClean="0">
                <a:cs typeface="Arial" pitchFamily="34" charset="0"/>
              </a:rPr>
              <a:t> under a number of European projects such as </a:t>
            </a:r>
            <a:r>
              <a:rPr lang="en-US" dirty="0" err="1" smtClean="0">
                <a:cs typeface="Arial" pitchFamily="34" charset="0"/>
                <a:hlinkClick r:id="rId3"/>
              </a:rPr>
              <a:t>CyberCars</a:t>
            </a:r>
            <a:r>
              <a:rPr lang="en-US" dirty="0" smtClean="0">
                <a:cs typeface="Arial" pitchFamily="34" charset="0"/>
              </a:rPr>
              <a:t>, </a:t>
            </a:r>
            <a:r>
              <a:rPr lang="en-US" dirty="0" err="1" smtClean="0">
                <a:cs typeface="Arial" pitchFamily="34" charset="0"/>
                <a:hlinkClick r:id="rId4"/>
              </a:rPr>
              <a:t>CyberMove</a:t>
            </a:r>
            <a:r>
              <a:rPr lang="en-US" dirty="0" smtClean="0">
                <a:cs typeface="Arial" pitchFamily="34" charset="0"/>
              </a:rPr>
              <a:t>, </a:t>
            </a:r>
            <a:r>
              <a:rPr lang="en-US" dirty="0" smtClean="0">
                <a:cs typeface="Arial" pitchFamily="34" charset="0"/>
                <a:hlinkClick r:id="rId5"/>
              </a:rPr>
              <a:t>EDICT</a:t>
            </a:r>
            <a:r>
              <a:rPr lang="en-US" dirty="0" smtClean="0">
                <a:cs typeface="Arial" pitchFamily="34" charset="0"/>
              </a:rPr>
              <a:t>, </a:t>
            </a:r>
            <a:r>
              <a:rPr lang="en-US" dirty="0" err="1" smtClean="0">
                <a:cs typeface="Arial" pitchFamily="34" charset="0"/>
                <a:hlinkClick r:id="rId6"/>
              </a:rPr>
              <a:t>Netmobil</a:t>
            </a:r>
            <a:r>
              <a:rPr lang="en-US" dirty="0" smtClean="0">
                <a:cs typeface="Arial" pitchFamily="34" charset="0"/>
              </a:rPr>
              <a:t> and </a:t>
            </a:r>
            <a:r>
              <a:rPr lang="en-US" dirty="0" smtClean="0">
                <a:cs typeface="Arial" pitchFamily="34" charset="0"/>
                <a:hlinkClick r:id="rId7"/>
              </a:rPr>
              <a:t>CyberC3</a:t>
            </a:r>
            <a:endParaRPr lang="fr-FR" dirty="0" smtClean="0">
              <a:cs typeface="Arial" pitchFamily="34" charset="0"/>
            </a:endParaRPr>
          </a:p>
        </p:txBody>
      </p:sp>
      <p:sp>
        <p:nvSpPr>
          <p:cNvPr id="593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74B1CC-C14F-4D94-B5E3-B81AFD27E00F}" type="slidenum">
              <a:rPr lang="fr-FR" smtClean="0">
                <a:latin typeface="Century Gothic" pitchFamily="34" charset="0"/>
                <a:cs typeface="Arial" pitchFamily="34" charset="0"/>
              </a:rPr>
              <a:pPr/>
              <a:t>4</a:t>
            </a:fld>
            <a:endParaRPr lang="fr-FR" smtClean="0">
              <a:latin typeface="Century Gothic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IEED</a:t>
            </a:r>
            <a:r>
              <a:rPr lang="fr-FR" baseline="0" dirty="0" smtClean="0"/>
              <a:t> Institute </a:t>
            </a:r>
            <a:r>
              <a:rPr lang="fr-FR" baseline="0" dirty="0" err="1" smtClean="0"/>
              <a:t>created</a:t>
            </a:r>
            <a:r>
              <a:rPr lang="fr-FR" baseline="0" dirty="0" smtClean="0"/>
              <a:t> in 2012.</a:t>
            </a:r>
            <a:endParaRPr lang="fr-FR" dirty="0" smtClean="0"/>
          </a:p>
          <a:p>
            <a:r>
              <a:rPr lang="fr-FR" dirty="0" smtClean="0"/>
              <a:t>2 Programs</a:t>
            </a:r>
            <a:r>
              <a:rPr lang="fr-FR" baseline="0" dirty="0" smtClean="0"/>
              <a:t> : </a:t>
            </a:r>
            <a:r>
              <a:rPr lang="fr-FR" baseline="0" dirty="0" err="1" smtClean="0"/>
              <a:t>Vehicle</a:t>
            </a:r>
            <a:r>
              <a:rPr lang="fr-FR" baseline="0" dirty="0" smtClean="0"/>
              <a:t> and Eco-</a:t>
            </a:r>
            <a:r>
              <a:rPr lang="fr-FR" baseline="0" dirty="0" err="1" smtClean="0"/>
              <a:t>Mobility</a:t>
            </a:r>
            <a:endParaRPr lang="fr-FR" baseline="0" dirty="0" smtClean="0"/>
          </a:p>
          <a:p>
            <a:r>
              <a:rPr lang="fr-FR" baseline="0" dirty="0" smtClean="0"/>
              <a:t>3 </a:t>
            </a:r>
            <a:r>
              <a:rPr lang="fr-FR" baseline="0" dirty="0" err="1" smtClean="0"/>
              <a:t>Working</a:t>
            </a:r>
            <a:r>
              <a:rPr lang="fr-FR" baseline="0" dirty="0" smtClean="0"/>
              <a:t> groups : </a:t>
            </a:r>
            <a:r>
              <a:rPr lang="fr-FR" baseline="0" dirty="0" err="1" smtClean="0"/>
              <a:t>Vehicle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electrification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Connectivity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delegated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driving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Shared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mobility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energy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3AC423-CA58-42A5-A0F2-A6744F3068B7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5091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fr-FR" dirty="0" smtClean="0">
                <a:cs typeface="Arial" pitchFamily="34" charset="0"/>
              </a:rPr>
              <a:t>The goal of </a:t>
            </a:r>
            <a:r>
              <a:rPr lang="fr-FR" dirty="0" err="1" smtClean="0">
                <a:cs typeface="Arial" pitchFamily="34" charset="0"/>
              </a:rPr>
              <a:t>Imara</a:t>
            </a:r>
            <a:r>
              <a:rPr lang="fr-FR" dirty="0" smtClean="0">
                <a:cs typeface="Arial" pitchFamily="34" charset="0"/>
              </a:rPr>
              <a:t> </a:t>
            </a:r>
            <a:r>
              <a:rPr lang="fr-FR" dirty="0" err="1" smtClean="0">
                <a:cs typeface="Arial" pitchFamily="34" charset="0"/>
              </a:rPr>
              <a:t>is</a:t>
            </a:r>
            <a:r>
              <a:rPr lang="fr-FR" dirty="0" smtClean="0">
                <a:cs typeface="Arial" pitchFamily="34" charset="0"/>
              </a:rPr>
              <a:t> to </a:t>
            </a:r>
            <a:r>
              <a:rPr lang="fr-FR" dirty="0" err="1" smtClean="0">
                <a:cs typeface="Arial" pitchFamily="34" charset="0"/>
              </a:rPr>
              <a:t>find</a:t>
            </a:r>
            <a:r>
              <a:rPr lang="fr-FR" dirty="0" smtClean="0">
                <a:cs typeface="Arial" pitchFamily="34" charset="0"/>
              </a:rPr>
              <a:t> new </a:t>
            </a:r>
            <a:r>
              <a:rPr lang="fr-FR" dirty="0" err="1" smtClean="0">
                <a:cs typeface="Arial" pitchFamily="34" charset="0"/>
              </a:rPr>
              <a:t>mobity</a:t>
            </a:r>
            <a:r>
              <a:rPr lang="fr-FR" dirty="0" smtClean="0">
                <a:cs typeface="Arial" pitchFamily="34" charset="0"/>
              </a:rPr>
              <a:t> solutions, in </a:t>
            </a:r>
            <a:r>
              <a:rPr lang="fr-FR" dirty="0" err="1" smtClean="0">
                <a:cs typeface="Arial" pitchFamily="34" charset="0"/>
              </a:rPr>
              <a:t>order</a:t>
            </a:r>
            <a:r>
              <a:rPr lang="fr-FR" dirty="0" smtClean="0">
                <a:cs typeface="Arial" pitchFamily="34" charset="0"/>
              </a:rPr>
              <a:t> to </a:t>
            </a:r>
            <a:r>
              <a:rPr lang="fr-FR" dirty="0" err="1" smtClean="0">
                <a:cs typeface="Arial" pitchFamily="34" charset="0"/>
              </a:rPr>
              <a:t>limit</a:t>
            </a:r>
            <a:r>
              <a:rPr lang="fr-FR" dirty="0" smtClean="0">
                <a:cs typeface="Arial" pitchFamily="34" charset="0"/>
              </a:rPr>
              <a:t> congestions, pollution, </a:t>
            </a:r>
            <a:r>
              <a:rPr lang="fr-FR" dirty="0" err="1" smtClean="0">
                <a:cs typeface="Arial" pitchFamily="34" charset="0"/>
              </a:rPr>
              <a:t>lake</a:t>
            </a:r>
            <a:r>
              <a:rPr lang="fr-FR" dirty="0" smtClean="0">
                <a:cs typeface="Arial" pitchFamily="34" charset="0"/>
              </a:rPr>
              <a:t> of </a:t>
            </a:r>
            <a:r>
              <a:rPr lang="fr-FR" dirty="0" err="1" smtClean="0">
                <a:cs typeface="Arial" pitchFamily="34" charset="0"/>
              </a:rPr>
              <a:t>space</a:t>
            </a:r>
            <a:r>
              <a:rPr lang="fr-FR" dirty="0" smtClean="0">
                <a:cs typeface="Arial" pitchFamily="34" charset="0"/>
              </a:rPr>
              <a:t> in the </a:t>
            </a:r>
            <a:r>
              <a:rPr lang="fr-FR" dirty="0" err="1" smtClean="0">
                <a:cs typeface="Arial" pitchFamily="34" charset="0"/>
              </a:rPr>
              <a:t>cities</a:t>
            </a:r>
            <a:r>
              <a:rPr lang="fr-FR" dirty="0" smtClean="0">
                <a:cs typeface="Arial" pitchFamily="34" charset="0"/>
              </a:rPr>
              <a:t>, </a:t>
            </a:r>
            <a:r>
              <a:rPr lang="fr-FR" dirty="0" err="1" smtClean="0">
                <a:cs typeface="Arial" pitchFamily="34" charset="0"/>
              </a:rPr>
              <a:t>blocked</a:t>
            </a:r>
            <a:r>
              <a:rPr lang="fr-FR" dirty="0" smtClean="0">
                <a:cs typeface="Arial" pitchFamily="34" charset="0"/>
              </a:rPr>
              <a:t> situations and in </a:t>
            </a:r>
            <a:r>
              <a:rPr lang="fr-FR" dirty="0" err="1" smtClean="0">
                <a:cs typeface="Arial" pitchFamily="34" charset="0"/>
              </a:rPr>
              <a:t>order</a:t>
            </a:r>
            <a:r>
              <a:rPr lang="fr-FR" dirty="0" smtClean="0">
                <a:cs typeface="Arial" pitchFamily="34" charset="0"/>
              </a:rPr>
              <a:t> to </a:t>
            </a:r>
            <a:r>
              <a:rPr lang="fr-FR" dirty="0" err="1" smtClean="0">
                <a:cs typeface="Arial" pitchFamily="34" charset="0"/>
              </a:rPr>
              <a:t>limit</a:t>
            </a:r>
            <a:r>
              <a:rPr lang="fr-FR" dirty="0" smtClean="0">
                <a:cs typeface="Arial" pitchFamily="34" charset="0"/>
              </a:rPr>
              <a:t> injuries by </a:t>
            </a:r>
            <a:r>
              <a:rPr lang="fr-FR" dirty="0" err="1" smtClean="0">
                <a:cs typeface="Arial" pitchFamily="34" charset="0"/>
              </a:rPr>
              <a:t>offering</a:t>
            </a:r>
            <a:r>
              <a:rPr lang="fr-FR" dirty="0" smtClean="0">
                <a:cs typeface="Arial" pitchFamily="34" charset="0"/>
              </a:rPr>
              <a:t> new </a:t>
            </a:r>
            <a:r>
              <a:rPr lang="fr-FR" dirty="0" err="1" smtClean="0">
                <a:cs typeface="Arial" pitchFamily="34" charset="0"/>
              </a:rPr>
              <a:t>mobility</a:t>
            </a:r>
            <a:r>
              <a:rPr lang="fr-FR" dirty="0" smtClean="0">
                <a:cs typeface="Arial" pitchFamily="34" charset="0"/>
              </a:rPr>
              <a:t> </a:t>
            </a:r>
            <a:r>
              <a:rPr lang="fr-FR" dirty="0" err="1" smtClean="0">
                <a:cs typeface="Arial" pitchFamily="34" charset="0"/>
              </a:rPr>
              <a:t>systems</a:t>
            </a:r>
            <a:r>
              <a:rPr lang="fr-FR" dirty="0" smtClean="0">
                <a:cs typeface="Arial" pitchFamily="34" charset="0"/>
              </a:rPr>
              <a:t> </a:t>
            </a:r>
            <a:r>
              <a:rPr lang="fr-FR" dirty="0" err="1" smtClean="0">
                <a:cs typeface="Arial" pitchFamily="34" charset="0"/>
              </a:rPr>
              <a:t>which</a:t>
            </a:r>
            <a:r>
              <a:rPr lang="fr-FR" dirty="0" smtClean="0">
                <a:cs typeface="Arial" pitchFamily="34" charset="0"/>
              </a:rPr>
              <a:t> are more </a:t>
            </a:r>
            <a:r>
              <a:rPr lang="fr-FR" dirty="0" err="1" smtClean="0">
                <a:cs typeface="Arial" pitchFamily="34" charset="0"/>
              </a:rPr>
              <a:t>safe</a:t>
            </a:r>
            <a:r>
              <a:rPr lang="fr-FR" dirty="0" smtClean="0">
                <a:cs typeface="Arial" pitchFamily="34" charset="0"/>
              </a:rPr>
              <a:t> and more </a:t>
            </a:r>
            <a:r>
              <a:rPr lang="fr-FR" dirty="0" err="1" smtClean="0">
                <a:cs typeface="Arial" pitchFamily="34" charset="0"/>
              </a:rPr>
              <a:t>reliable</a:t>
            </a:r>
            <a:endParaRPr lang="fr-FR" dirty="0" smtClean="0">
              <a:cs typeface="Arial" pitchFamily="34" charset="0"/>
            </a:endParaRPr>
          </a:p>
        </p:txBody>
      </p:sp>
      <p:sp>
        <p:nvSpPr>
          <p:cNvPr id="6042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CA8B27-4EBB-475C-9B57-9B8B8F379248}" type="slidenum">
              <a:rPr lang="fr-FR" smtClean="0">
                <a:latin typeface="Century Gothic" pitchFamily="34" charset="0"/>
                <a:cs typeface="Arial" pitchFamily="34" charset="0"/>
              </a:rPr>
              <a:pPr/>
              <a:t>6</a:t>
            </a:fld>
            <a:endParaRPr lang="fr-FR" smtClean="0">
              <a:latin typeface="Century Gothic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cs typeface="Arial" pitchFamily="34" charset="0"/>
            </a:endParaRPr>
          </a:p>
        </p:txBody>
      </p:sp>
      <p:sp>
        <p:nvSpPr>
          <p:cNvPr id="757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7E80708-B14C-4325-850D-0BC0A8135CBB}" type="slidenum">
              <a:rPr lang="fr-FR" altLang="fr-FR" smtClean="0">
                <a:latin typeface="Century Gothic" pitchFamily="34" charset="0"/>
              </a:rPr>
              <a:pPr eaLnBrk="1" hangingPunct="1"/>
              <a:t>8</a:t>
            </a:fld>
            <a:endParaRPr lang="fr-FR" altLang="fr-FR" smtClean="0">
              <a:latin typeface="Century Gothic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mtClean="0">
                <a:cs typeface="Arial" pitchFamily="34" charset="0"/>
              </a:rPr>
              <a:t>SLAM Laser</a:t>
            </a:r>
          </a:p>
          <a:p>
            <a:r>
              <a:rPr lang="fr-FR" altLang="fr-FR" smtClean="0">
                <a:cs typeface="Arial" pitchFamily="34" charset="0"/>
              </a:rPr>
              <a:t>SLAMMOT Stéréo</a:t>
            </a:r>
          </a:p>
          <a:p>
            <a:r>
              <a:rPr lang="fr-FR" altLang="fr-FR" smtClean="0">
                <a:cs typeface="Arial" pitchFamily="34" charset="0"/>
              </a:rPr>
              <a:t>Manœuvre dépassement</a:t>
            </a:r>
          </a:p>
          <a:p>
            <a:r>
              <a:rPr lang="fr-FR" altLang="fr-FR" smtClean="0">
                <a:cs typeface="Arial" pitchFamily="34" charset="0"/>
              </a:rPr>
              <a:t>Contrôle flou</a:t>
            </a:r>
          </a:p>
          <a:p>
            <a:r>
              <a:rPr lang="fr-FR" altLang="fr-FR" smtClean="0">
                <a:cs typeface="Arial" pitchFamily="34" charset="0"/>
              </a:rPr>
              <a:t>Cooperative perception</a:t>
            </a:r>
          </a:p>
        </p:txBody>
      </p:sp>
      <p:sp>
        <p:nvSpPr>
          <p:cNvPr id="7987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8B3136F-9B6A-4CD2-AF88-86EA4773715C}" type="slidenum">
              <a:rPr lang="fr-FR" altLang="fr-FR" smtClean="0">
                <a:latin typeface="Century Gothic" pitchFamily="34" charset="0"/>
              </a:rPr>
              <a:pPr eaLnBrk="1" hangingPunct="1"/>
              <a:t>9</a:t>
            </a:fld>
            <a:endParaRPr lang="fr-FR" altLang="fr-FR" smtClean="0">
              <a:latin typeface="Century Gothic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3AC423-CA58-42A5-A0F2-A6744F3068B7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414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3AC423-CA58-42A5-A0F2-A6744F3068B7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466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ond_chapitre_rou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 bwMode="white">
          <a:xfrm>
            <a:off x="1349375" y="3523568"/>
            <a:ext cx="7486650" cy="602345"/>
          </a:xfrm>
        </p:spPr>
        <p:txBody>
          <a:bodyPr anchor="b"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349375" y="4191000"/>
            <a:ext cx="7486650" cy="707886"/>
          </a:xfrm>
        </p:spPr>
        <p:txBody>
          <a:bodyPr/>
          <a:lstStyle>
            <a:lvl1pPr>
              <a:lnSpc>
                <a:spcPct val="100000"/>
              </a:lnSpc>
              <a:defRPr sz="23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5" name="Espace réservé de la date 4"/>
          <p:cNvSpPr>
            <a:spLocks noGrp="1" noChangeArrowheads="1"/>
          </p:cNvSpPr>
          <p:nvPr>
            <p:ph type="dt" sz="half" idx="10"/>
          </p:nvPr>
        </p:nvSpPr>
        <p:spPr>
          <a:xfrm>
            <a:off x="7118251" y="6489700"/>
            <a:ext cx="1336773" cy="273050"/>
          </a:xfrm>
          <a:prstGeom prst="rect">
            <a:avLst/>
          </a:prstGeom>
        </p:spPr>
        <p:txBody>
          <a:bodyPr/>
          <a:lstStyle>
            <a:lvl1pPr algn="r">
              <a:defRPr sz="110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fr-FR" dirty="0" smtClean="0"/>
              <a:t>10/07/2013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349375" y="6488113"/>
            <a:ext cx="5656336" cy="273050"/>
          </a:xfrm>
          <a:prstGeom prst="rect">
            <a:avLst/>
          </a:prstGeom>
        </p:spPr>
        <p:txBody>
          <a:bodyPr/>
          <a:lstStyle>
            <a:lvl1pPr>
              <a:defRPr sz="1100" b="0" dirty="0" smtClean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fr-FR" dirty="0" err="1" smtClean="0"/>
              <a:t>Title</a:t>
            </a:r>
            <a:r>
              <a:rPr lang="fr-FR" dirty="0" smtClean="0"/>
              <a:t> of </a:t>
            </a:r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presentation</a:t>
            </a:r>
            <a:r>
              <a:rPr lang="fr-FR" dirty="0" smtClean="0"/>
              <a:t>  - </a:t>
            </a: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mask</a:t>
            </a:r>
            <a:r>
              <a:rPr lang="fr-FR" dirty="0" smtClean="0"/>
              <a:t> options</a:t>
            </a:r>
            <a:endParaRPr lang="fr-FR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 smtClean="0">
                <a:solidFill>
                  <a:schemeClr val="bg1">
                    <a:lumMod val="50000"/>
                  </a:schemeClr>
                </a:solidFill>
                <a:latin typeface="Century Gothic" pitchFamily="-1" charset="0"/>
                <a:cs typeface="Arial" charset="0"/>
              </a:defRPr>
            </a:lvl1pPr>
          </a:lstStyle>
          <a:p>
            <a:pPr>
              <a:defRPr/>
            </a:pPr>
            <a:fld id="{FCAD49BB-736E-4B40-A2FB-3CD1A697DBA3}" type="slidenum">
              <a:rPr lang="fr-FR" smtClean="0"/>
              <a:pPr>
                <a:defRPr/>
              </a:pPr>
              <a:t>‹N°›</a:t>
            </a:fld>
            <a:r>
              <a:rPr lang="fr-FR" dirty="0" smtClean="0"/>
              <a:t>/15</a:t>
            </a:r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00 MOIS 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349375" y="6488113"/>
            <a:ext cx="5218113" cy="27305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r-FR"/>
              <a:t>EMETTEUR - NOM DE LA PRESENTATION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8538" y="6488113"/>
            <a:ext cx="52546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</a:t>
            </a:r>
            <a:fld id="{450C9DF8-BB44-4B38-BDD2-85DF7F567E1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00 MOIS 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349375" y="6488113"/>
            <a:ext cx="5218113" cy="27305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r-FR"/>
              <a:t>EMETTEUR - NOM DE LA PRESENTATION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8538" y="6488113"/>
            <a:ext cx="52546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</a:t>
            </a:r>
            <a:fld id="{47AA6AA1-8A4D-4BD3-BAE7-2E3829918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349375" y="1844675"/>
            <a:ext cx="3694113" cy="4613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95888" y="1844675"/>
            <a:ext cx="3694112" cy="4613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00 MOIS 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349375" y="6488113"/>
            <a:ext cx="5218113" cy="27305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r-FR"/>
              <a:t>EMETTEUR - NOM DE LA PRESENTATION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8538" y="6488113"/>
            <a:ext cx="52546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</a:t>
            </a:r>
            <a:fld id="{DE2EABBD-0B29-4196-B7A3-60C5E890875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00 MOIS 2011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349375" y="6488113"/>
            <a:ext cx="5218113" cy="27305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r-FR"/>
              <a:t>EMETTEUR - NOM DE LA PRESENTATION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8538" y="6488113"/>
            <a:ext cx="52546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</a:t>
            </a:r>
            <a:fld id="{074CC4CC-51A3-4C3C-8E66-254D4C02B90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00 MOIS 2011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349375" y="6488113"/>
            <a:ext cx="5218113" cy="27305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r-FR"/>
              <a:t>EMETTEUR - NOM DE LA PRESENTATION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8538" y="6488113"/>
            <a:ext cx="52546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</a:t>
            </a:r>
            <a:fld id="{F36AEE86-79E5-437D-B97F-C6949ECE204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00 MOIS 2011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349375" y="6488113"/>
            <a:ext cx="5218113" cy="27305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r-FR"/>
              <a:t>EMETTEUR - NOM DE LA PRESENTATION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8538" y="6488113"/>
            <a:ext cx="52546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</a:t>
            </a:r>
            <a:fld id="{91025617-2D4A-4594-8672-E32A7442EAE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00 MOIS 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349375" y="6488113"/>
            <a:ext cx="5218113" cy="27305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r-FR"/>
              <a:t>EMETTEUR - NOM DE LA PRESENTATION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8538" y="6488113"/>
            <a:ext cx="52546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</a:t>
            </a:r>
            <a:fld id="{22B0292F-0B95-40E0-8361-C2CA733FF03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dirty="0" smtClean="0"/>
              <a:t>Cliquez sur l'icône pour ajouter une image</a:t>
            </a:r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00 MOIS 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349375" y="6488113"/>
            <a:ext cx="5218113" cy="27305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r-FR"/>
              <a:t>EMETTEUR - NOM DE LA PRESENTATION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8538" y="6488113"/>
            <a:ext cx="52546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</a:t>
            </a:r>
            <a:fld id="{4DABB323-3B38-40C7-B05E-CCF24381227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00 MOIS 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349375" y="6488113"/>
            <a:ext cx="5218113" cy="27305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r-FR"/>
              <a:t>EMETTEUR - NOM DE LA PRESENTATION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8538" y="6488113"/>
            <a:ext cx="52546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</a:t>
            </a:r>
            <a:fld id="{C934714B-415B-4994-93D4-1003AFE542D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05638" y="474663"/>
            <a:ext cx="1884362" cy="5983287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349375" y="474663"/>
            <a:ext cx="5503863" cy="5983287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577013" y="6489700"/>
            <a:ext cx="2012950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00 MOIS 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1349375" y="6488113"/>
            <a:ext cx="5218113" cy="273050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fr-FR" dirty="0"/>
              <a:t>EMETTEUR - NOM DE LA PRESENTATION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8538" y="6488113"/>
            <a:ext cx="525462" cy="273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- </a:t>
            </a:r>
            <a:fld id="{094289DD-808E-44BA-A01A-3BFA6AAC2F2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000" y="339118"/>
            <a:ext cx="7540625" cy="525401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26000" y="1440000"/>
            <a:ext cx="7560000" cy="1249573"/>
          </a:xfrm>
        </p:spPr>
        <p:txBody>
          <a:bodyPr/>
          <a:lstStyle>
            <a:lvl1pPr>
              <a:defRPr/>
            </a:lvl1pPr>
            <a:lvl2pPr marL="628650" indent="-176213">
              <a:buFont typeface="Arial" pitchFamily="34" charset="0"/>
              <a:buChar char="•"/>
              <a:defRPr>
                <a:latin typeface="Century Gothic" pitchFamily="34" charset="0"/>
              </a:defRPr>
            </a:lvl2pPr>
            <a:lvl3pPr marL="809625" indent="-185738">
              <a:buFont typeface="Wingdings 3" pitchFamily="18" charset="2"/>
              <a:buChar char="¬"/>
              <a:defRPr/>
            </a:lvl3pPr>
            <a:lvl4pPr marL="992188" indent="-185738">
              <a:defRPr/>
            </a:lvl4pPr>
            <a:lvl5pPr marL="1162050" indent="-179388">
              <a:defRPr/>
            </a:lvl5pPr>
            <a:lvl6pPr marL="1158875" indent="0">
              <a:defRPr/>
            </a:lvl6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4"/>
            <a:r>
              <a:rPr lang="fr-FR" dirty="0" smtClean="0"/>
              <a:t>Quatrième niveau</a:t>
            </a:r>
          </a:p>
          <a:p>
            <a:pPr lvl="5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A99A5-07F5-4462-B9C6-30806CEECFB6}" type="slidenum">
              <a:rPr lang="fr-FR"/>
              <a:pPr>
                <a:defRPr/>
              </a:pPr>
              <a:t>‹N°›</a:t>
            </a:fld>
            <a:r>
              <a:rPr lang="fr-FR" dirty="0"/>
              <a:t>/15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0" cap="all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4129901"/>
            <a:ext cx="7772400" cy="276999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9020C-04B5-4A15-815C-8128E53DF8F6}" type="slidenum">
              <a:rPr lang="fr-FR"/>
              <a:pPr>
                <a:defRPr/>
              </a:pPr>
              <a:t>‹N°›</a:t>
            </a:fld>
            <a:r>
              <a:rPr lang="fr-FR" dirty="0"/>
              <a:t>/15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000" y="522000"/>
            <a:ext cx="8229600" cy="525401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2234542"/>
            <a:ext cx="4040188" cy="443198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733140"/>
            <a:ext cx="4040188" cy="1443472"/>
          </a:xfrm>
        </p:spPr>
        <p:txBody>
          <a:bodyPr/>
          <a:lstStyle>
            <a:lvl1pPr>
              <a:defRPr sz="1600"/>
            </a:lvl1pPr>
            <a:lvl2pPr marL="722313" indent="-269875">
              <a:buFont typeface="Wingdings 3" pitchFamily="18" charset="2"/>
              <a:buChar char="Ú"/>
              <a:defRPr sz="1400">
                <a:latin typeface="Century Gothic" pitchFamily="34" charset="0"/>
              </a:defRPr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3"/>
            <a:r>
              <a:rPr lang="fr-FR" dirty="0" smtClean="0"/>
              <a:t>Troisième niveau</a:t>
            </a:r>
          </a:p>
          <a:p>
            <a:pPr lvl="4"/>
            <a:r>
              <a:rPr lang="fr-FR" dirty="0" smtClean="0"/>
              <a:t>Quatrième niveau</a:t>
            </a:r>
          </a:p>
          <a:p>
            <a:pPr lvl="5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2234542"/>
            <a:ext cx="4041775" cy="443198"/>
          </a:xfr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  <a:latin typeface="Century Gothic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733140"/>
            <a:ext cx="4041775" cy="1471172"/>
          </a:xfrm>
        </p:spPr>
        <p:txBody>
          <a:bodyPr/>
          <a:lstStyle>
            <a:lvl1pPr>
              <a:defRPr sz="1600"/>
            </a:lvl1pPr>
            <a:lvl2pPr marL="722313" indent="-269875">
              <a:buFont typeface="Wingdings 3" pitchFamily="18" charset="2"/>
              <a:buChar char="Ú"/>
              <a:defRPr sz="1400">
                <a:latin typeface="Century Gothic" pitchFamily="34" charset="0"/>
              </a:defRPr>
            </a:lvl2pPr>
            <a:lvl3pPr>
              <a:buNone/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3"/>
            <a:r>
              <a:rPr lang="fr-FR" dirty="0" smtClean="0"/>
              <a:t>Troisième niveau</a:t>
            </a:r>
          </a:p>
          <a:p>
            <a:pPr lvl="4"/>
            <a:r>
              <a:rPr lang="fr-FR" dirty="0" smtClean="0"/>
              <a:t>Quatrième niveau</a:t>
            </a:r>
          </a:p>
          <a:p>
            <a:pPr lvl="5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EE950-0B4A-466A-AB98-2C148C8EEF99}" type="slidenum">
              <a:rPr lang="fr-FR"/>
              <a:pPr>
                <a:defRPr/>
              </a:pPr>
              <a:t>‹N°›</a:t>
            </a:fld>
            <a:r>
              <a:rPr lang="fr-FR" dirty="0"/>
              <a:t>/15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B18A1-62E9-44F6-80E3-64C954BE54E2}" type="slidenum">
              <a:rPr lang="fr-FR"/>
              <a:pPr>
                <a:defRPr/>
              </a:pPr>
              <a:t>‹N°›</a:t>
            </a:fld>
            <a:r>
              <a:rPr lang="fr-FR" dirty="0"/>
              <a:t>/15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34400" y="6488113"/>
            <a:ext cx="609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B18A1-62E9-44F6-80E3-64C954BE54E2}" type="slidenum">
              <a:rPr lang="fr-FR"/>
              <a:pPr>
                <a:defRPr/>
              </a:pPr>
              <a:t>‹N°›</a:t>
            </a:fld>
            <a:r>
              <a:rPr lang="fr-FR" dirty="0"/>
              <a:t>/15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965047"/>
            <a:ext cx="5486400" cy="4022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4319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1938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534400" y="6488113"/>
            <a:ext cx="609600" cy="27305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B18A1-62E9-44F6-80E3-64C954BE54E2}" type="slidenum">
              <a:rPr lang="fr-FR"/>
              <a:pPr>
                <a:defRPr/>
              </a:pPr>
              <a:t>‹N°›</a:t>
            </a:fld>
            <a:r>
              <a:rPr lang="fr-FR" dirty="0"/>
              <a:t>/15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957263" y="1719263"/>
            <a:ext cx="6036204" cy="2025170"/>
          </a:xfrm>
        </p:spPr>
        <p:txBody>
          <a:bodyPr/>
          <a:lstStyle>
            <a:lvl1pPr>
              <a:defRPr sz="2400"/>
            </a:lvl1pPr>
            <a:lvl2pPr marL="447675" indent="-219075">
              <a:buClr>
                <a:schemeClr val="bg2">
                  <a:lumMod val="60000"/>
                  <a:lumOff val="40000"/>
                </a:schemeClr>
              </a:buClr>
              <a:buSzPct val="80000"/>
              <a:defRPr sz="2000"/>
            </a:lvl2pPr>
            <a:lvl3pPr>
              <a:buClr>
                <a:schemeClr val="bg2">
                  <a:lumMod val="40000"/>
                  <a:lumOff val="60000"/>
                </a:schemeClr>
              </a:buClr>
              <a:buSzPct val="70000"/>
              <a:defRPr sz="2000"/>
            </a:lvl3pPr>
            <a:lvl4pPr>
              <a:buClr>
                <a:schemeClr val="bg2">
                  <a:lumMod val="20000"/>
                  <a:lumOff val="80000"/>
                </a:schemeClr>
              </a:buClr>
              <a:buSzPct val="55000"/>
              <a:buFont typeface="Arial" pitchFamily="34" charset="0"/>
              <a:buChar char="•"/>
              <a:defRPr sz="1800"/>
            </a:lvl4pPr>
            <a:lvl5pPr>
              <a:defRPr sz="18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97979-40A2-4433-882D-96E47822B45A}" type="slidenum">
              <a:rPr lang="fr-FR" smtClean="0"/>
              <a:pPr>
                <a:defRPr/>
              </a:pPr>
              <a:t>‹N°›</a:t>
            </a:fld>
            <a:r>
              <a:rPr lang="fr-FR" smtClean="0"/>
              <a:t>/15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fond_couv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8" descr="logo inria anglais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813" y="1617663"/>
            <a:ext cx="259715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4"/>
          <p:cNvSpPr>
            <a:spLocks noGrp="1" noChangeArrowheads="1"/>
          </p:cNvSpPr>
          <p:nvPr>
            <p:ph type="ctrTitle"/>
          </p:nvPr>
        </p:nvSpPr>
        <p:spPr bwMode="white">
          <a:xfrm>
            <a:off x="1006475" y="2924175"/>
            <a:ext cx="7626350" cy="1976438"/>
          </a:xfrm>
        </p:spPr>
        <p:txBody>
          <a:bodyPr anchor="b"/>
          <a:lstStyle>
            <a:lvl1pPr>
              <a:lnSpc>
                <a:spcPct val="90000"/>
              </a:lnSpc>
              <a:defRPr sz="3800"/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1006475" y="4965700"/>
            <a:ext cx="7626350" cy="1435100"/>
          </a:xfrm>
        </p:spPr>
        <p:txBody>
          <a:bodyPr/>
          <a:lstStyle>
            <a:lvl1pPr>
              <a:lnSpc>
                <a:spcPct val="100000"/>
              </a:lnSpc>
              <a:defRPr sz="2300" b="1"/>
            </a:lvl1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7" name="Arrondir un rectangle avec un coin du même côté 6"/>
          <p:cNvSpPr/>
          <p:nvPr userDrawn="1"/>
        </p:nvSpPr>
        <p:spPr>
          <a:xfrm rot="10800000">
            <a:off x="3954510" y="0"/>
            <a:ext cx="2613819" cy="2951558"/>
          </a:xfrm>
          <a:prstGeom prst="round2SameRect">
            <a:avLst>
              <a:gd name="adj1" fmla="val 11201"/>
              <a:gd name="adj2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625" y="1391079"/>
            <a:ext cx="2509591" cy="131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bandeau_texte_roug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778500"/>
            <a:ext cx="91440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503238" y="339725"/>
            <a:ext cx="754062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dirty="0" smtClean="0"/>
              <a:t>CLIQUEZ POUR MODIFIER LE STYLE DU TITRE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025525" y="1439863"/>
            <a:ext cx="7561263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2"/>
            <a:r>
              <a:rPr lang="fr-FR" dirty="0" smtClean="0"/>
              <a:t>Deuxième niveau</a:t>
            </a:r>
          </a:p>
          <a:p>
            <a:pPr lvl="3"/>
            <a:r>
              <a:rPr lang="fr-FR" dirty="0" smtClean="0"/>
              <a:t>Troisième niveau</a:t>
            </a:r>
          </a:p>
          <a:p>
            <a:pPr lvl="4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534400" y="6451600"/>
            <a:ext cx="609600" cy="406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bg1"/>
                </a:solidFill>
                <a:latin typeface="Century Gothic" pitchFamily="-1" charset="0"/>
                <a:cs typeface="Arial" charset="0"/>
              </a:defRPr>
            </a:lvl1pPr>
          </a:lstStyle>
          <a:p>
            <a:pPr>
              <a:defRPr/>
            </a:pPr>
            <a:fld id="{19597979-40A2-4433-882D-96E47822B45A}" type="slidenum">
              <a:rPr lang="fr-FR"/>
              <a:pPr>
                <a:defRPr/>
              </a:pPr>
              <a:t>‹N°›</a:t>
            </a:fld>
            <a:r>
              <a:rPr lang="fr-FR" dirty="0"/>
              <a:t>/15</a:t>
            </a:r>
          </a:p>
        </p:txBody>
      </p:sp>
      <p:sp>
        <p:nvSpPr>
          <p:cNvPr id="8" name="Rectangle 9"/>
          <p:cNvSpPr txBox="1">
            <a:spLocks noChangeArrowheads="1"/>
          </p:cNvSpPr>
          <p:nvPr userDrawn="1"/>
        </p:nvSpPr>
        <p:spPr bwMode="white">
          <a:xfrm>
            <a:off x="7145867" y="6462714"/>
            <a:ext cx="1253066" cy="39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bg1"/>
                </a:solidFill>
                <a:latin typeface="Century Gothic" pitchFamily="-1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-1" charset="0"/>
                <a:ea typeface="+mn-ea"/>
                <a:cs typeface="Arial" charset="0"/>
              </a:rPr>
              <a:t>2014/05/20</a:t>
            </a:r>
          </a:p>
        </p:txBody>
      </p:sp>
      <p:sp>
        <p:nvSpPr>
          <p:cNvPr id="9" name="Rectangle 9"/>
          <p:cNvSpPr txBox="1">
            <a:spLocks noChangeArrowheads="1"/>
          </p:cNvSpPr>
          <p:nvPr userDrawn="1"/>
        </p:nvSpPr>
        <p:spPr bwMode="white">
          <a:xfrm>
            <a:off x="3231811" y="6462714"/>
            <a:ext cx="3761656" cy="395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bg1"/>
                </a:solidFill>
                <a:latin typeface="Century Gothic" pitchFamily="-1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-1" charset="0"/>
                <a:ea typeface="+mn-ea"/>
                <a:cs typeface="Arial" charset="0"/>
              </a:rPr>
              <a:t>Pierre Merdrignac - RITS</a:t>
            </a:r>
          </a:p>
        </p:txBody>
      </p:sp>
      <p:sp>
        <p:nvSpPr>
          <p:cNvPr id="11" name="Arrondir un rectangle avec un coin du même côté 10"/>
          <p:cNvSpPr/>
          <p:nvPr userDrawn="1"/>
        </p:nvSpPr>
        <p:spPr>
          <a:xfrm>
            <a:off x="1349374" y="6318250"/>
            <a:ext cx="990377" cy="539750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10" y="6326958"/>
            <a:ext cx="936104" cy="5398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46" r:id="rId2"/>
    <p:sldLayoutId id="2147484447" r:id="rId3"/>
    <p:sldLayoutId id="2147484448" r:id="rId4"/>
    <p:sldLayoutId id="2147484449" r:id="rId5"/>
    <p:sldLayoutId id="2147484451" r:id="rId6"/>
    <p:sldLayoutId id="2147484452" r:id="rId7"/>
    <p:sldLayoutId id="2147484464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Century Gothic" pitchFamily="34" charset="0"/>
          <a:ea typeface="Arial" pitchFamily="-1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Century Gothic" pitchFamily="-1" charset="0"/>
          <a:ea typeface="Arial" pitchFamily="-1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Century Gothic" pitchFamily="-1" charset="0"/>
          <a:ea typeface="Arial" pitchFamily="-1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Century Gothic" pitchFamily="-1" charset="0"/>
          <a:ea typeface="Arial" pitchFamily="-1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Century Gothic" pitchFamily="-1" charset="0"/>
          <a:ea typeface="Arial" pitchFamily="-1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182563" indent="-182563" algn="l" rtl="0" eaLnBrk="0" fontAlgn="base" hangingPunct="0">
        <a:lnSpc>
          <a:spcPct val="90000"/>
        </a:lnSpc>
        <a:spcBef>
          <a:spcPct val="0"/>
        </a:spcBef>
        <a:spcAft>
          <a:spcPts val="600"/>
        </a:spcAft>
        <a:buClr>
          <a:schemeClr val="bg2"/>
        </a:buClr>
        <a:buFont typeface="Arial" charset="0"/>
        <a:buChar char="•"/>
        <a:defRPr sz="1600">
          <a:solidFill>
            <a:schemeClr val="tx2"/>
          </a:solidFill>
          <a:latin typeface="Century Gothic" pitchFamily="34" charset="0"/>
          <a:ea typeface="Arial" pitchFamily="-1" charset="0"/>
          <a:cs typeface="Arial" pitchFamily="34" charset="0"/>
        </a:defRPr>
      </a:lvl1pPr>
      <a:lvl2pPr marL="220663" indent="-219075" algn="l" rtl="0" eaLnBrk="0" fontAlgn="base" hangingPunct="0">
        <a:lnSpc>
          <a:spcPct val="90000"/>
        </a:lnSpc>
        <a:spcBef>
          <a:spcPct val="0"/>
        </a:spcBef>
        <a:spcAft>
          <a:spcPts val="600"/>
        </a:spcAft>
        <a:buClr>
          <a:schemeClr val="bg2"/>
        </a:buClr>
        <a:buFont typeface="Arial" charset="0"/>
        <a:buChar char="•"/>
        <a:defRPr sz="1400">
          <a:solidFill>
            <a:schemeClr val="tx2"/>
          </a:solidFill>
          <a:latin typeface="Arial" pitchFamily="34" charset="0"/>
          <a:ea typeface="Arial" pitchFamily="-1" charset="0"/>
          <a:cs typeface="Arial" pitchFamily="34" charset="0"/>
        </a:defRPr>
      </a:lvl2pPr>
      <a:lvl3pPr marL="628650" indent="-185738" algn="l" rtl="0" eaLnBrk="0" fontAlgn="base" hangingPunct="0">
        <a:lnSpc>
          <a:spcPct val="90000"/>
        </a:lnSpc>
        <a:spcBef>
          <a:spcPct val="0"/>
        </a:spcBef>
        <a:spcAft>
          <a:spcPts val="600"/>
        </a:spcAft>
        <a:buClr>
          <a:schemeClr val="bg2"/>
        </a:buClr>
        <a:buFont typeface="Arial" charset="0"/>
        <a:buChar char="•"/>
        <a:defRPr sz="1400">
          <a:solidFill>
            <a:schemeClr val="tx2"/>
          </a:solidFill>
          <a:latin typeface="Century Gothic" pitchFamily="34" charset="0"/>
          <a:ea typeface="Arial" pitchFamily="-1" charset="0"/>
          <a:cs typeface="Arial" pitchFamily="34" charset="0"/>
        </a:defRPr>
      </a:lvl3pPr>
      <a:lvl4pPr marL="992188" indent="-185738" algn="l" rtl="0" eaLnBrk="0" fontAlgn="base" hangingPunct="0">
        <a:lnSpc>
          <a:spcPct val="90000"/>
        </a:lnSpc>
        <a:spcBef>
          <a:spcPct val="0"/>
        </a:spcBef>
        <a:spcAft>
          <a:spcPts val="600"/>
        </a:spcAft>
        <a:buClr>
          <a:schemeClr val="bg2"/>
        </a:buClr>
        <a:buFont typeface="Wingdings 3" pitchFamily="18" charset="2"/>
        <a:buChar char=""/>
        <a:defRPr sz="1200">
          <a:solidFill>
            <a:schemeClr val="tx2"/>
          </a:solidFill>
          <a:latin typeface="Century Gothic" pitchFamily="34" charset="0"/>
          <a:ea typeface="Arial" pitchFamily="-1" charset="0"/>
          <a:cs typeface="Arial" pitchFamily="34" charset="0"/>
        </a:defRPr>
      </a:lvl4pPr>
      <a:lvl5pPr marL="1165225" indent="-173038" algn="l" rtl="0" eaLnBrk="0" fontAlgn="base" hangingPunct="0">
        <a:lnSpc>
          <a:spcPct val="90000"/>
        </a:lnSpc>
        <a:spcBef>
          <a:spcPct val="0"/>
        </a:spcBef>
        <a:spcAft>
          <a:spcPts val="600"/>
        </a:spcAft>
        <a:buClr>
          <a:schemeClr val="bg2"/>
        </a:buClr>
        <a:buFont typeface="Arial" charset="0"/>
        <a:buChar char="•"/>
        <a:defRPr sz="1200">
          <a:solidFill>
            <a:schemeClr val="tx2"/>
          </a:solidFill>
          <a:latin typeface="Century Gothic" pitchFamily="34" charset="0"/>
          <a:ea typeface="Arial" pitchFamily="-1" charset="0"/>
          <a:cs typeface="Arial" pitchFamily="34" charset="0"/>
        </a:defRPr>
      </a:lvl5pPr>
      <a:lvl6pPr marL="1158875" indent="0" algn="l" rtl="0" fontAlgn="base">
        <a:lnSpc>
          <a:spcPct val="90000"/>
        </a:lnSpc>
        <a:spcBef>
          <a:spcPct val="0"/>
        </a:spcBef>
        <a:spcAft>
          <a:spcPts val="600"/>
        </a:spcAft>
        <a:defRPr sz="1200">
          <a:solidFill>
            <a:schemeClr val="tx2"/>
          </a:solidFill>
          <a:latin typeface="Century Gothic" pitchFamily="34" charset="0"/>
          <a:cs typeface="+mn-cs"/>
        </a:defRPr>
      </a:lvl6pPr>
      <a:lvl7pPr marL="14716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7pPr>
      <a:lvl8pPr marL="19288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8pPr>
      <a:lvl9pPr marL="2386013" algn="l" rtl="0" fontAlgn="base">
        <a:lnSpc>
          <a:spcPct val="125000"/>
        </a:lnSpc>
        <a:spcBef>
          <a:spcPct val="0"/>
        </a:spcBef>
        <a:spcAft>
          <a:spcPct val="0"/>
        </a:spcAft>
        <a:defRPr sz="1200"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introduction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gray">
          <a:xfrm>
            <a:off x="1349375" y="474663"/>
            <a:ext cx="75406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gray">
          <a:xfrm>
            <a:off x="1349375" y="1844675"/>
            <a:ext cx="7540625" cy="46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white">
          <a:xfrm>
            <a:off x="6850063" y="6489700"/>
            <a:ext cx="1604962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10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fr-FR"/>
              <a:t>10/07/2013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white">
          <a:xfrm>
            <a:off x="1349375" y="6488113"/>
            <a:ext cx="55419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b="0" dirty="0" smtClean="0">
                <a:solidFill>
                  <a:schemeClr val="bg1"/>
                </a:solidFill>
                <a:latin typeface="Century Gothic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r>
              <a:rPr lang="fr-FR" dirty="0" err="1" smtClean="0"/>
              <a:t>Title</a:t>
            </a:r>
            <a:r>
              <a:rPr lang="fr-FR" dirty="0" smtClean="0"/>
              <a:t> of </a:t>
            </a:r>
            <a:r>
              <a:rPr lang="fr-FR" dirty="0" err="1" smtClean="0"/>
              <a:t>my</a:t>
            </a:r>
            <a:r>
              <a:rPr lang="fr-FR" dirty="0" smtClean="0"/>
              <a:t> </a:t>
            </a:r>
            <a:r>
              <a:rPr lang="fr-FR" dirty="0" err="1" smtClean="0"/>
              <a:t>presentation</a:t>
            </a:r>
            <a:r>
              <a:rPr lang="fr-FR" dirty="0" smtClean="0"/>
              <a:t>  - </a:t>
            </a: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mask</a:t>
            </a:r>
            <a:r>
              <a:rPr lang="fr-FR" dirty="0" smtClean="0"/>
              <a:t> options</a:t>
            </a:r>
            <a:endParaRPr lang="fr-FR" dirty="0"/>
          </a:p>
        </p:txBody>
      </p:sp>
      <p:sp>
        <p:nvSpPr>
          <p:cNvPr id="13" name="Rectangle 9"/>
          <p:cNvSpPr>
            <a:spLocks noGrp="1" noChangeArrowheads="1"/>
          </p:cNvSpPr>
          <p:nvPr>
            <p:ph type="sldNum" sz="quarter" idx="4"/>
          </p:nvPr>
        </p:nvSpPr>
        <p:spPr bwMode="white">
          <a:xfrm>
            <a:off x="8534400" y="6488113"/>
            <a:ext cx="6096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bg1"/>
                </a:solidFill>
                <a:latin typeface="Century Gothic" pitchFamily="-1" charset="0"/>
                <a:cs typeface="Arial" charset="0"/>
              </a:defRPr>
            </a:lvl1pPr>
          </a:lstStyle>
          <a:p>
            <a:pPr>
              <a:defRPr/>
            </a:pPr>
            <a:fld id="{F4F5A478-94EC-4C68-A36F-EC61F8D57EB5}" type="slidenum">
              <a:rPr lang="fr-FR"/>
              <a:pPr>
                <a:defRPr/>
              </a:pPr>
              <a:t>‹N°›</a:t>
            </a:fld>
            <a:r>
              <a:rPr lang="fr-FR" dirty="0"/>
              <a:t>/15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54" r:id="rId2"/>
    <p:sldLayoutId id="2147484455" r:id="rId3"/>
    <p:sldLayoutId id="2147484456" r:id="rId4"/>
    <p:sldLayoutId id="2147484457" r:id="rId5"/>
    <p:sldLayoutId id="2147484458" r:id="rId6"/>
    <p:sldLayoutId id="2147484459" r:id="rId7"/>
    <p:sldLayoutId id="2147484460" r:id="rId8"/>
    <p:sldLayoutId id="2147484461" r:id="rId9"/>
    <p:sldLayoutId id="2147484462" r:id="rId10"/>
    <p:sldLayoutId id="2147484463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entury Gothic" pitchFamily="34" charset="0"/>
          <a:ea typeface="Arial" pitchFamily="-1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entury Gothic" pitchFamily="-1" charset="0"/>
          <a:ea typeface="Arial" pitchFamily="-1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entury Gothic" pitchFamily="-1" charset="0"/>
          <a:ea typeface="Arial" pitchFamily="-1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entury Gothic" pitchFamily="-1" charset="0"/>
          <a:ea typeface="Arial" pitchFamily="-1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Century Gothic" pitchFamily="-1" charset="0"/>
          <a:ea typeface="Arial" pitchFamily="-1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Century Gothic" pitchFamily="34" charset="0"/>
          <a:ea typeface="Arial" pitchFamily="-1" charset="0"/>
          <a:cs typeface="+mn-cs"/>
        </a:defRPr>
      </a:lvl1pPr>
      <a:lvl2pPr marL="220663" indent="-219075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Clr>
          <a:schemeClr val="bg1"/>
        </a:buClr>
        <a:buChar char="•"/>
        <a:defRPr sz="1600">
          <a:solidFill>
            <a:schemeClr val="bg1"/>
          </a:solidFill>
          <a:latin typeface="Century Gothic" pitchFamily="34" charset="0"/>
          <a:ea typeface="Arial" pitchFamily="-1" charset="0"/>
          <a:cs typeface="+mn-cs"/>
        </a:defRPr>
      </a:lvl2pPr>
      <a:lvl3pPr marL="554038" indent="-127000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buFont typeface="Arial" charset="0"/>
        <a:buChar char="-"/>
        <a:defRPr sz="1600">
          <a:solidFill>
            <a:schemeClr val="bg1"/>
          </a:solidFill>
          <a:latin typeface="Century Gothic" pitchFamily="34" charset="0"/>
          <a:ea typeface="Arial" pitchFamily="-1" charset="0"/>
          <a:cs typeface="+mn-cs"/>
        </a:defRPr>
      </a:lvl3pPr>
      <a:lvl4pPr marL="555625" indent="815975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1400">
          <a:solidFill>
            <a:schemeClr val="bg1"/>
          </a:solidFill>
          <a:latin typeface="Century Gothic" pitchFamily="34" charset="0"/>
          <a:ea typeface="Arial" pitchFamily="-1" charset="0"/>
          <a:cs typeface="+mn-cs"/>
        </a:defRPr>
      </a:lvl4pPr>
      <a:lvl5pPr marL="557213" indent="1271588" algn="l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Century Gothic" pitchFamily="34" charset="0"/>
          <a:ea typeface="Arial" pitchFamily="-1" charset="0"/>
          <a:cs typeface="+mn-cs"/>
        </a:defRPr>
      </a:lvl5pPr>
      <a:lvl6pPr marL="1014413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  <a:cs typeface="+mn-cs"/>
        </a:defRPr>
      </a:lvl6pPr>
      <a:lvl7pPr marL="1471613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  <a:cs typeface="+mn-cs"/>
        </a:defRPr>
      </a:lvl7pPr>
      <a:lvl8pPr marL="1928813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  <a:cs typeface="+mn-cs"/>
        </a:defRPr>
      </a:lvl8pPr>
      <a:lvl9pPr marL="2386013" algn="l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sz="12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06474" y="2809875"/>
            <a:ext cx="7985126" cy="1816989"/>
          </a:xfrm>
        </p:spPr>
        <p:txBody>
          <a:bodyPr/>
          <a:lstStyle/>
          <a:p>
            <a:r>
              <a:rPr lang="fr-FR" dirty="0" smtClean="0"/>
              <a:t>Perception and Communications for </a:t>
            </a:r>
            <a:r>
              <a:rPr lang="fr-FR" dirty="0" err="1" smtClean="0"/>
              <a:t>Vulnerable</a:t>
            </a:r>
            <a:r>
              <a:rPr lang="fr-FR" dirty="0" smtClean="0"/>
              <a:t> Road </a:t>
            </a:r>
            <a:r>
              <a:rPr lang="fr-FR" dirty="0" err="1" smtClean="0"/>
              <a:t>Users</a:t>
            </a:r>
            <a:r>
              <a:rPr lang="fr-FR" dirty="0" smtClean="0"/>
              <a:t> </a:t>
            </a:r>
            <a:r>
              <a:rPr lang="fr-FR" dirty="0" err="1" smtClean="0"/>
              <a:t>safety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Pierre Merdrignac</a:t>
            </a:r>
          </a:p>
          <a:p>
            <a:r>
              <a:rPr lang="fr-FR" dirty="0" err="1" smtClean="0"/>
              <a:t>Supervisors</a:t>
            </a:r>
            <a:r>
              <a:rPr lang="fr-FR" dirty="0" smtClean="0"/>
              <a:t>: </a:t>
            </a:r>
            <a:r>
              <a:rPr lang="fr-FR" dirty="0" err="1" smtClean="0"/>
              <a:t>Fawzi</a:t>
            </a:r>
            <a:r>
              <a:rPr lang="fr-FR" dirty="0" smtClean="0"/>
              <a:t> </a:t>
            </a:r>
            <a:r>
              <a:rPr lang="fr-FR" dirty="0" err="1" smtClean="0"/>
              <a:t>Nashashibi</a:t>
            </a:r>
            <a:r>
              <a:rPr lang="fr-FR" dirty="0" smtClean="0"/>
              <a:t>, Evangeline </a:t>
            </a:r>
            <a:r>
              <a:rPr lang="fr-FR" dirty="0" err="1" smtClean="0"/>
              <a:t>Pollard</a:t>
            </a:r>
            <a:r>
              <a:rPr lang="fr-FR" dirty="0" smtClean="0"/>
              <a:t>, </a:t>
            </a:r>
            <a:r>
              <a:rPr lang="fr-FR" dirty="0" err="1" smtClean="0"/>
              <a:t>Oyunchimeg</a:t>
            </a:r>
            <a:r>
              <a:rPr lang="fr-FR" dirty="0" smtClean="0"/>
              <a:t> </a:t>
            </a:r>
            <a:r>
              <a:rPr lang="fr-FR" dirty="0" err="1" smtClean="0"/>
              <a:t>Shagdar</a:t>
            </a:r>
            <a:endParaRPr lang="fr-FR" dirty="0" smtClean="0"/>
          </a:p>
          <a:p>
            <a:r>
              <a:rPr lang="fr-FR" dirty="0" smtClean="0"/>
              <a:t>RITS – </a:t>
            </a:r>
            <a:r>
              <a:rPr lang="fr-FR" dirty="0" err="1" smtClean="0"/>
              <a:t>Robotics</a:t>
            </a:r>
            <a:r>
              <a:rPr lang="fr-FR" dirty="0" smtClean="0"/>
              <a:t> and Intelligent Transport System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>
          <a:xfrm>
            <a:off x="503238" y="95250"/>
            <a:ext cx="8451850" cy="955675"/>
          </a:xfrm>
        </p:spPr>
        <p:txBody>
          <a:bodyPr/>
          <a:lstStyle/>
          <a:p>
            <a:r>
              <a:rPr lang="fr-FR" altLang="fr-FR" smtClean="0"/>
              <a:t>Generic architecture for autonomous driving</a:t>
            </a:r>
          </a:p>
        </p:txBody>
      </p:sp>
      <p:sp>
        <p:nvSpPr>
          <p:cNvPr id="1536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B829A81-C5D3-48B8-9BA4-727DB81BF03B}" type="slidenum">
              <a:rPr lang="fr-FR" altLang="fr-FR" smtClean="0">
                <a:solidFill>
                  <a:schemeClr val="bg1"/>
                </a:solidFill>
                <a:latin typeface="Century Gothic" pitchFamily="34" charset="0"/>
              </a:rPr>
              <a:pPr eaLnBrk="1" hangingPunct="1"/>
              <a:t>10</a:t>
            </a:fld>
            <a:r>
              <a:rPr lang="fr-FR" dirty="0">
                <a:solidFill>
                  <a:schemeClr val="bg1"/>
                </a:solidFill>
              </a:rPr>
              <a:t>/24</a:t>
            </a:r>
            <a:endParaRPr lang="fr-FR" altLang="fr-FR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9" name="Picture 4" descr="20100706_DriverlessVehicleSoftwareArchitectur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38475" y="1108767"/>
            <a:ext cx="5915025" cy="4808460"/>
          </a:xfrm>
          <a:prstGeom prst="rect">
            <a:avLst/>
          </a:prstGeom>
          <a:noFill/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3" y="2264066"/>
            <a:ext cx="1847273" cy="1182255"/>
          </a:xfrm>
          <a:prstGeom prst="rect">
            <a:avLst/>
          </a:prstGeom>
        </p:spPr>
      </p:pic>
      <p:sp>
        <p:nvSpPr>
          <p:cNvPr id="3" name="Flèche droite 2"/>
          <p:cNvSpPr/>
          <p:nvPr/>
        </p:nvSpPr>
        <p:spPr>
          <a:xfrm>
            <a:off x="2009775" y="2674218"/>
            <a:ext cx="1714500" cy="51665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14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>
          <a:xfrm>
            <a:off x="813816" y="95249"/>
            <a:ext cx="8330184" cy="525401"/>
          </a:xfrm>
        </p:spPr>
        <p:txBody>
          <a:bodyPr/>
          <a:lstStyle/>
          <a:p>
            <a:r>
              <a:rPr lang="en-US" altLang="fr-FR" dirty="0" smtClean="0"/>
              <a:t>Vehicular communications</a:t>
            </a:r>
          </a:p>
        </p:txBody>
      </p:sp>
      <p:sp>
        <p:nvSpPr>
          <p:cNvPr id="1536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B829A81-C5D3-48B8-9BA4-727DB81BF03B}" type="slidenum">
              <a:rPr lang="fr-FR" altLang="fr-FR" smtClean="0">
                <a:solidFill>
                  <a:schemeClr val="bg1"/>
                </a:solidFill>
                <a:latin typeface="Century Gothic" pitchFamily="34" charset="0"/>
              </a:rPr>
              <a:pPr eaLnBrk="1" hangingPunct="1"/>
              <a:t>11</a:t>
            </a:fld>
            <a:r>
              <a:rPr lang="fr-FR" dirty="0">
                <a:solidFill>
                  <a:schemeClr val="bg1"/>
                </a:solidFill>
              </a:rPr>
              <a:t>/24</a:t>
            </a:r>
            <a:endParaRPr lang="fr-FR" altLang="fr-FR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" y="1096524"/>
            <a:ext cx="6003061" cy="4494652"/>
          </a:xfrm>
          <a:prstGeom prst="rect">
            <a:avLst/>
          </a:prstGeom>
        </p:spPr>
      </p:pic>
      <p:sp>
        <p:nvSpPr>
          <p:cNvPr id="8" name="Espace réservé du contenu 4"/>
          <p:cNvSpPr>
            <a:spLocks noGrp="1"/>
          </p:cNvSpPr>
          <p:nvPr>
            <p:ph idx="1"/>
          </p:nvPr>
        </p:nvSpPr>
        <p:spPr>
          <a:xfrm>
            <a:off x="5534026" y="2167806"/>
            <a:ext cx="3486150" cy="2329869"/>
          </a:xfrm>
        </p:spPr>
        <p:txBody>
          <a:bodyPr/>
          <a:lstStyle/>
          <a:p>
            <a:r>
              <a:rPr lang="en-US" sz="2000" dirty="0" smtClean="0"/>
              <a:t>IEEE 802.11p standard</a:t>
            </a:r>
          </a:p>
          <a:p>
            <a:pPr lvl="1"/>
            <a:r>
              <a:rPr lang="en-US" sz="1800" dirty="0" err="1" smtClean="0"/>
              <a:t>Wirelless</a:t>
            </a:r>
            <a:r>
              <a:rPr lang="en-US" sz="1800" dirty="0" smtClean="0"/>
              <a:t> Access in vehicular environment</a:t>
            </a:r>
          </a:p>
          <a:p>
            <a:pPr lvl="1"/>
            <a:r>
              <a:rPr lang="en-US" sz="1800" dirty="0" smtClean="0"/>
              <a:t>Dedicated </a:t>
            </a:r>
            <a:r>
              <a:rPr lang="en-US" sz="1800" dirty="0"/>
              <a:t>communication frequency</a:t>
            </a:r>
          </a:p>
          <a:p>
            <a:pPr lvl="1"/>
            <a:r>
              <a:rPr lang="en-US" sz="1800" dirty="0" smtClean="0"/>
              <a:t>Considering mobility</a:t>
            </a:r>
          </a:p>
          <a:p>
            <a:pPr lvl="1"/>
            <a:r>
              <a:rPr lang="en-US" sz="1800" dirty="0" smtClean="0"/>
              <a:t>Low latency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1885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Vulnerable</a:t>
            </a:r>
            <a:r>
              <a:rPr lang="fr-FR" dirty="0" smtClean="0"/>
              <a:t> Road </a:t>
            </a:r>
            <a:r>
              <a:rPr lang="fr-FR" dirty="0" err="1" smtClean="0"/>
              <a:t>Users</a:t>
            </a:r>
            <a:r>
              <a:rPr lang="fr-FR" dirty="0" smtClean="0"/>
              <a:t> (VRU) </a:t>
            </a:r>
            <a:r>
              <a:rPr lang="fr-FR" dirty="0" err="1" smtClean="0"/>
              <a:t>safety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067300" y="2920281"/>
            <a:ext cx="4029075" cy="2339102"/>
          </a:xfrm>
        </p:spPr>
        <p:txBody>
          <a:bodyPr/>
          <a:lstStyle/>
          <a:p>
            <a:endParaRPr lang="en-US" dirty="0"/>
          </a:p>
          <a:p>
            <a:r>
              <a:rPr lang="en-US" dirty="0" smtClean="0"/>
              <a:t>Challenges of protecting pedestrians</a:t>
            </a:r>
          </a:p>
          <a:p>
            <a:pPr lvl="1"/>
            <a:r>
              <a:rPr lang="en-US" dirty="0" smtClean="0"/>
              <a:t>Large variation in appearance</a:t>
            </a:r>
          </a:p>
          <a:p>
            <a:pPr lvl="1"/>
            <a:r>
              <a:rPr lang="en-US" dirty="0" smtClean="0"/>
              <a:t>Dynamic and cluttered background</a:t>
            </a:r>
          </a:p>
          <a:p>
            <a:pPr lvl="1"/>
            <a:r>
              <a:rPr lang="en-US" dirty="0" smtClean="0"/>
              <a:t>Highly irregular pedestrian </a:t>
            </a:r>
            <a:r>
              <a:rPr lang="en-US" dirty="0"/>
              <a:t>motion</a:t>
            </a:r>
          </a:p>
          <a:p>
            <a:pPr lvl="1"/>
            <a:r>
              <a:rPr lang="en-US" dirty="0"/>
              <a:t>Problems of </a:t>
            </a:r>
            <a:r>
              <a:rPr lang="en-US" dirty="0" smtClean="0"/>
              <a:t>occlusion</a:t>
            </a:r>
          </a:p>
          <a:p>
            <a:pPr lvl="1"/>
            <a:r>
              <a:rPr lang="en-US" dirty="0" smtClean="0"/>
              <a:t>Real-time processing required</a:t>
            </a:r>
          </a:p>
          <a:p>
            <a:pPr lvl="1"/>
            <a:r>
              <a:rPr lang="en-US" dirty="0" smtClean="0"/>
              <a:t>High performance requirement (especially for emergency maneuvers)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4A99A5-07F5-4462-B9C6-30806CEECFB6}" type="slidenum">
              <a:rPr lang="fr-FR" smtClean="0"/>
              <a:pPr>
                <a:defRPr/>
              </a:pPr>
              <a:t>12</a:t>
            </a:fld>
            <a:r>
              <a:rPr lang="fr-FR" dirty="0"/>
              <a:t>/24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" r="25668"/>
          <a:stretch/>
        </p:blipFill>
        <p:spPr bwMode="auto">
          <a:xfrm>
            <a:off x="102171" y="2638684"/>
            <a:ext cx="4936554" cy="3146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space réservé du contenu 4"/>
          <p:cNvSpPr txBox="1">
            <a:spLocks/>
          </p:cNvSpPr>
          <p:nvPr/>
        </p:nvSpPr>
        <p:spPr bwMode="gray">
          <a:xfrm>
            <a:off x="149796" y="1225647"/>
            <a:ext cx="8727504" cy="763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1pPr>
            <a:lvl2pPr marL="628650" indent="-17621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2pPr>
            <a:lvl3pPr marL="809625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Wingdings 3" pitchFamily="18" charset="2"/>
              <a:buChar char="¬"/>
              <a:defRPr sz="14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3pPr>
            <a:lvl4pPr marL="992188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Wingdings 3" pitchFamily="18" charset="2"/>
              <a:buChar char=""/>
              <a:defRPr sz="12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4pPr>
            <a:lvl5pPr marL="1162050" indent="-17938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12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5pPr>
            <a:lvl6pPr marL="1158875" indent="0" algn="l" rt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200">
                <a:solidFill>
                  <a:schemeClr val="tx2"/>
                </a:solidFill>
                <a:latin typeface="Century Gothic" pitchFamily="34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 err="1" smtClean="0"/>
              <a:t>According</a:t>
            </a:r>
            <a:r>
              <a:rPr lang="fr-FR" kern="0" dirty="0" smtClean="0"/>
              <a:t> to World </a:t>
            </a:r>
            <a:r>
              <a:rPr lang="fr-FR" kern="0" dirty="0" err="1" smtClean="0"/>
              <a:t>Health</a:t>
            </a:r>
            <a:r>
              <a:rPr lang="fr-FR" kern="0" dirty="0" smtClean="0"/>
              <a:t> </a:t>
            </a:r>
            <a:r>
              <a:rPr lang="fr-FR" kern="0" dirty="0" err="1" smtClean="0"/>
              <a:t>Organization</a:t>
            </a:r>
            <a:r>
              <a:rPr lang="fr-FR" kern="0" dirty="0" smtClean="0"/>
              <a:t> Report on Road </a:t>
            </a:r>
            <a:r>
              <a:rPr lang="fr-FR" kern="0" dirty="0" err="1" smtClean="0"/>
              <a:t>safety</a:t>
            </a:r>
            <a:r>
              <a:rPr lang="fr-FR" kern="0" dirty="0" smtClean="0"/>
              <a:t> 2013</a:t>
            </a:r>
          </a:p>
          <a:p>
            <a:pPr lvl="1"/>
            <a:r>
              <a:rPr lang="fr-FR" kern="0" dirty="0" smtClean="0"/>
              <a:t>More the 3000 people die </a:t>
            </a:r>
            <a:r>
              <a:rPr lang="fr-FR" kern="0" dirty="0" err="1" smtClean="0"/>
              <a:t>daily</a:t>
            </a:r>
            <a:r>
              <a:rPr lang="fr-FR" kern="0" dirty="0" smtClean="0"/>
              <a:t> due to </a:t>
            </a:r>
            <a:r>
              <a:rPr lang="fr-FR" kern="0" dirty="0" err="1" smtClean="0"/>
              <a:t>dangerous</a:t>
            </a:r>
            <a:r>
              <a:rPr lang="fr-FR" kern="0" dirty="0" smtClean="0"/>
              <a:t> </a:t>
            </a:r>
            <a:r>
              <a:rPr lang="fr-FR" kern="0" dirty="0" err="1" smtClean="0"/>
              <a:t>driving</a:t>
            </a:r>
            <a:endParaRPr lang="fr-FR" kern="0" dirty="0" smtClean="0"/>
          </a:p>
          <a:p>
            <a:pPr lvl="1"/>
            <a:r>
              <a:rPr lang="fr-FR" kern="0" dirty="0" err="1" smtClean="0"/>
              <a:t>Half</a:t>
            </a:r>
            <a:r>
              <a:rPr lang="fr-FR" kern="0" dirty="0" smtClean="0"/>
              <a:t> of all road </a:t>
            </a:r>
            <a:r>
              <a:rPr lang="fr-FR" kern="0" dirty="0" err="1" smtClean="0"/>
              <a:t>traffic</a:t>
            </a:r>
            <a:r>
              <a:rPr lang="fr-FR" kern="0" dirty="0" smtClean="0"/>
              <a:t> </a:t>
            </a:r>
            <a:r>
              <a:rPr lang="fr-FR" kern="0" dirty="0" err="1" smtClean="0"/>
              <a:t>deaths</a:t>
            </a:r>
            <a:r>
              <a:rPr lang="fr-FR" kern="0" dirty="0" smtClean="0"/>
              <a:t> are </a:t>
            </a:r>
            <a:r>
              <a:rPr lang="fr-FR" kern="0" dirty="0" err="1" smtClean="0"/>
              <a:t>among</a:t>
            </a:r>
            <a:r>
              <a:rPr lang="fr-FR" kern="0" dirty="0" smtClean="0"/>
              <a:t> pedestrians, </a:t>
            </a:r>
            <a:r>
              <a:rPr lang="fr-FR" kern="0" dirty="0" err="1" smtClean="0"/>
              <a:t>cyclists</a:t>
            </a:r>
            <a:r>
              <a:rPr lang="fr-FR" kern="0" dirty="0" smtClean="0"/>
              <a:t> and </a:t>
            </a:r>
            <a:r>
              <a:rPr lang="fr-FR" kern="0" dirty="0" err="1" smtClean="0"/>
              <a:t>motorcyclists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56947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2263" y="339725"/>
            <a:ext cx="8469312" cy="1387176"/>
          </a:xfrm>
        </p:spPr>
        <p:txBody>
          <a:bodyPr/>
          <a:lstStyle/>
          <a:p>
            <a:r>
              <a:rPr lang="fr-FR" dirty="0" err="1" smtClean="0"/>
              <a:t>Development</a:t>
            </a:r>
            <a:r>
              <a:rPr lang="fr-FR" dirty="0" smtClean="0"/>
              <a:t> of a </a:t>
            </a:r>
            <a:r>
              <a:rPr lang="fr-FR" dirty="0" err="1" smtClean="0"/>
              <a:t>cooperative</a:t>
            </a:r>
            <a:r>
              <a:rPr lang="fr-FR" dirty="0" smtClean="0"/>
              <a:t> Perception and Communication System for </a:t>
            </a:r>
            <a:r>
              <a:rPr lang="fr-FR" dirty="0" err="1" smtClean="0"/>
              <a:t>Vulnerables</a:t>
            </a:r>
            <a:r>
              <a:rPr lang="fr-FR" dirty="0" smtClean="0"/>
              <a:t> </a:t>
            </a:r>
            <a:r>
              <a:rPr lang="fr-FR" dirty="0" err="1" smtClean="0"/>
              <a:t>Safety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97979-40A2-4433-882D-96E47822B45A}" type="slidenum">
              <a:rPr lang="fr-FR" smtClean="0"/>
              <a:pPr>
                <a:defRPr/>
              </a:pPr>
              <a:t>13</a:t>
            </a:fld>
            <a:r>
              <a:rPr lang="fr-FR" dirty="0"/>
              <a:t>/24</a:t>
            </a:r>
          </a:p>
        </p:txBody>
      </p:sp>
      <p:sp>
        <p:nvSpPr>
          <p:cNvPr id="6" name="Espace réservé du contenu 5"/>
          <p:cNvSpPr txBox="1">
            <a:spLocks/>
          </p:cNvSpPr>
          <p:nvPr/>
        </p:nvSpPr>
        <p:spPr>
          <a:xfrm>
            <a:off x="956743" y="2086372"/>
            <a:ext cx="2808312" cy="745918"/>
          </a:xfrm>
          <a:prstGeom prst="rect">
            <a:avLst/>
          </a:prstGeom>
        </p:spPr>
        <p:txBody>
          <a:bodyPr/>
          <a:lstStyle>
            <a:lvl1pPr marL="342900" indent="-342900" algn="l" defTabSz="200025" rtl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  <a:defRPr lang="fr-FR" sz="2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50" indent="352425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•"/>
              <a:defRPr sz="22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2pPr>
            <a:lvl3pPr marL="1076325" indent="3619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3pPr>
            <a:lvl4pPr marL="1438275" indent="371475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lang="fr-FR" sz="1800" dirty="0" smtClean="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4pPr>
            <a:lvl5pPr marL="1790700" indent="3619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6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5pPr>
            <a:lvl6pPr marL="10144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r>
              <a:rPr lang="en-US" kern="0" dirty="0" smtClean="0"/>
              <a:t>Safety issues</a:t>
            </a:r>
            <a:endParaRPr lang="en-US" kern="0" dirty="0"/>
          </a:p>
        </p:txBody>
      </p:sp>
      <p:sp>
        <p:nvSpPr>
          <p:cNvPr id="7" name="Espace réservé du contenu 5"/>
          <p:cNvSpPr txBox="1">
            <a:spLocks/>
          </p:cNvSpPr>
          <p:nvPr/>
        </p:nvSpPr>
        <p:spPr>
          <a:xfrm>
            <a:off x="146085" y="3365350"/>
            <a:ext cx="2520880" cy="1559407"/>
          </a:xfrm>
          <a:prstGeom prst="rect">
            <a:avLst/>
          </a:prstGeom>
        </p:spPr>
        <p:txBody>
          <a:bodyPr/>
          <a:lstStyle>
            <a:lvl1pPr marL="342900" indent="-342900" algn="l" defTabSz="200025" rtl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  <a:defRPr lang="fr-FR" sz="2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50" indent="352425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•"/>
              <a:defRPr sz="22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2pPr>
            <a:lvl3pPr marL="1076325" indent="3619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3pPr>
            <a:lvl4pPr marL="1438275" indent="371475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lang="fr-FR" sz="1800" dirty="0" smtClean="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4pPr>
            <a:lvl5pPr marL="1790700" indent="3619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6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5pPr>
            <a:lvl6pPr marL="10144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r>
              <a:rPr lang="en-US" kern="0" dirty="0" smtClean="0"/>
              <a:t>Perception and communication</a:t>
            </a:r>
          </a:p>
        </p:txBody>
      </p:sp>
      <p:sp>
        <p:nvSpPr>
          <p:cNvPr id="8" name="Espace réservé du contenu 5"/>
          <p:cNvSpPr txBox="1">
            <a:spLocks/>
          </p:cNvSpPr>
          <p:nvPr/>
        </p:nvSpPr>
        <p:spPr>
          <a:xfrm>
            <a:off x="323206" y="4725898"/>
            <a:ext cx="3081808" cy="1176898"/>
          </a:xfrm>
          <a:prstGeom prst="rect">
            <a:avLst/>
          </a:prstGeom>
        </p:spPr>
        <p:txBody>
          <a:bodyPr/>
          <a:lstStyle>
            <a:lvl1pPr marL="342900" indent="-342900" algn="l" defTabSz="200025" rtl="0" eaLnBrk="0" fontAlgn="base" hangingPunct="0">
              <a:lnSpc>
                <a:spcPct val="17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Tx/>
              <a:buNone/>
              <a:defRPr lang="fr-FR" sz="2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1950" indent="352425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>
                <a:schemeClr val="bg2"/>
              </a:buClr>
              <a:buFont typeface="Arial" pitchFamily="34" charset="0"/>
              <a:buChar char="•"/>
              <a:defRPr sz="22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2pPr>
            <a:lvl3pPr marL="1076325" indent="3619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3pPr>
            <a:lvl4pPr marL="1438275" indent="371475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lang="fr-FR" sz="1800" dirty="0" smtClean="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4pPr>
            <a:lvl5pPr marL="1790700" indent="361950" algn="l" rtl="0" eaLnBrk="0" fontAlgn="base" hangingPunct="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  <a:defRPr sz="1600">
                <a:solidFill>
                  <a:schemeClr val="tx2"/>
                </a:solidFill>
                <a:latin typeface="+mn-lt"/>
                <a:ea typeface="ＭＳ Ｐゴシック" pitchFamily="23" charset="-128"/>
                <a:cs typeface="+mn-cs"/>
              </a:defRPr>
            </a:lvl5pPr>
            <a:lvl6pPr marL="10144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r>
              <a:rPr lang="en-US" kern="0" dirty="0" smtClean="0"/>
              <a:t>Situation assessment enhancement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064" y="2377462"/>
            <a:ext cx="3162382" cy="78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11" y="3327796"/>
            <a:ext cx="2245720" cy="125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119" y="3431132"/>
            <a:ext cx="2392654" cy="105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092" y="5160067"/>
            <a:ext cx="3209338" cy="80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of the </a:t>
            </a:r>
            <a:r>
              <a:rPr lang="fr-FR" dirty="0" err="1" smtClean="0"/>
              <a:t>environment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6458712" y="1600391"/>
            <a:ext cx="2590800" cy="332399"/>
          </a:xfrm>
        </p:spPr>
        <p:txBody>
          <a:bodyPr/>
          <a:lstStyle/>
          <a:p>
            <a:r>
              <a:rPr lang="fr-FR" dirty="0" err="1" smtClean="0"/>
              <a:t>Raw</a:t>
            </a:r>
            <a:r>
              <a:rPr lang="fr-FR" dirty="0" smtClean="0"/>
              <a:t> Laser Data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97979-40A2-4433-882D-96E47822B45A}" type="slidenum">
              <a:rPr lang="fr-FR" smtClean="0"/>
              <a:pPr>
                <a:defRPr/>
              </a:pPr>
              <a:t>14</a:t>
            </a:fld>
            <a:r>
              <a:rPr lang="fr-FR" dirty="0"/>
              <a:t>/24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681975"/>
            <a:ext cx="1969896" cy="355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5" t="3225" r="32375" b="11852"/>
          <a:stretch/>
        </p:blipFill>
        <p:spPr bwMode="auto">
          <a:xfrm>
            <a:off x="3884308" y="889806"/>
            <a:ext cx="2376534" cy="286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t="8888" r="72624" b="48388"/>
          <a:stretch/>
        </p:blipFill>
        <p:spPr bwMode="auto">
          <a:xfrm>
            <a:off x="2961736" y="3889217"/>
            <a:ext cx="3934364" cy="249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contenu 2"/>
          <p:cNvSpPr txBox="1">
            <a:spLocks/>
          </p:cNvSpPr>
          <p:nvPr/>
        </p:nvSpPr>
        <p:spPr bwMode="gray">
          <a:xfrm>
            <a:off x="6996684" y="4899266"/>
            <a:ext cx="197358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1pPr>
            <a:lvl2pPr marL="447675" indent="-2190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60000"/>
                  <a:lumOff val="40000"/>
                </a:schemeClr>
              </a:buClr>
              <a:buSzPct val="80000"/>
              <a:buFont typeface="Arial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ea typeface="Arial" pitchFamily="-1" charset="0"/>
                <a:cs typeface="Arial" pitchFamily="34" charset="0"/>
              </a:defRPr>
            </a:lvl2pPr>
            <a:lvl3pPr marL="628650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70000"/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3pPr>
            <a:lvl4pPr marL="992188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20000"/>
                  <a:lumOff val="80000"/>
                </a:schemeClr>
              </a:buClr>
              <a:buSzPct val="55000"/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4pPr>
            <a:lvl5pPr marL="1165225" indent="-1730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5pPr>
            <a:lvl6pPr marL="1158875" indent="0" algn="l" rt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200">
                <a:solidFill>
                  <a:schemeClr val="tx2"/>
                </a:solidFill>
                <a:latin typeface="Century Gothic" pitchFamily="34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 err="1" smtClean="0"/>
              <a:t>Video</a:t>
            </a:r>
            <a:r>
              <a:rPr lang="fr-FR" kern="0" dirty="0" smtClean="0"/>
              <a:t> Data</a:t>
            </a:r>
            <a:endParaRPr lang="fr-FR" kern="0" dirty="0"/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 bwMode="gray">
          <a:xfrm>
            <a:off x="278829" y="983706"/>
            <a:ext cx="2590800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1pPr>
            <a:lvl2pPr marL="447675" indent="-2190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60000"/>
                  <a:lumOff val="40000"/>
                </a:schemeClr>
              </a:buClr>
              <a:buSzPct val="80000"/>
              <a:buFont typeface="Arial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ea typeface="Arial" pitchFamily="-1" charset="0"/>
                <a:cs typeface="Arial" pitchFamily="34" charset="0"/>
              </a:defRPr>
            </a:lvl2pPr>
            <a:lvl3pPr marL="628650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70000"/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3pPr>
            <a:lvl4pPr marL="992188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20000"/>
                  <a:lumOff val="80000"/>
                </a:schemeClr>
              </a:buClr>
              <a:buSzPct val="55000"/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4pPr>
            <a:lvl5pPr marL="1165225" indent="-1730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5pPr>
            <a:lvl6pPr marL="1158875" indent="0" algn="l" rt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200">
                <a:solidFill>
                  <a:schemeClr val="tx2"/>
                </a:solidFill>
                <a:latin typeface="Century Gothic" pitchFamily="34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r>
              <a:rPr lang="fr-FR" sz="1800" kern="0" dirty="0" smtClean="0"/>
              <a:t>Localisation</a:t>
            </a:r>
          </a:p>
          <a:p>
            <a:r>
              <a:rPr lang="fr-FR" sz="1800" kern="0" dirty="0" err="1" smtClean="0"/>
              <a:t>Mapping</a:t>
            </a:r>
            <a:endParaRPr lang="fr-FR" sz="1800" kern="0" dirty="0" smtClean="0"/>
          </a:p>
          <a:p>
            <a:r>
              <a:rPr lang="fr-FR" sz="1800" kern="0" dirty="0" err="1" smtClean="0"/>
              <a:t>Detection</a:t>
            </a:r>
            <a:endParaRPr lang="fr-FR" sz="1800" kern="0" dirty="0"/>
          </a:p>
          <a:p>
            <a:r>
              <a:rPr lang="fr-FR" sz="1800" kern="0" dirty="0" smtClean="0"/>
              <a:t>Classification</a:t>
            </a:r>
          </a:p>
          <a:p>
            <a:r>
              <a:rPr lang="fr-FR" sz="1800" kern="0" dirty="0" err="1" smtClean="0"/>
              <a:t>Tracking</a:t>
            </a:r>
            <a:endParaRPr lang="fr-FR" sz="1800" kern="0" dirty="0"/>
          </a:p>
        </p:txBody>
      </p:sp>
      <p:sp>
        <p:nvSpPr>
          <p:cNvPr id="10" name="Ellipse 9"/>
          <p:cNvSpPr/>
          <p:nvPr/>
        </p:nvSpPr>
        <p:spPr>
          <a:xfrm>
            <a:off x="4809744" y="2626183"/>
            <a:ext cx="411480" cy="1298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4691174" y="4769394"/>
            <a:ext cx="475488" cy="9730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5015484" y="1088136"/>
            <a:ext cx="411480" cy="12356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568696" y="4769394"/>
            <a:ext cx="1069848" cy="7901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Arc 18"/>
          <p:cNvSpPr/>
          <p:nvPr/>
        </p:nvSpPr>
        <p:spPr>
          <a:xfrm flipH="1">
            <a:off x="4617720" y="2756056"/>
            <a:ext cx="548942" cy="2013338"/>
          </a:xfrm>
          <a:prstGeom prst="arc">
            <a:avLst>
              <a:gd name="adj1" fmla="val 16200000"/>
              <a:gd name="adj2" fmla="val 5333091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Arc 19"/>
          <p:cNvSpPr/>
          <p:nvPr/>
        </p:nvSpPr>
        <p:spPr>
          <a:xfrm>
            <a:off x="4224528" y="2221991"/>
            <a:ext cx="2203704" cy="3009673"/>
          </a:xfrm>
          <a:prstGeom prst="arc">
            <a:avLst>
              <a:gd name="adj1" fmla="val 16200000"/>
              <a:gd name="adj2" fmla="val 316091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230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0" t="27408" r="63086" b="30000"/>
          <a:stretch/>
        </p:blipFill>
        <p:spPr bwMode="auto">
          <a:xfrm>
            <a:off x="4090070" y="1534589"/>
            <a:ext cx="4720457" cy="2898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of the </a:t>
            </a:r>
            <a:r>
              <a:rPr lang="fr-FR" dirty="0" err="1" smtClean="0"/>
              <a:t>environment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71463" y="5495924"/>
            <a:ext cx="3462337" cy="800101"/>
          </a:xfrm>
        </p:spPr>
        <p:txBody>
          <a:bodyPr/>
          <a:lstStyle/>
          <a:p>
            <a:r>
              <a:rPr lang="fr-FR" dirty="0" smtClean="0"/>
              <a:t>Segmentation and </a:t>
            </a:r>
            <a:r>
              <a:rPr lang="fr-FR" dirty="0" err="1" smtClean="0"/>
              <a:t>Clustering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97979-40A2-4433-882D-96E47822B45A}" type="slidenum">
              <a:rPr lang="fr-FR" smtClean="0"/>
              <a:pPr>
                <a:defRPr/>
              </a:pPr>
              <a:t>15</a:t>
            </a:fld>
            <a:r>
              <a:rPr lang="fr-FR" dirty="0"/>
              <a:t>/24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0" t="3225" r="1875" b="12592"/>
          <a:stretch/>
        </p:blipFill>
        <p:spPr bwMode="auto">
          <a:xfrm>
            <a:off x="373063" y="1445915"/>
            <a:ext cx="3285345" cy="386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contenu 2"/>
          <p:cNvSpPr txBox="1">
            <a:spLocks/>
          </p:cNvSpPr>
          <p:nvPr/>
        </p:nvSpPr>
        <p:spPr bwMode="gray">
          <a:xfrm>
            <a:off x="373063" y="971549"/>
            <a:ext cx="869473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1pPr>
            <a:lvl2pPr marL="447675" indent="-2190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60000"/>
                  <a:lumOff val="40000"/>
                </a:schemeClr>
              </a:buClr>
              <a:buSzPct val="80000"/>
              <a:buFont typeface="Arial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ea typeface="Arial" pitchFamily="-1" charset="0"/>
                <a:cs typeface="Arial" pitchFamily="34" charset="0"/>
              </a:defRPr>
            </a:lvl2pPr>
            <a:lvl3pPr marL="628650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70000"/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3pPr>
            <a:lvl4pPr marL="992188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20000"/>
                  <a:lumOff val="80000"/>
                </a:schemeClr>
              </a:buClr>
              <a:buSzPct val="55000"/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4pPr>
            <a:lvl5pPr marL="1165225" indent="-1730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5pPr>
            <a:lvl6pPr marL="1158875" indent="0" algn="l" rt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200">
                <a:solidFill>
                  <a:schemeClr val="tx2"/>
                </a:solidFill>
                <a:latin typeface="Century Gothic" pitchFamily="34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 smtClean="0"/>
              <a:t>Obstacle </a:t>
            </a:r>
            <a:r>
              <a:rPr lang="fr-FR" kern="0" dirty="0" err="1" smtClean="0"/>
              <a:t>detection</a:t>
            </a:r>
            <a:r>
              <a:rPr lang="fr-FR" kern="0" dirty="0" smtClean="0"/>
              <a:t> and classification</a:t>
            </a:r>
            <a:endParaRPr lang="fr-FR" kern="0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 bwMode="gray">
          <a:xfrm>
            <a:off x="4090070" y="4708438"/>
            <a:ext cx="4977729" cy="159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1pPr>
            <a:lvl2pPr marL="447675" indent="-2190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60000"/>
                  <a:lumOff val="40000"/>
                </a:schemeClr>
              </a:buClr>
              <a:buSzPct val="80000"/>
              <a:buFont typeface="Arial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ea typeface="Arial" pitchFamily="-1" charset="0"/>
                <a:cs typeface="Arial" pitchFamily="34" charset="0"/>
              </a:defRPr>
            </a:lvl2pPr>
            <a:lvl3pPr marL="628650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70000"/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3pPr>
            <a:lvl4pPr marL="992188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20000"/>
                  <a:lumOff val="80000"/>
                </a:schemeClr>
              </a:buClr>
              <a:buSzPct val="55000"/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4pPr>
            <a:lvl5pPr marL="1165225" indent="-1730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5pPr>
            <a:lvl6pPr marL="1158875" indent="0" algn="l" rt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200">
                <a:solidFill>
                  <a:schemeClr val="tx2"/>
                </a:solidFill>
                <a:latin typeface="Century Gothic" pitchFamily="34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 err="1" smtClean="0"/>
              <a:t>Definition</a:t>
            </a:r>
            <a:r>
              <a:rPr lang="fr-FR" kern="0" dirty="0" smtClean="0"/>
              <a:t> of </a:t>
            </a:r>
            <a:r>
              <a:rPr lang="fr-FR" kern="0" dirty="0" err="1" smtClean="0"/>
              <a:t>Region</a:t>
            </a:r>
            <a:r>
              <a:rPr lang="fr-FR" kern="0" dirty="0" smtClean="0"/>
              <a:t> of </a:t>
            </a:r>
            <a:r>
              <a:rPr lang="fr-FR" kern="0" dirty="0" err="1" smtClean="0"/>
              <a:t>Interest</a:t>
            </a:r>
            <a:endParaRPr lang="fr-FR" kern="0" dirty="0" smtClean="0"/>
          </a:p>
          <a:p>
            <a:pPr lvl="1"/>
            <a:r>
              <a:rPr lang="fr-FR" kern="0" dirty="0" err="1" smtClean="0"/>
              <a:t>Define</a:t>
            </a:r>
            <a:r>
              <a:rPr lang="fr-FR" kern="0" dirty="0" smtClean="0"/>
              <a:t> </a:t>
            </a:r>
            <a:r>
              <a:rPr lang="fr-FR" kern="0" dirty="0" err="1"/>
              <a:t>r</a:t>
            </a:r>
            <a:r>
              <a:rPr lang="fr-FR" kern="0" dirty="0" err="1" smtClean="0"/>
              <a:t>egion</a:t>
            </a:r>
            <a:r>
              <a:rPr lang="fr-FR" kern="0" dirty="0" smtClean="0"/>
              <a:t> on the images (</a:t>
            </a:r>
            <a:r>
              <a:rPr lang="fr-FR" kern="0" dirty="0" err="1" smtClean="0"/>
              <a:t>multicolor</a:t>
            </a:r>
            <a:r>
              <a:rPr lang="fr-FR" kern="0" dirty="0" smtClean="0"/>
              <a:t> rectangles)</a:t>
            </a:r>
          </a:p>
          <a:p>
            <a:pPr lvl="1"/>
            <a:r>
              <a:rPr lang="fr-FR" kern="0" dirty="0" smtClean="0"/>
              <a:t>Projection of laser </a:t>
            </a:r>
            <a:r>
              <a:rPr lang="fr-FR" kern="0" dirty="0" err="1" smtClean="0"/>
              <a:t>detection</a:t>
            </a:r>
            <a:r>
              <a:rPr lang="fr-FR" kern="0" dirty="0" smtClean="0"/>
              <a:t> in camera image (</a:t>
            </a:r>
            <a:r>
              <a:rPr lang="fr-FR" kern="0" dirty="0" err="1" smtClean="0"/>
              <a:t>red</a:t>
            </a:r>
            <a:r>
              <a:rPr lang="fr-FR" kern="0" dirty="0" smtClean="0"/>
              <a:t> rectangles)</a:t>
            </a:r>
            <a:endParaRPr lang="fr-FR" sz="1600" kern="0" dirty="0"/>
          </a:p>
        </p:txBody>
      </p:sp>
    </p:spTree>
    <p:extLst>
      <p:ext uri="{BB962C8B-B14F-4D97-AF65-F5344CB8AC3E}">
        <p14:creationId xmlns:p14="http://schemas.microsoft.com/office/powerpoint/2010/main" val="146347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of the </a:t>
            </a:r>
            <a:r>
              <a:rPr lang="fr-FR" dirty="0" err="1" smtClean="0"/>
              <a:t>environment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271463" y="5495924"/>
            <a:ext cx="3462337" cy="800101"/>
          </a:xfrm>
        </p:spPr>
        <p:txBody>
          <a:bodyPr/>
          <a:lstStyle/>
          <a:p>
            <a:r>
              <a:rPr lang="fr-FR" dirty="0" smtClean="0"/>
              <a:t>Segmentation and </a:t>
            </a:r>
            <a:r>
              <a:rPr lang="fr-FR" dirty="0" err="1" smtClean="0"/>
              <a:t>Clustering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97979-40A2-4433-882D-96E47822B45A}" type="slidenum">
              <a:rPr lang="fr-FR" smtClean="0"/>
              <a:pPr>
                <a:defRPr/>
              </a:pPr>
              <a:t>16</a:t>
            </a:fld>
            <a:r>
              <a:rPr lang="fr-FR" dirty="0"/>
              <a:t>/24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0" t="3225" r="1875" b="12592"/>
          <a:stretch/>
        </p:blipFill>
        <p:spPr bwMode="auto">
          <a:xfrm>
            <a:off x="373063" y="1445915"/>
            <a:ext cx="3285345" cy="386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contenu 2"/>
          <p:cNvSpPr txBox="1">
            <a:spLocks/>
          </p:cNvSpPr>
          <p:nvPr/>
        </p:nvSpPr>
        <p:spPr bwMode="gray">
          <a:xfrm>
            <a:off x="373063" y="971549"/>
            <a:ext cx="869473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1pPr>
            <a:lvl2pPr marL="447675" indent="-2190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60000"/>
                  <a:lumOff val="40000"/>
                </a:schemeClr>
              </a:buClr>
              <a:buSzPct val="80000"/>
              <a:buFont typeface="Arial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ea typeface="Arial" pitchFamily="-1" charset="0"/>
                <a:cs typeface="Arial" pitchFamily="34" charset="0"/>
              </a:defRPr>
            </a:lvl2pPr>
            <a:lvl3pPr marL="628650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70000"/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3pPr>
            <a:lvl4pPr marL="992188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20000"/>
                  <a:lumOff val="80000"/>
                </a:schemeClr>
              </a:buClr>
              <a:buSzPct val="55000"/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4pPr>
            <a:lvl5pPr marL="1165225" indent="-1730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5pPr>
            <a:lvl6pPr marL="1158875" indent="0" algn="l" rt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200">
                <a:solidFill>
                  <a:schemeClr val="tx2"/>
                </a:solidFill>
                <a:latin typeface="Century Gothic" pitchFamily="34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 smtClean="0"/>
              <a:t>Obstacle </a:t>
            </a:r>
            <a:r>
              <a:rPr lang="fr-FR" kern="0" dirty="0" err="1" smtClean="0"/>
              <a:t>detection</a:t>
            </a:r>
            <a:r>
              <a:rPr lang="fr-FR" kern="0" dirty="0" smtClean="0"/>
              <a:t> and classification</a:t>
            </a:r>
            <a:endParaRPr lang="fr-FR" kern="0" dirty="0"/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 bwMode="gray">
          <a:xfrm>
            <a:off x="4090070" y="4616998"/>
            <a:ext cx="4977729" cy="219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1pPr>
            <a:lvl2pPr marL="447675" indent="-2190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60000"/>
                  <a:lumOff val="40000"/>
                </a:schemeClr>
              </a:buClr>
              <a:buSzPct val="80000"/>
              <a:buFont typeface="Arial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ea typeface="Arial" pitchFamily="-1" charset="0"/>
                <a:cs typeface="Arial" pitchFamily="34" charset="0"/>
              </a:defRPr>
            </a:lvl2pPr>
            <a:lvl3pPr marL="628650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70000"/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3pPr>
            <a:lvl4pPr marL="992188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20000"/>
                  <a:lumOff val="80000"/>
                </a:schemeClr>
              </a:buClr>
              <a:buSzPct val="55000"/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4pPr>
            <a:lvl5pPr marL="1165225" indent="-1730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5pPr>
            <a:lvl6pPr marL="1158875" indent="0" algn="l" rt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200">
                <a:solidFill>
                  <a:schemeClr val="tx2"/>
                </a:solidFill>
                <a:latin typeface="Century Gothic" pitchFamily="34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 smtClean="0"/>
              <a:t>Recognition </a:t>
            </a:r>
            <a:r>
              <a:rPr lang="fr-FR" kern="0" dirty="0" err="1" smtClean="0"/>
              <a:t>based</a:t>
            </a:r>
            <a:r>
              <a:rPr lang="fr-FR" kern="0" dirty="0" smtClean="0"/>
              <a:t> on machine </a:t>
            </a:r>
            <a:r>
              <a:rPr lang="fr-FR" kern="0" dirty="0" err="1" smtClean="0"/>
              <a:t>learning</a:t>
            </a:r>
            <a:endParaRPr lang="fr-FR" kern="0" dirty="0" smtClean="0"/>
          </a:p>
          <a:p>
            <a:pPr lvl="1"/>
            <a:r>
              <a:rPr lang="fr-FR" kern="0" dirty="0" smtClean="0"/>
              <a:t>HOG detectors</a:t>
            </a:r>
          </a:p>
          <a:p>
            <a:pPr lvl="1"/>
            <a:r>
              <a:rPr lang="fr-FR" kern="0" dirty="0" smtClean="0"/>
              <a:t>Cascade </a:t>
            </a:r>
            <a:r>
              <a:rPr lang="fr-FR" kern="0" dirty="0" err="1" smtClean="0"/>
              <a:t>classifiers</a:t>
            </a:r>
            <a:endParaRPr lang="fr-FR" kern="0" dirty="0" smtClean="0"/>
          </a:p>
          <a:p>
            <a:r>
              <a:rPr lang="fr-FR" kern="0" dirty="0" err="1" smtClean="0"/>
              <a:t>Some</a:t>
            </a:r>
            <a:r>
              <a:rPr lang="fr-FR" kern="0" dirty="0" smtClean="0"/>
              <a:t> false </a:t>
            </a:r>
            <a:r>
              <a:rPr lang="fr-FR" kern="0" dirty="0" err="1" smtClean="0"/>
              <a:t>alarms</a:t>
            </a:r>
            <a:endParaRPr lang="fr-FR" kern="0" dirty="0" smtClean="0"/>
          </a:p>
          <a:p>
            <a:endParaRPr lang="fr-FR" kern="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t="27408" r="67000" b="28518"/>
          <a:stretch/>
        </p:blipFill>
        <p:spPr bwMode="auto">
          <a:xfrm>
            <a:off x="4090070" y="1369997"/>
            <a:ext cx="4702886" cy="300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90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of the </a:t>
            </a:r>
            <a:r>
              <a:rPr lang="fr-FR" dirty="0" err="1" smtClean="0"/>
              <a:t>environment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97979-40A2-4433-882D-96E47822B45A}" type="slidenum">
              <a:rPr lang="fr-FR" smtClean="0"/>
              <a:pPr>
                <a:defRPr/>
              </a:pPr>
              <a:t>17</a:t>
            </a:fld>
            <a:r>
              <a:rPr lang="fr-FR" dirty="0"/>
              <a:t>/24</a:t>
            </a: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 bwMode="gray">
          <a:xfrm>
            <a:off x="373063" y="939926"/>
            <a:ext cx="869473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1pPr>
            <a:lvl2pPr marL="447675" indent="-2190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60000"/>
                  <a:lumOff val="40000"/>
                </a:schemeClr>
              </a:buClr>
              <a:buSzPct val="80000"/>
              <a:buFont typeface="Arial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ea typeface="Arial" pitchFamily="-1" charset="0"/>
                <a:cs typeface="Arial" pitchFamily="34" charset="0"/>
              </a:defRPr>
            </a:lvl2pPr>
            <a:lvl3pPr marL="628650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70000"/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3pPr>
            <a:lvl4pPr marL="992188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20000"/>
                  <a:lumOff val="80000"/>
                </a:schemeClr>
              </a:buClr>
              <a:buSzPct val="55000"/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4pPr>
            <a:lvl5pPr marL="1165225" indent="-1730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5pPr>
            <a:lvl6pPr marL="1158875" indent="0" algn="l" rt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200">
                <a:solidFill>
                  <a:schemeClr val="tx2"/>
                </a:solidFill>
                <a:latin typeface="Century Gothic" pitchFamily="34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 smtClean="0"/>
              <a:t>Multi </a:t>
            </a:r>
            <a:r>
              <a:rPr lang="fr-FR" kern="0" dirty="0" err="1" smtClean="0"/>
              <a:t>sensor</a:t>
            </a:r>
            <a:r>
              <a:rPr lang="fr-FR" kern="0" dirty="0" smtClean="0"/>
              <a:t> fusion</a:t>
            </a:r>
            <a:endParaRPr lang="fr-FR" kern="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/>
          </p:nvPr>
        </p:nvSpPr>
        <p:spPr>
          <a:xfrm>
            <a:off x="957263" y="1426655"/>
            <a:ext cx="6036204" cy="332399"/>
          </a:xfrm>
        </p:spPr>
        <p:txBody>
          <a:bodyPr/>
          <a:lstStyle/>
          <a:p>
            <a:r>
              <a:rPr lang="fr-FR" dirty="0" smtClean="0"/>
              <a:t>Serial Fusion</a:t>
            </a:r>
            <a:endParaRPr lang="fr-FR" dirty="0"/>
          </a:p>
        </p:txBody>
      </p:sp>
      <p:sp>
        <p:nvSpPr>
          <p:cNvPr id="13" name="Flèche droite 12"/>
          <p:cNvSpPr/>
          <p:nvPr/>
        </p:nvSpPr>
        <p:spPr bwMode="auto">
          <a:xfrm>
            <a:off x="1896320" y="2404731"/>
            <a:ext cx="1311172" cy="63688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87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fr-FR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Lucida Sans Unicode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551906" y="4214492"/>
            <a:ext cx="2979330" cy="366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FF0000"/>
                </a:solidFill>
              </a:rPr>
              <a:t>High </a:t>
            </a:r>
            <a:r>
              <a:rPr lang="fr-FR" sz="1800" dirty="0" err="1" smtClean="0">
                <a:solidFill>
                  <a:srgbClr val="FF0000"/>
                </a:solidFill>
              </a:rPr>
              <a:t>level</a:t>
            </a:r>
            <a:r>
              <a:rPr lang="fr-FR" sz="1800" dirty="0" smtClean="0">
                <a:solidFill>
                  <a:srgbClr val="FF0000"/>
                </a:solidFill>
              </a:rPr>
              <a:t> fusion</a:t>
            </a:r>
            <a:endParaRPr lang="fr-FR" sz="1800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896320" y="1900288"/>
            <a:ext cx="1285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 smtClean="0">
                <a:solidFill>
                  <a:srgbClr val="FF0000"/>
                </a:solidFill>
              </a:rPr>
              <a:t>Low</a:t>
            </a:r>
            <a:r>
              <a:rPr lang="fr-FR" sz="1800" dirty="0" smtClean="0">
                <a:solidFill>
                  <a:srgbClr val="FF0000"/>
                </a:solidFill>
              </a:rPr>
              <a:t> </a:t>
            </a:r>
            <a:r>
              <a:rPr lang="fr-FR" sz="1800" dirty="0" err="1" smtClean="0">
                <a:solidFill>
                  <a:srgbClr val="FF0000"/>
                </a:solidFill>
              </a:rPr>
              <a:t>Level</a:t>
            </a:r>
            <a:r>
              <a:rPr lang="fr-FR" sz="1800" dirty="0" smtClean="0">
                <a:solidFill>
                  <a:srgbClr val="FF0000"/>
                </a:solidFill>
              </a:rPr>
              <a:t> Fusion</a:t>
            </a:r>
            <a:endParaRPr lang="fr-FR" sz="1800" dirty="0">
              <a:solidFill>
                <a:srgbClr val="FF000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t="9477" r="70000" b="5833"/>
          <a:stretch/>
        </p:blipFill>
        <p:spPr bwMode="auto">
          <a:xfrm>
            <a:off x="373063" y="1781290"/>
            <a:ext cx="1497877" cy="184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5" t="6953" r="2375" b="51614"/>
          <a:stretch/>
        </p:blipFill>
        <p:spPr bwMode="auto">
          <a:xfrm>
            <a:off x="3207493" y="1954246"/>
            <a:ext cx="2584462" cy="153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t="16111" r="31750" b="41944"/>
          <a:stretch/>
        </p:blipFill>
        <p:spPr bwMode="auto">
          <a:xfrm>
            <a:off x="6411148" y="1954245"/>
            <a:ext cx="2551619" cy="1537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Flèche vers le haut 18"/>
          <p:cNvSpPr/>
          <p:nvPr/>
        </p:nvSpPr>
        <p:spPr bwMode="auto">
          <a:xfrm rot="5400000">
            <a:off x="5813519" y="2396160"/>
            <a:ext cx="576064" cy="619193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87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fr-FR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Lucida Sans Unicode" charset="0"/>
            </a:endParaRPr>
          </a:p>
        </p:txBody>
      </p:sp>
      <p:sp>
        <p:nvSpPr>
          <p:cNvPr id="20" name="Espace réservé du contenu 5"/>
          <p:cNvSpPr txBox="1">
            <a:spLocks/>
          </p:cNvSpPr>
          <p:nvPr/>
        </p:nvSpPr>
        <p:spPr bwMode="gray">
          <a:xfrm>
            <a:off x="840399" y="3827229"/>
            <a:ext cx="365932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1pPr>
            <a:lvl2pPr marL="447675" indent="-2190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60000"/>
                  <a:lumOff val="40000"/>
                </a:schemeClr>
              </a:buClr>
              <a:buSzPct val="80000"/>
              <a:buFont typeface="Arial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ea typeface="Arial" pitchFamily="-1" charset="0"/>
                <a:cs typeface="Arial" pitchFamily="34" charset="0"/>
              </a:defRPr>
            </a:lvl2pPr>
            <a:lvl3pPr marL="628650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70000"/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3pPr>
            <a:lvl4pPr marL="992188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20000"/>
                  <a:lumOff val="80000"/>
                </a:schemeClr>
              </a:buClr>
              <a:buSzPct val="55000"/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4pPr>
            <a:lvl5pPr marL="1165225" indent="-1730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5pPr>
            <a:lvl6pPr marL="1158875" indent="0" algn="l" rt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200">
                <a:solidFill>
                  <a:schemeClr val="tx2"/>
                </a:solidFill>
                <a:latin typeface="Century Gothic" pitchFamily="34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 err="1" smtClean="0"/>
              <a:t>Parallel</a:t>
            </a:r>
            <a:r>
              <a:rPr lang="fr-FR" kern="0" dirty="0" smtClean="0"/>
              <a:t> Fusion</a:t>
            </a:r>
            <a:endParaRPr lang="fr-FR" kern="0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t="9477" r="70000" b="5833"/>
          <a:stretch/>
        </p:blipFill>
        <p:spPr bwMode="auto">
          <a:xfrm>
            <a:off x="560482" y="4244233"/>
            <a:ext cx="1120472" cy="13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5" t="6953" r="2375" b="51614"/>
          <a:stretch/>
        </p:blipFill>
        <p:spPr bwMode="auto">
          <a:xfrm>
            <a:off x="1978882" y="5113806"/>
            <a:ext cx="1879619" cy="111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lèche droite 22"/>
          <p:cNvSpPr/>
          <p:nvPr/>
        </p:nvSpPr>
        <p:spPr bwMode="auto">
          <a:xfrm>
            <a:off x="1680954" y="4510978"/>
            <a:ext cx="3238518" cy="31844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87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fr-FR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Lucida Sans Unicode" charset="0"/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t="16111" r="31750" b="41944"/>
          <a:stretch/>
        </p:blipFill>
        <p:spPr bwMode="auto">
          <a:xfrm>
            <a:off x="4919472" y="4373198"/>
            <a:ext cx="3008693" cy="181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lèche droite 24"/>
          <p:cNvSpPr/>
          <p:nvPr/>
        </p:nvSpPr>
        <p:spPr bwMode="auto">
          <a:xfrm>
            <a:off x="3858501" y="5468086"/>
            <a:ext cx="1060971" cy="318444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87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fr-FR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Lucida Sans Unico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49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Perception of the </a:t>
            </a:r>
            <a:r>
              <a:rPr lang="fr-FR" dirty="0" err="1" smtClean="0"/>
              <a:t>environment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690563" y="1195388"/>
            <a:ext cx="6036204" cy="332399"/>
          </a:xfrm>
        </p:spPr>
        <p:txBody>
          <a:bodyPr/>
          <a:lstStyle/>
          <a:p>
            <a:r>
              <a:rPr lang="fr-FR" dirty="0" smtClean="0"/>
              <a:t>Limitations of the perception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97979-40A2-4433-882D-96E47822B45A}" type="slidenum">
              <a:rPr lang="fr-FR" smtClean="0"/>
              <a:pPr>
                <a:defRPr/>
              </a:pPr>
              <a:t>18</a:t>
            </a:fld>
            <a:r>
              <a:rPr lang="fr-FR" dirty="0"/>
              <a:t>/24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6" t="4445" r="10375" b="2963"/>
          <a:stretch/>
        </p:blipFill>
        <p:spPr bwMode="auto">
          <a:xfrm>
            <a:off x="6444208" y="1342985"/>
            <a:ext cx="1800200" cy="198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7452320" y="2120197"/>
            <a:ext cx="216024" cy="304114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87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fr-FR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Lucida Sans Unicode" charset="0"/>
            </a:endParaRPr>
          </a:p>
        </p:txBody>
      </p:sp>
      <p:sp>
        <p:nvSpPr>
          <p:cNvPr id="7" name="Flèche droite 6"/>
          <p:cNvSpPr/>
          <p:nvPr/>
        </p:nvSpPr>
        <p:spPr bwMode="auto">
          <a:xfrm>
            <a:off x="4355976" y="3828026"/>
            <a:ext cx="1656184" cy="35915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87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fr-FR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Lucida Sans Unicode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0" t="14121" r="34125" b="42940"/>
          <a:stretch/>
        </p:blipFill>
        <p:spPr bwMode="auto">
          <a:xfrm>
            <a:off x="411163" y="3938876"/>
            <a:ext cx="3638550" cy="220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5" t="4445" r="10375" b="2963"/>
          <a:stretch/>
        </p:blipFill>
        <p:spPr bwMode="auto">
          <a:xfrm>
            <a:off x="1187624" y="1688290"/>
            <a:ext cx="2477715" cy="198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8" t="31926" r="39543" b="54968"/>
          <a:stretch/>
        </p:blipFill>
        <p:spPr bwMode="auto">
          <a:xfrm>
            <a:off x="6660233" y="3876308"/>
            <a:ext cx="1728808" cy="195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 bwMode="auto">
          <a:xfrm>
            <a:off x="7142306" y="4185775"/>
            <a:ext cx="526038" cy="974840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87000"/>
              </a:lnSpc>
              <a:spcBef>
                <a:spcPts val="1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fr-FR" sz="24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Lucida Sans Unicode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146701" y="3229977"/>
            <a:ext cx="2074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smtClean="0">
                <a:solidFill>
                  <a:srgbClr val="FF0000"/>
                </a:solidFill>
              </a:rPr>
              <a:t>Use of V2P communications</a:t>
            </a:r>
            <a:endParaRPr lang="fr-FR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3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6725" y="168275"/>
            <a:ext cx="8667750" cy="956288"/>
          </a:xfrm>
        </p:spPr>
        <p:txBody>
          <a:bodyPr/>
          <a:lstStyle/>
          <a:p>
            <a:r>
              <a:rPr lang="fr-FR" dirty="0" err="1" smtClean="0"/>
              <a:t>Vehicle</a:t>
            </a:r>
            <a:r>
              <a:rPr lang="fr-FR" dirty="0" smtClean="0"/>
              <a:t>-To-Pedestrian (V2P) Communications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5495970" y="1004888"/>
            <a:ext cx="3514680" cy="4829014"/>
          </a:xfrm>
        </p:spPr>
        <p:txBody>
          <a:bodyPr/>
          <a:lstStyle/>
          <a:p>
            <a:r>
              <a:rPr lang="fr-FR" sz="2000" dirty="0" err="1" smtClean="0"/>
              <a:t>Different</a:t>
            </a:r>
            <a:r>
              <a:rPr lang="fr-FR" sz="2000" dirty="0" smtClean="0"/>
              <a:t> communication types</a:t>
            </a:r>
          </a:p>
          <a:p>
            <a:pPr lvl="1"/>
            <a:r>
              <a:rPr lang="fr-FR" sz="1800" dirty="0" err="1" smtClean="0"/>
              <a:t>Vehicle</a:t>
            </a:r>
            <a:r>
              <a:rPr lang="fr-FR" sz="1800" dirty="0" smtClean="0"/>
              <a:t>-to-</a:t>
            </a:r>
            <a:r>
              <a:rPr lang="fr-FR" sz="1800" dirty="0" err="1" smtClean="0"/>
              <a:t>Vehicle</a:t>
            </a:r>
            <a:r>
              <a:rPr lang="fr-FR" sz="1800" dirty="0" smtClean="0"/>
              <a:t> (V2V)</a:t>
            </a:r>
          </a:p>
          <a:p>
            <a:pPr lvl="1"/>
            <a:r>
              <a:rPr lang="fr-FR" sz="1800" dirty="0" err="1" smtClean="0"/>
              <a:t>Vehicle</a:t>
            </a:r>
            <a:r>
              <a:rPr lang="fr-FR" sz="1800" dirty="0" smtClean="0"/>
              <a:t>-to-Infrastructure (V2I)</a:t>
            </a:r>
          </a:p>
          <a:p>
            <a:pPr lvl="1"/>
            <a:r>
              <a:rPr lang="fr-FR" sz="1800" dirty="0" err="1" smtClean="0"/>
              <a:t>Vehicle</a:t>
            </a:r>
            <a:r>
              <a:rPr lang="fr-FR" sz="1800" dirty="0" smtClean="0"/>
              <a:t>-to-Pedestrian (V2P)</a:t>
            </a:r>
          </a:p>
          <a:p>
            <a:endParaRPr lang="fr-FR" sz="2000" dirty="0"/>
          </a:p>
          <a:p>
            <a:r>
              <a:rPr lang="fr-FR" sz="2000" dirty="0" err="1" smtClean="0"/>
              <a:t>Different</a:t>
            </a:r>
            <a:r>
              <a:rPr lang="fr-FR" sz="2000" dirty="0"/>
              <a:t> </a:t>
            </a:r>
            <a:r>
              <a:rPr lang="fr-FR" sz="2000" dirty="0" smtClean="0"/>
              <a:t>communication media </a:t>
            </a:r>
            <a:r>
              <a:rPr lang="fr-FR" sz="2000" dirty="0" err="1" smtClean="0"/>
              <a:t>available</a:t>
            </a:r>
            <a:endParaRPr lang="fr-FR" sz="2000" dirty="0" smtClean="0"/>
          </a:p>
          <a:p>
            <a:pPr lvl="1"/>
            <a:r>
              <a:rPr lang="fr-FR" sz="1800" dirty="0" smtClean="0"/>
              <a:t>3/4G</a:t>
            </a:r>
          </a:p>
          <a:p>
            <a:pPr lvl="1"/>
            <a:r>
              <a:rPr lang="fr-FR" sz="1800" dirty="0" smtClean="0"/>
              <a:t>Wi-Fi (IEEE 802.11b/g/n/p)</a:t>
            </a:r>
          </a:p>
          <a:p>
            <a:pPr lvl="1"/>
            <a:r>
              <a:rPr lang="fr-FR" sz="1800" dirty="0" smtClean="0"/>
              <a:t>Satellite</a:t>
            </a:r>
          </a:p>
          <a:p>
            <a:pPr lvl="1"/>
            <a:endParaRPr lang="fr-FR" sz="1800" dirty="0"/>
          </a:p>
          <a:p>
            <a:r>
              <a:rPr lang="fr-FR" sz="2000" dirty="0" err="1" smtClean="0"/>
              <a:t>Different</a:t>
            </a:r>
            <a:r>
              <a:rPr lang="fr-FR" sz="2000" dirty="0" smtClean="0"/>
              <a:t> architectures</a:t>
            </a:r>
            <a:endParaRPr lang="fr-FR" sz="2000" dirty="0"/>
          </a:p>
          <a:p>
            <a:pPr lvl="1"/>
            <a:r>
              <a:rPr lang="fr-FR" sz="1800" dirty="0" err="1"/>
              <a:t>Centralized</a:t>
            </a:r>
            <a:r>
              <a:rPr lang="fr-FR" sz="1800" dirty="0"/>
              <a:t> </a:t>
            </a:r>
            <a:r>
              <a:rPr lang="fr-FR" sz="1800" dirty="0" smtClean="0"/>
              <a:t>communications</a:t>
            </a:r>
          </a:p>
          <a:p>
            <a:pPr lvl="1"/>
            <a:r>
              <a:rPr lang="fr-FR" sz="1800" dirty="0" err="1" smtClean="0"/>
              <a:t>Distributed</a:t>
            </a:r>
            <a:r>
              <a:rPr lang="fr-FR" sz="1800" dirty="0" smtClean="0"/>
              <a:t> communications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97979-40A2-4433-882D-96E47822B45A}" type="slidenum">
              <a:rPr lang="fr-FR" smtClean="0"/>
              <a:pPr>
                <a:defRPr/>
              </a:pPr>
              <a:t>19</a:t>
            </a:fld>
            <a:r>
              <a:rPr lang="fr-FR" dirty="0"/>
              <a:t>/24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7538" r="24776" b="14651"/>
          <a:stretch/>
        </p:blipFill>
        <p:spPr bwMode="auto">
          <a:xfrm>
            <a:off x="63500" y="1327148"/>
            <a:ext cx="5258347" cy="395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550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225" y="110518"/>
            <a:ext cx="8639175" cy="463846"/>
          </a:xfrm>
        </p:spPr>
        <p:txBody>
          <a:bodyPr/>
          <a:lstStyle/>
          <a:p>
            <a:r>
              <a:rPr lang="fr-FR" sz="2400" dirty="0" err="1" smtClean="0"/>
              <a:t>Outline</a:t>
            </a:r>
            <a:endParaRPr lang="fr-FR" sz="2400" dirty="0"/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white">
          <a:xfrm>
            <a:off x="8532800" y="6448926"/>
            <a:ext cx="609600" cy="40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1B18A1-62E9-44F6-80E3-64C954BE54E2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-1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r>
              <a:rPr kumimoji="0" lang="fr-F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-1" charset="0"/>
                <a:ea typeface="+mn-ea"/>
                <a:cs typeface="Arial" charset="0"/>
              </a:rPr>
              <a:t>/24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-1" charset="0"/>
              <a:ea typeface="+mn-ea"/>
              <a:cs typeface="Arial" charset="0"/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397350" y="973275"/>
            <a:ext cx="7560000" cy="4496616"/>
          </a:xfrm>
        </p:spPr>
        <p:txBody>
          <a:bodyPr/>
          <a:lstStyle/>
          <a:p>
            <a:r>
              <a:rPr lang="en-US" sz="2000" dirty="0" smtClean="0"/>
              <a:t>Intelligent Transport System</a:t>
            </a:r>
          </a:p>
          <a:p>
            <a:pPr lvl="1"/>
            <a:r>
              <a:rPr lang="en-US" sz="1800" dirty="0" smtClean="0"/>
              <a:t>Introduction</a:t>
            </a:r>
          </a:p>
          <a:p>
            <a:pPr lvl="1"/>
            <a:r>
              <a:rPr lang="en-US" sz="1800" dirty="0" err="1" smtClean="0"/>
              <a:t>Rits</a:t>
            </a:r>
            <a:r>
              <a:rPr lang="en-US" sz="1800" dirty="0" smtClean="0"/>
              <a:t> project team</a:t>
            </a:r>
          </a:p>
          <a:p>
            <a:pPr lvl="1"/>
            <a:r>
              <a:rPr lang="en-US" sz="1800" dirty="0" smtClean="0"/>
              <a:t>2 solutions : Automated vehicles, On-demand transport services</a:t>
            </a:r>
          </a:p>
          <a:p>
            <a:pPr lvl="1"/>
            <a:r>
              <a:rPr lang="en-US" sz="1800" dirty="0" smtClean="0"/>
              <a:t>Architecture for autonomous vehicles</a:t>
            </a:r>
          </a:p>
          <a:p>
            <a:pPr lvl="1"/>
            <a:r>
              <a:rPr lang="en-US" sz="1800" dirty="0" smtClean="0"/>
              <a:t>Vehicular communications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Perception and communication for pedestrian safety</a:t>
            </a:r>
          </a:p>
          <a:p>
            <a:pPr lvl="1"/>
            <a:r>
              <a:rPr lang="en-US" sz="1800" dirty="0" smtClean="0"/>
              <a:t>Vulnerable Road Users safety</a:t>
            </a:r>
          </a:p>
          <a:p>
            <a:pPr lvl="1"/>
            <a:r>
              <a:rPr lang="en-US" sz="1800" dirty="0" smtClean="0"/>
              <a:t>Perception of the environment</a:t>
            </a:r>
          </a:p>
          <a:p>
            <a:pPr lvl="1"/>
            <a:r>
              <a:rPr lang="en-US" sz="1800" dirty="0" smtClean="0"/>
              <a:t>Vehicle-to-Pedestrian (V2P) communications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11901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3724956" y="895922"/>
            <a:ext cx="5285694" cy="5398401"/>
          </a:xfrm>
        </p:spPr>
        <p:txBody>
          <a:bodyPr/>
          <a:lstStyle/>
          <a:p>
            <a:r>
              <a:rPr lang="fr-FR" sz="2000" dirty="0" smtClean="0"/>
              <a:t>Limited efforts on V2P</a:t>
            </a:r>
          </a:p>
          <a:p>
            <a:pPr marL="0" indent="0">
              <a:buNone/>
            </a:pPr>
            <a:endParaRPr lang="fr-FR" sz="2000" dirty="0" smtClean="0"/>
          </a:p>
          <a:p>
            <a:r>
              <a:rPr lang="fr-FR" sz="2000" dirty="0" smtClean="0"/>
              <a:t>Pedestrians are </a:t>
            </a:r>
            <a:r>
              <a:rPr lang="fr-FR" sz="2000" dirty="0" err="1" smtClean="0"/>
              <a:t>equipped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smartphones</a:t>
            </a:r>
          </a:p>
          <a:p>
            <a:pPr lvl="1"/>
            <a:r>
              <a:rPr lang="fr-FR" sz="1800" dirty="0" smtClean="0"/>
              <a:t>Bluetooth</a:t>
            </a:r>
          </a:p>
          <a:p>
            <a:pPr lvl="1"/>
            <a:r>
              <a:rPr lang="fr-FR" sz="1800" dirty="0" smtClean="0"/>
              <a:t>Cellular Communications</a:t>
            </a:r>
          </a:p>
          <a:p>
            <a:pPr lvl="1"/>
            <a:r>
              <a:rPr lang="fr-FR" sz="1800" dirty="0" smtClean="0"/>
              <a:t>Wi-Fi Communications</a:t>
            </a:r>
          </a:p>
          <a:p>
            <a:pPr lvl="1"/>
            <a:endParaRPr lang="fr-FR" sz="1800" dirty="0"/>
          </a:p>
          <a:p>
            <a:r>
              <a:rPr lang="fr-FR" sz="2000" dirty="0" err="1" smtClean="0"/>
              <a:t>Constraints</a:t>
            </a:r>
            <a:r>
              <a:rPr lang="fr-FR" sz="2000" dirty="0" smtClean="0"/>
              <a:t> for the system</a:t>
            </a:r>
          </a:p>
          <a:p>
            <a:pPr lvl="1"/>
            <a:r>
              <a:rPr lang="fr-FR" sz="1800" dirty="0" err="1" smtClean="0"/>
              <a:t>Reliability</a:t>
            </a:r>
            <a:endParaRPr lang="fr-FR" sz="1800" dirty="0" smtClean="0"/>
          </a:p>
          <a:p>
            <a:pPr lvl="1"/>
            <a:r>
              <a:rPr lang="fr-FR" sz="1800" dirty="0" smtClean="0"/>
              <a:t>Delay</a:t>
            </a:r>
          </a:p>
          <a:p>
            <a:pPr lvl="1"/>
            <a:r>
              <a:rPr lang="fr-FR" sz="1800" dirty="0" err="1" smtClean="0"/>
              <a:t>Energy</a:t>
            </a:r>
            <a:r>
              <a:rPr lang="fr-FR" sz="1800" dirty="0" smtClean="0"/>
              <a:t> </a:t>
            </a:r>
            <a:r>
              <a:rPr lang="fr-FR" sz="1800" dirty="0" err="1" smtClean="0"/>
              <a:t>consumption</a:t>
            </a:r>
            <a:endParaRPr lang="fr-FR" sz="1800" dirty="0" smtClean="0"/>
          </a:p>
          <a:p>
            <a:pPr lvl="1"/>
            <a:endParaRPr lang="fr-FR" sz="1800" dirty="0"/>
          </a:p>
          <a:p>
            <a:r>
              <a:rPr lang="fr-FR" sz="2000" dirty="0" err="1" smtClean="0"/>
              <a:t>Primary</a:t>
            </a:r>
            <a:r>
              <a:rPr lang="fr-FR" sz="2000" dirty="0" smtClean="0"/>
              <a:t> </a:t>
            </a:r>
            <a:r>
              <a:rPr lang="fr-FR" sz="2000" dirty="0" err="1" smtClean="0"/>
              <a:t>Choice</a:t>
            </a:r>
            <a:r>
              <a:rPr lang="fr-FR" sz="2000" dirty="0" smtClean="0"/>
              <a:t> for </a:t>
            </a:r>
            <a:r>
              <a:rPr lang="fr-FR" sz="2000" dirty="0" err="1" smtClean="0"/>
              <a:t>Safety</a:t>
            </a:r>
            <a:r>
              <a:rPr lang="fr-FR" sz="2000" dirty="0" smtClean="0"/>
              <a:t> System</a:t>
            </a:r>
          </a:p>
          <a:p>
            <a:pPr lvl="1"/>
            <a:r>
              <a:rPr lang="fr-FR" sz="1800" dirty="0" err="1" smtClean="0"/>
              <a:t>Distributed</a:t>
            </a:r>
            <a:r>
              <a:rPr lang="fr-FR" sz="1800" dirty="0" smtClean="0"/>
              <a:t> </a:t>
            </a:r>
            <a:r>
              <a:rPr lang="fr-FR" sz="1800" dirty="0" err="1" smtClean="0"/>
              <a:t>systems</a:t>
            </a:r>
            <a:endParaRPr lang="fr-FR" sz="1800" dirty="0" smtClean="0"/>
          </a:p>
          <a:p>
            <a:pPr lvl="1"/>
            <a:r>
              <a:rPr lang="fr-FR" sz="1800" dirty="0" err="1" smtClean="0"/>
              <a:t>Study</a:t>
            </a:r>
            <a:r>
              <a:rPr lang="fr-FR" sz="1800" dirty="0" smtClean="0"/>
              <a:t> of Wi-Fi </a:t>
            </a:r>
            <a:r>
              <a:rPr lang="fr-FR" sz="1800" dirty="0" err="1" smtClean="0"/>
              <a:t>systems</a:t>
            </a:r>
            <a:endParaRPr lang="fr-FR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97979-40A2-4433-882D-96E47822B45A}" type="slidenum">
              <a:rPr lang="fr-FR" smtClean="0"/>
              <a:pPr>
                <a:defRPr/>
              </a:pPr>
              <a:t>20</a:t>
            </a:fld>
            <a:r>
              <a:rPr lang="fr-FR" dirty="0"/>
              <a:t>/24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b="5781"/>
          <a:stretch/>
        </p:blipFill>
        <p:spPr bwMode="auto">
          <a:xfrm>
            <a:off x="146614" y="933449"/>
            <a:ext cx="3511668" cy="275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14" y="3772167"/>
            <a:ext cx="3511668" cy="251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66725" y="168275"/>
            <a:ext cx="8667750" cy="956288"/>
          </a:xfrm>
        </p:spPr>
        <p:txBody>
          <a:bodyPr/>
          <a:lstStyle/>
          <a:p>
            <a:r>
              <a:rPr lang="fr-FR" dirty="0" err="1" smtClean="0"/>
              <a:t>Vehicle</a:t>
            </a:r>
            <a:r>
              <a:rPr lang="fr-FR" dirty="0" smtClean="0"/>
              <a:t>-To-Pedestrian (V2P) Communications</a:t>
            </a:r>
            <a:endParaRPr lang="fr-FR" dirty="0"/>
          </a:p>
        </p:txBody>
      </p:sp>
      <p:sp>
        <p:nvSpPr>
          <p:cNvPr id="2" name="Rectangle 1"/>
          <p:cNvSpPr/>
          <p:nvPr/>
        </p:nvSpPr>
        <p:spPr>
          <a:xfrm>
            <a:off x="64008" y="3686442"/>
            <a:ext cx="3529584" cy="26012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658282" y="5120640"/>
            <a:ext cx="4525598" cy="11670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938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140398" y="3180779"/>
            <a:ext cx="8628697" cy="547842"/>
          </a:xfrm>
        </p:spPr>
        <p:txBody>
          <a:bodyPr/>
          <a:lstStyle/>
          <a:p>
            <a:r>
              <a:rPr lang="en-US" sz="1800" dirty="0" smtClean="0"/>
              <a:t>Definition of requirements for VRU safety</a:t>
            </a:r>
            <a:endParaRPr lang="en-US" sz="1600" dirty="0" smtClean="0"/>
          </a:p>
          <a:p>
            <a:pPr lvl="1"/>
            <a:r>
              <a:rPr lang="en-US" sz="1600" dirty="0" smtClean="0"/>
              <a:t>Minimum distance before message should be received to avoid an accident : </a:t>
            </a:r>
            <a:r>
              <a:rPr lang="en-US" sz="1600" dirty="0" err="1" smtClean="0"/>
              <a:t>d</a:t>
            </a:r>
            <a:r>
              <a:rPr lang="en-US" sz="1600" baseline="-25000" dirty="0" err="1" smtClean="0"/>
              <a:t>min</a:t>
            </a:r>
            <a:endParaRPr lang="en-US" sz="1600" baseline="-250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97979-40A2-4433-882D-96E47822B45A}" type="slidenum">
              <a:rPr lang="fr-FR" smtClean="0"/>
              <a:pPr>
                <a:defRPr/>
              </a:pPr>
              <a:t>21</a:t>
            </a:fld>
            <a:r>
              <a:rPr lang="fr-FR" dirty="0"/>
              <a:t>/24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96" y="1266603"/>
            <a:ext cx="4297346" cy="1806321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 bwMode="gray">
          <a:xfrm>
            <a:off x="118871" y="3847728"/>
            <a:ext cx="8855583" cy="233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1pPr>
            <a:lvl2pPr marL="447675" indent="-2190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60000"/>
                  <a:lumOff val="40000"/>
                </a:schemeClr>
              </a:buClr>
              <a:buSzPct val="80000"/>
              <a:buFont typeface="Arial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ea typeface="Arial" pitchFamily="-1" charset="0"/>
                <a:cs typeface="Arial" pitchFamily="34" charset="0"/>
              </a:defRPr>
            </a:lvl2pPr>
            <a:lvl3pPr marL="628650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70000"/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3pPr>
            <a:lvl4pPr marL="992188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20000"/>
                  <a:lumOff val="80000"/>
                </a:schemeClr>
              </a:buClr>
              <a:buSzPct val="55000"/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4pPr>
            <a:lvl5pPr marL="1165225" indent="-1730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5pPr>
            <a:lvl6pPr marL="1158875" indent="0" algn="l" rt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200">
                <a:solidFill>
                  <a:schemeClr val="tx2"/>
                </a:solidFill>
                <a:latin typeface="Century Gothic" pitchFamily="34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r>
              <a:rPr lang="en-US" sz="1800" kern="0" dirty="0" smtClean="0"/>
              <a:t>2 scenarios to test the signal blockage from human body</a:t>
            </a:r>
          </a:p>
          <a:p>
            <a:pPr lvl="1"/>
            <a:r>
              <a:rPr lang="en-US" sz="1400" kern="0" dirty="0" smtClean="0"/>
              <a:t>Pedestrian carries the tablet in his front close body</a:t>
            </a:r>
          </a:p>
          <a:p>
            <a:pPr lvl="1"/>
            <a:r>
              <a:rPr lang="en-US" sz="1400" kern="0" dirty="0" smtClean="0"/>
              <a:t>Pedestrians carries the tablet in his backpack</a:t>
            </a:r>
          </a:p>
          <a:p>
            <a:endParaRPr lang="en-US" sz="1800" kern="0" dirty="0" smtClean="0"/>
          </a:p>
          <a:p>
            <a:r>
              <a:rPr lang="en-US" sz="1800" kern="0" dirty="0" smtClean="0"/>
              <a:t>Measurements</a:t>
            </a:r>
          </a:p>
          <a:p>
            <a:pPr lvl="1"/>
            <a:r>
              <a:rPr lang="en-US" sz="1600" kern="0" dirty="0" smtClean="0"/>
              <a:t>GPS Accuracy</a:t>
            </a:r>
          </a:p>
          <a:p>
            <a:pPr lvl="1"/>
            <a:r>
              <a:rPr lang="en-US" sz="1600" kern="0" dirty="0" smtClean="0"/>
              <a:t>Packet Delivery Ratio</a:t>
            </a:r>
          </a:p>
          <a:p>
            <a:pPr lvl="1"/>
            <a:r>
              <a:rPr lang="en-US" sz="1600" kern="0" dirty="0" smtClean="0"/>
              <a:t>Packet Inter-Reception time</a:t>
            </a:r>
            <a:endParaRPr lang="en-US" sz="1600" kern="0" dirty="0"/>
          </a:p>
        </p:txBody>
      </p:sp>
      <p:sp>
        <p:nvSpPr>
          <p:cNvPr id="9" name="Titre 1"/>
          <p:cNvSpPr>
            <a:spLocks noGrp="1"/>
          </p:cNvSpPr>
          <p:nvPr>
            <p:ph type="title"/>
          </p:nvPr>
        </p:nvSpPr>
        <p:spPr>
          <a:xfrm>
            <a:off x="466725" y="168275"/>
            <a:ext cx="8667750" cy="956288"/>
          </a:xfrm>
        </p:spPr>
        <p:txBody>
          <a:bodyPr/>
          <a:lstStyle/>
          <a:p>
            <a:r>
              <a:rPr lang="fr-FR" dirty="0" err="1" smtClean="0"/>
              <a:t>Vehicle</a:t>
            </a:r>
            <a:r>
              <a:rPr lang="fr-FR" dirty="0" smtClean="0"/>
              <a:t>-To-Pedestrian (V2P) Communications</a:t>
            </a:r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 bwMode="gray">
          <a:xfrm>
            <a:off x="0" y="980728"/>
            <a:ext cx="9020175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1pPr>
            <a:lvl2pPr marL="447675" indent="-2190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60000"/>
                  <a:lumOff val="40000"/>
                </a:schemeClr>
              </a:buClr>
              <a:buSzPct val="80000"/>
              <a:buFont typeface="Arial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ea typeface="Arial" pitchFamily="-1" charset="0"/>
                <a:cs typeface="Arial" pitchFamily="34" charset="0"/>
              </a:defRPr>
            </a:lvl2pPr>
            <a:lvl3pPr marL="628650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70000"/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3pPr>
            <a:lvl4pPr marL="992188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20000"/>
                  <a:lumOff val="80000"/>
                </a:schemeClr>
              </a:buClr>
              <a:buSzPct val="55000"/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4pPr>
            <a:lvl5pPr marL="1165225" indent="-1730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5pPr>
            <a:lvl6pPr marL="1158875" indent="0" algn="l" rt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200">
                <a:solidFill>
                  <a:schemeClr val="tx2"/>
                </a:solidFill>
                <a:latin typeface="Century Gothic" pitchFamily="34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r>
              <a:rPr lang="en-US" sz="1800" kern="0" dirty="0" smtClean="0"/>
              <a:t>A vehicle periodically broadcasts its dynamics to one pedestrian</a:t>
            </a:r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156732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242888" y="823913"/>
                <a:ext cx="8710612" cy="2680927"/>
              </a:xfrm>
            </p:spPr>
            <p:txBody>
              <a:bodyPr/>
              <a:lstStyle/>
              <a:p>
                <a:r>
                  <a:rPr lang="en-US" sz="2000" dirty="0" smtClean="0"/>
                  <a:t>Results</a:t>
                </a:r>
              </a:p>
              <a:p>
                <a:pPr lvl="1"/>
                <a:r>
                  <a:rPr lang="en-US" sz="1800" dirty="0" smtClean="0"/>
                  <a:t>High positioning error (≈10m)</a:t>
                </a:r>
              </a:p>
              <a:p>
                <a:pPr lvl="1"/>
                <a:r>
                  <a:rPr lang="en-US" sz="1800" dirty="0" smtClean="0"/>
                  <a:t>High communication range (≈400m)</a:t>
                </a:r>
              </a:p>
              <a:p>
                <a:pPr lvl="1"/>
                <a:r>
                  <a:rPr lang="en-US" sz="1800" dirty="0" smtClean="0"/>
                  <a:t>Effects of human body not negligible (30% more loss at 400m)</a:t>
                </a:r>
              </a:p>
              <a:p>
                <a:pPr lvl="1"/>
                <a:endParaRPr lang="en-US" sz="1800" dirty="0"/>
              </a:p>
              <a:p>
                <a:r>
                  <a:rPr lang="en-US" sz="2000" dirty="0" smtClean="0"/>
                  <a:t>Probability of correctly informing the pedestrian at distance </a:t>
                </a:r>
                <a:r>
                  <a:rPr lang="en-US" sz="2000" dirty="0" err="1" smtClean="0"/>
                  <a:t>d</a:t>
                </a:r>
                <a:r>
                  <a:rPr lang="en-US" sz="2000" baseline="-25000" dirty="0" err="1" smtClean="0"/>
                  <a:t>min</a:t>
                </a:r>
                <a:endParaRPr lang="en-US" sz="2000" baseline="-2500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/>
                      </a:rPr>
                      <m:t>𝑝</m:t>
                    </m:r>
                    <m:d>
                      <m:dPr>
                        <m:ctrlPr>
                          <a:rPr lang="en-US" sz="1800" b="0" i="1" smtClean="0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/>
                              </a:rPr>
                              <m:t>𝑚𝑖𝑛</m:t>
                            </m:r>
                          </m:sub>
                        </m:sSub>
                      </m:e>
                    </m:d>
                    <m:r>
                      <a:rPr lang="en-US" sz="1800" b="0" i="1" smtClean="0">
                        <a:latin typeface="Cambria Math"/>
                      </a:rPr>
                      <m:t>=1−</m:t>
                    </m:r>
                    <m:nary>
                      <m:naryPr>
                        <m:chr m:val="∏"/>
                        <m:ctrlPr>
                          <a:rPr lang="en-US" sz="1800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800" b="0" i="1" smtClean="0">
                            <a:latin typeface="Cambria Math"/>
                          </a:rPr>
                          <m:t>𝑖</m:t>
                        </m:r>
                        <m:r>
                          <a:rPr lang="en-US" sz="1800" b="0" i="1" smtClean="0">
                            <a:latin typeface="Cambria Math"/>
                          </a:rPr>
                          <m:t>=1</m:t>
                        </m:r>
                      </m:sub>
                      <m:sup>
                        <m:r>
                          <a:rPr lang="en-US" sz="1800" b="0" i="1" smtClean="0">
                            <a:latin typeface="Cambria Math"/>
                          </a:rPr>
                          <m:t>𝑘</m:t>
                        </m:r>
                      </m:sup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/>
                              </a:rPr>
                              <m:t>1−</m:t>
                            </m:r>
                            <m:r>
                              <a:rPr lang="en-US" sz="1800" b="0" i="1" smtClean="0">
                                <a:latin typeface="Cambria Math"/>
                              </a:rPr>
                              <m:t>𝑃𝐷𝑅</m:t>
                            </m:r>
                            <m:d>
                              <m:dPr>
                                <m:ctrlPr>
                                  <a:rPr lang="en-US" sz="18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US" sz="1800" dirty="0" smtClean="0"/>
              </a:p>
              <a:p>
                <a:pPr lvl="1"/>
                <a:r>
                  <a:rPr lang="en-US" sz="1800" dirty="0" smtClean="0"/>
                  <a:t>3-4 consecutives packets necessary</a:t>
                </a:r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242888" y="823913"/>
                <a:ext cx="8710612" cy="2680927"/>
              </a:xfrm>
              <a:blipFill rotWithShape="1">
                <a:blip r:embed="rId2"/>
                <a:stretch>
                  <a:fillRect l="-1679" t="-3864" b="-1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97979-40A2-4433-882D-96E47822B45A}" type="slidenum">
              <a:rPr lang="fr-FR" smtClean="0"/>
              <a:pPr>
                <a:defRPr/>
              </a:pPr>
              <a:t>22</a:t>
            </a:fld>
            <a:r>
              <a:rPr lang="fr-FR" dirty="0"/>
              <a:t>/24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3" y="3780872"/>
            <a:ext cx="4340671" cy="212401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774" y="3780873"/>
            <a:ext cx="4250259" cy="2124014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 bwMode="gray">
          <a:xfrm>
            <a:off x="183704" y="5957334"/>
            <a:ext cx="35881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1pPr>
            <a:lvl2pPr marL="447675" indent="-2190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60000"/>
                  <a:lumOff val="40000"/>
                </a:schemeClr>
              </a:buClr>
              <a:buSzPct val="80000"/>
              <a:buFont typeface="Arial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ea typeface="Arial" pitchFamily="-1" charset="0"/>
                <a:cs typeface="Arial" pitchFamily="34" charset="0"/>
              </a:defRPr>
            </a:lvl2pPr>
            <a:lvl3pPr marL="628650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70000"/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3pPr>
            <a:lvl4pPr marL="992188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20000"/>
                  <a:lumOff val="80000"/>
                </a:schemeClr>
              </a:buClr>
              <a:buSzPct val="55000"/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4pPr>
            <a:lvl5pPr marL="1165225" indent="-1730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5pPr>
            <a:lvl6pPr marL="1158875" indent="0" algn="l" rt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200">
                <a:solidFill>
                  <a:schemeClr val="tx2"/>
                </a:solidFill>
                <a:latin typeface="Century Gothic" pitchFamily="34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kern="0" dirty="0" smtClean="0"/>
              <a:t>Blockage from human body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 bwMode="gray">
          <a:xfrm>
            <a:off x="4689405" y="5918460"/>
            <a:ext cx="35881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1pPr>
            <a:lvl2pPr marL="447675" indent="-2190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60000"/>
                  <a:lumOff val="40000"/>
                </a:schemeClr>
              </a:buClr>
              <a:buSzPct val="80000"/>
              <a:buFont typeface="Arial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ea typeface="Arial" pitchFamily="-1" charset="0"/>
                <a:cs typeface="Arial" pitchFamily="34" charset="0"/>
              </a:defRPr>
            </a:lvl2pPr>
            <a:lvl3pPr marL="628650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70000"/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3pPr>
            <a:lvl4pPr marL="992188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20000"/>
                  <a:lumOff val="80000"/>
                </a:schemeClr>
              </a:buClr>
              <a:buSzPct val="55000"/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4pPr>
            <a:lvl5pPr marL="1165225" indent="-1730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5pPr>
            <a:lvl6pPr marL="1158875" indent="0" algn="l" rt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200">
                <a:solidFill>
                  <a:schemeClr val="tx2"/>
                </a:solidFill>
                <a:latin typeface="Century Gothic" pitchFamily="34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kern="0" dirty="0" smtClean="0"/>
              <a:t>No blockage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66725" y="168275"/>
            <a:ext cx="8667750" cy="956288"/>
          </a:xfrm>
        </p:spPr>
        <p:txBody>
          <a:bodyPr/>
          <a:lstStyle/>
          <a:p>
            <a:r>
              <a:rPr lang="fr-FR" dirty="0" err="1" smtClean="0"/>
              <a:t>Vehicle</a:t>
            </a:r>
            <a:r>
              <a:rPr lang="fr-FR" dirty="0" smtClean="0"/>
              <a:t>-To-Pedestrian (V2P) Communications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943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3"/>
          </p:nvPr>
        </p:nvSpPr>
        <p:spPr>
          <a:xfrm>
            <a:off x="442912" y="919163"/>
            <a:ext cx="8605837" cy="1372683"/>
          </a:xfrm>
        </p:spPr>
        <p:txBody>
          <a:bodyPr/>
          <a:lstStyle/>
          <a:p>
            <a:r>
              <a:rPr lang="en-US" dirty="0" smtClean="0"/>
              <a:t>Development of an Android application to alert pedestrians</a:t>
            </a:r>
          </a:p>
          <a:p>
            <a:pPr lvl="1"/>
            <a:r>
              <a:rPr lang="en-US" dirty="0" smtClean="0"/>
              <a:t>Geographical destination area</a:t>
            </a:r>
          </a:p>
          <a:p>
            <a:pPr lvl="1"/>
            <a:r>
              <a:rPr lang="en-US" dirty="0" smtClean="0"/>
              <a:t>Messages selected at the application level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97979-40A2-4433-882D-96E47822B45A}" type="slidenum">
              <a:rPr lang="fr-FR" smtClean="0"/>
              <a:pPr>
                <a:defRPr/>
              </a:pPr>
              <a:t>23</a:t>
            </a:fld>
            <a:r>
              <a:rPr lang="fr-FR" dirty="0"/>
              <a:t>/24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24" y="2462417"/>
            <a:ext cx="2186332" cy="180821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47" y="2462417"/>
            <a:ext cx="2283803" cy="1808212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 bwMode="gray">
          <a:xfrm>
            <a:off x="204787" y="4648772"/>
            <a:ext cx="8605837" cy="139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1pPr>
            <a:lvl2pPr marL="447675" indent="-219075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60000"/>
                  <a:lumOff val="40000"/>
                </a:schemeClr>
              </a:buClr>
              <a:buSzPct val="80000"/>
              <a:buFont typeface="Arial" charset="0"/>
              <a:buChar char="•"/>
              <a:defRPr sz="2000">
                <a:solidFill>
                  <a:schemeClr val="tx2"/>
                </a:solidFill>
                <a:latin typeface="Arial" pitchFamily="34" charset="0"/>
                <a:ea typeface="Arial" pitchFamily="-1" charset="0"/>
                <a:cs typeface="Arial" pitchFamily="34" charset="0"/>
              </a:defRPr>
            </a:lvl2pPr>
            <a:lvl3pPr marL="628650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40000"/>
                  <a:lumOff val="60000"/>
                </a:schemeClr>
              </a:buClr>
              <a:buSzPct val="70000"/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3pPr>
            <a:lvl4pPr marL="992188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>
                  <a:lumMod val="20000"/>
                  <a:lumOff val="80000"/>
                </a:schemeClr>
              </a:buClr>
              <a:buSzPct val="55000"/>
              <a:buFont typeface="Arial" pitchFamily="34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4pPr>
            <a:lvl5pPr marL="1165225" indent="-1730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18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5pPr>
            <a:lvl6pPr marL="1158875" indent="0" algn="l" rt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200">
                <a:solidFill>
                  <a:schemeClr val="tx2"/>
                </a:solidFill>
                <a:latin typeface="Century Gothic" pitchFamily="34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r>
              <a:rPr lang="en-US" kern="0" dirty="0" smtClean="0"/>
              <a:t>Results</a:t>
            </a:r>
          </a:p>
          <a:p>
            <a:pPr lvl="1"/>
            <a:r>
              <a:rPr lang="en-US" kern="0" dirty="0" smtClean="0"/>
              <a:t>Safe (Green)</a:t>
            </a:r>
          </a:p>
          <a:p>
            <a:pPr lvl="1"/>
            <a:r>
              <a:rPr lang="en-US" kern="0" dirty="0" smtClean="0"/>
              <a:t>Warning (Yellow)</a:t>
            </a:r>
          </a:p>
          <a:p>
            <a:pPr lvl="1"/>
            <a:r>
              <a:rPr lang="en-US" kern="0" dirty="0" smtClean="0"/>
              <a:t>Danger (Red)</a:t>
            </a:r>
            <a:endParaRPr lang="en-US" kern="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486330"/>
            <a:ext cx="3001516" cy="1842621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66725" y="168275"/>
            <a:ext cx="8667750" cy="956288"/>
          </a:xfrm>
        </p:spPr>
        <p:txBody>
          <a:bodyPr/>
          <a:lstStyle/>
          <a:p>
            <a:r>
              <a:rPr lang="fr-FR" dirty="0" err="1" smtClean="0"/>
              <a:t>Vehicle</a:t>
            </a:r>
            <a:r>
              <a:rPr lang="fr-FR" dirty="0" smtClean="0"/>
              <a:t>-To-Pedestrian (V2P) Communications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345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5806" y="10757"/>
            <a:ext cx="7540625" cy="525463"/>
          </a:xfrm>
        </p:spPr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597979-40A2-4433-882D-96E47822B45A}" type="slidenum">
              <a:rPr lang="fr-FR" smtClean="0"/>
              <a:pPr>
                <a:defRPr/>
              </a:pPr>
              <a:t>24</a:t>
            </a:fld>
            <a:r>
              <a:rPr lang="fr-FR" dirty="0" smtClean="0"/>
              <a:t>/24</a:t>
            </a:r>
            <a:endParaRPr lang="fr-FR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4907" y="5473042"/>
            <a:ext cx="91439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fr-FR" sz="2400" dirty="0" smtClean="0">
                <a:latin typeface="Century Gothic" pitchFamily="34" charset="0"/>
              </a:rPr>
              <a:t>More </a:t>
            </a:r>
            <a:r>
              <a:rPr lang="fr-FR" sz="2400" dirty="0" err="1" smtClean="0">
                <a:latin typeface="Century Gothic" pitchFamily="34" charset="0"/>
              </a:rPr>
              <a:t>experiment</a:t>
            </a:r>
            <a:r>
              <a:rPr lang="fr-FR" sz="2400" dirty="0" smtClean="0">
                <a:latin typeface="Century Gothic" pitchFamily="34" charset="0"/>
              </a:rPr>
              <a:t> </a:t>
            </a:r>
            <a:r>
              <a:rPr lang="fr-FR" sz="2400" dirty="0" err="1" smtClean="0">
                <a:latin typeface="Century Gothic" pitchFamily="34" charset="0"/>
              </a:rPr>
              <a:t>results</a:t>
            </a:r>
            <a:r>
              <a:rPr lang="fr-FR" sz="2400" dirty="0" smtClean="0">
                <a:latin typeface="Century Gothic" pitchFamily="34" charset="0"/>
              </a:rPr>
              <a:t> on: https://team.inria.fr/imara/</a:t>
            </a:r>
            <a:endParaRPr lang="fr-FR" sz="2400" dirty="0">
              <a:latin typeface="Century Gothic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26991" y="5973069"/>
            <a:ext cx="7246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fr-CA" sz="2400" b="1" dirty="0" err="1">
                <a:solidFill>
                  <a:srgbClr val="C00000"/>
                </a:solidFill>
                <a:latin typeface="Century Gothic" pitchFamily="34" charset="0"/>
              </a:rPr>
              <a:t>Thank</a:t>
            </a:r>
            <a:r>
              <a:rPr lang="fr-CA" sz="2400" b="1" dirty="0">
                <a:solidFill>
                  <a:srgbClr val="C00000"/>
                </a:solidFill>
                <a:latin typeface="Century Gothic" pitchFamily="34" charset="0"/>
              </a:rPr>
              <a:t> </a:t>
            </a:r>
            <a:r>
              <a:rPr lang="fr-CA" sz="2400" b="1" dirty="0" err="1">
                <a:solidFill>
                  <a:srgbClr val="C00000"/>
                </a:solidFill>
                <a:latin typeface="Century Gothic" pitchFamily="34" charset="0"/>
              </a:rPr>
              <a:t>you</a:t>
            </a:r>
            <a:r>
              <a:rPr lang="fr-CA" sz="2400" b="1" dirty="0">
                <a:solidFill>
                  <a:srgbClr val="C00000"/>
                </a:solidFill>
                <a:latin typeface="Century Gothic" pitchFamily="34" charset="0"/>
              </a:rPr>
              <a:t> for </a:t>
            </a:r>
            <a:r>
              <a:rPr lang="fr-CA" sz="2400" b="1" dirty="0" err="1">
                <a:solidFill>
                  <a:srgbClr val="C00000"/>
                </a:solidFill>
                <a:latin typeface="Century Gothic" pitchFamily="34" charset="0"/>
              </a:rPr>
              <a:t>your</a:t>
            </a:r>
            <a:r>
              <a:rPr lang="fr-CA" sz="2400" b="1" dirty="0">
                <a:solidFill>
                  <a:srgbClr val="C00000"/>
                </a:solidFill>
                <a:latin typeface="Century Gothic" pitchFamily="34" charset="0"/>
              </a:rPr>
              <a:t> attention!</a:t>
            </a:r>
            <a:endParaRPr lang="fr-FR" sz="2400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1" y="480759"/>
            <a:ext cx="8076532" cy="4973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225" y="110518"/>
            <a:ext cx="8639175" cy="463846"/>
          </a:xfrm>
        </p:spPr>
        <p:txBody>
          <a:bodyPr/>
          <a:lstStyle/>
          <a:p>
            <a:r>
              <a:rPr lang="fr-FR" sz="2400" dirty="0" smtClean="0"/>
              <a:t>Intelligent Transport System (ITS)</a:t>
            </a:r>
            <a:endParaRPr lang="fr-FR" sz="2400" dirty="0"/>
          </a:p>
        </p:txBody>
      </p:sp>
      <p:sp>
        <p:nvSpPr>
          <p:cNvPr id="7" name="Rectangle 9"/>
          <p:cNvSpPr txBox="1">
            <a:spLocks noChangeArrowheads="1"/>
          </p:cNvSpPr>
          <p:nvPr/>
        </p:nvSpPr>
        <p:spPr bwMode="white">
          <a:xfrm>
            <a:off x="8532800" y="6448926"/>
            <a:ext cx="609600" cy="40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1B18A1-62E9-44F6-80E3-64C954BE54E2}" type="slidenum"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-1" charset="0"/>
                <a:ea typeface="+mn-ea"/>
                <a:cs typeface="Arial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r>
              <a:rPr kumimoji="0" lang="fr-FR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-1" charset="0"/>
                <a:ea typeface="+mn-ea"/>
                <a:cs typeface="Arial" charset="0"/>
              </a:rPr>
              <a:t>/24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-1" charset="0"/>
              <a:ea typeface="+mn-ea"/>
              <a:cs typeface="Arial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41" y="1142181"/>
            <a:ext cx="6832534" cy="5010970"/>
          </a:xfrm>
          <a:prstGeom prst="rect">
            <a:avLst/>
          </a:prstGeom>
        </p:spPr>
      </p:pic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568800" y="697050"/>
            <a:ext cx="7560000" cy="221599"/>
          </a:xfrm>
        </p:spPr>
        <p:txBody>
          <a:bodyPr/>
          <a:lstStyle/>
          <a:p>
            <a:r>
              <a:rPr lang="en-US" dirty="0" smtClean="0"/>
              <a:t>Applying information and communication technologies to transport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CyCab-fururoscope"/>
          <p:cNvPicPr>
            <a:picLocks noChangeAspect="1" noChangeArrowheads="1"/>
          </p:cNvPicPr>
          <p:nvPr/>
        </p:nvPicPr>
        <p:blipFill>
          <a:blip r:embed="rId3" cstate="print"/>
          <a:srcRect t="12280"/>
          <a:stretch>
            <a:fillRect/>
          </a:stretch>
        </p:blipFill>
        <p:spPr bwMode="auto">
          <a:xfrm>
            <a:off x="-4763" y="-74613"/>
            <a:ext cx="2006818" cy="2560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Image 3" descr="Lara_Epi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51300"/>
            <a:ext cx="3389313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Espace réservé du contenu 8" descr="DSC_0074b.jpg"/>
          <p:cNvPicPr>
            <a:picLocks noChangeAspect="1"/>
          </p:cNvPicPr>
          <p:nvPr/>
        </p:nvPicPr>
        <p:blipFill>
          <a:blip r:embed="rId5" cstate="print"/>
          <a:srcRect l="30247" t="18822" r="27863" b="6773"/>
          <a:stretch>
            <a:fillRect/>
          </a:stretch>
        </p:blipFill>
        <p:spPr bwMode="auto">
          <a:xfrm>
            <a:off x="6430963" y="-3175"/>
            <a:ext cx="2716212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Image 5" descr="IMG_20110928_14221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9313" y="4559300"/>
            <a:ext cx="3041650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Image 7" descr="robot-corebots_vignett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175" y="2391549"/>
            <a:ext cx="2197735" cy="1648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Rectangle 9"/>
          <p:cNvSpPr>
            <a:spLocks noGrp="1" noChangeArrowheads="1"/>
          </p:cNvSpPr>
          <p:nvPr>
            <p:ph type="title"/>
          </p:nvPr>
        </p:nvSpPr>
        <p:spPr>
          <a:xfrm>
            <a:off x="2840426" y="2546075"/>
            <a:ext cx="3475038" cy="1448731"/>
          </a:xfrm>
        </p:spPr>
        <p:txBody>
          <a:bodyPr/>
          <a:lstStyle/>
          <a:p>
            <a:pPr eaLnBrk="1" hangingPunct="1"/>
            <a:r>
              <a:rPr lang="en-US" b="1" dirty="0" smtClean="0">
                <a:ea typeface="ＭＳ Ｐゴシック" pitchFamily="34" charset="-128"/>
              </a:rPr>
              <a:t>RITS</a:t>
            </a:r>
            <a:r>
              <a:rPr lang="en-US" dirty="0" smtClean="0">
                <a:ea typeface="ＭＳ Ｐゴシック" pitchFamily="34" charset="-128"/>
              </a:rPr>
              <a:t>:    		      </a:t>
            </a:r>
            <a:br>
              <a:rPr lang="en-US" dirty="0" smtClean="0">
                <a:ea typeface="ＭＳ Ｐゴシック" pitchFamily="34" charset="-128"/>
              </a:rPr>
            </a:br>
            <a:r>
              <a:rPr lang="en-US" sz="2000" dirty="0" smtClean="0">
                <a:ea typeface="ＭＳ Ｐゴシック" pitchFamily="34" charset="-128"/>
              </a:rPr>
              <a:t>Robotics and Intelligent Transport System</a:t>
            </a:r>
            <a:br>
              <a:rPr lang="en-US" sz="2000" dirty="0" smtClean="0">
                <a:ea typeface="ＭＳ Ｐゴシック" pitchFamily="34" charset="-128"/>
              </a:rPr>
            </a:br>
            <a:r>
              <a:rPr lang="en-US" sz="2000" dirty="0" smtClean="0">
                <a:ea typeface="ＭＳ Ｐゴシック" pitchFamily="34" charset="-128"/>
              </a:rPr>
              <a:t>Ex-IMARA</a:t>
            </a:r>
            <a:endParaRPr lang="fr-FR" sz="2000" b="1" dirty="0" smtClean="0"/>
          </a:p>
        </p:txBody>
      </p:sp>
      <p:pic>
        <p:nvPicPr>
          <p:cNvPr id="22537" name="Image 3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30963" y="3228975"/>
            <a:ext cx="2698750" cy="361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imara\Pictures\link-and-g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89709" y="0"/>
            <a:ext cx="3022332" cy="226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239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VeDeCoM</a:t>
            </a:r>
            <a:r>
              <a:rPr lang="fr-FR" dirty="0" smtClean="0"/>
              <a:t> </a:t>
            </a:r>
            <a:r>
              <a:rPr lang="fr-FR" dirty="0" err="1" smtClean="0"/>
              <a:t>institute</a:t>
            </a:r>
            <a:r>
              <a:rPr lang="fr-FR" dirty="0" smtClean="0"/>
              <a:t> (</a:t>
            </a:r>
            <a:r>
              <a:rPr lang="fr-FR" dirty="0" err="1" smtClean="0"/>
              <a:t>Véhicle</a:t>
            </a:r>
            <a:r>
              <a:rPr lang="fr-FR" dirty="0" smtClean="0"/>
              <a:t> </a:t>
            </a:r>
            <a:r>
              <a:rPr lang="fr-FR" dirty="0" err="1" smtClean="0"/>
              <a:t>Décarbonné</a:t>
            </a:r>
            <a:r>
              <a:rPr lang="fr-FR" dirty="0" smtClean="0"/>
              <a:t> et Communication)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026000" y="1440000"/>
            <a:ext cx="7560000" cy="221599"/>
          </a:xfrm>
        </p:spPr>
        <p:txBody>
          <a:bodyPr/>
          <a:lstStyle/>
          <a:p>
            <a:r>
              <a:rPr lang="fr-FR" dirty="0" err="1" smtClean="0"/>
              <a:t>Considering</a:t>
            </a:r>
            <a:r>
              <a:rPr lang="fr-FR" dirty="0" smtClean="0"/>
              <a:t> the </a:t>
            </a:r>
            <a:r>
              <a:rPr lang="fr-FR" dirty="0" err="1" smtClean="0"/>
              <a:t>whole</a:t>
            </a:r>
            <a:r>
              <a:rPr lang="fr-FR" dirty="0" smtClean="0"/>
              <a:t> </a:t>
            </a:r>
            <a:r>
              <a:rPr lang="fr-FR" dirty="0" err="1" smtClean="0"/>
              <a:t>mobility</a:t>
            </a:r>
            <a:r>
              <a:rPr lang="fr-FR" dirty="0" smtClean="0"/>
              <a:t> </a:t>
            </a:r>
            <a:r>
              <a:rPr lang="fr-FR" dirty="0" err="1" smtClean="0"/>
              <a:t>problem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1B18A1-62E9-44F6-80E3-64C954BE54E2}" type="slidenum">
              <a:rPr lang="fr-FR" smtClean="0"/>
              <a:pPr>
                <a:defRPr/>
              </a:pPr>
              <a:t>5</a:t>
            </a:fld>
            <a:r>
              <a:rPr lang="fr-FR" dirty="0" smtClean="0"/>
              <a:t>/24</a:t>
            </a:r>
            <a:endParaRPr lang="fr-FR" dirty="0"/>
          </a:p>
        </p:txBody>
      </p:sp>
      <p:grpSp>
        <p:nvGrpSpPr>
          <p:cNvPr id="24" name="Groupe 23"/>
          <p:cNvGrpSpPr/>
          <p:nvPr/>
        </p:nvGrpSpPr>
        <p:grpSpPr>
          <a:xfrm>
            <a:off x="654519" y="1749797"/>
            <a:ext cx="7784632" cy="3360822"/>
            <a:chOff x="654518" y="1856071"/>
            <a:chExt cx="8208745" cy="3631779"/>
          </a:xfrm>
        </p:grpSpPr>
        <p:sp>
          <p:nvSpPr>
            <p:cNvPr id="6" name="Rectangle à coins arrondis 5"/>
            <p:cNvSpPr/>
            <p:nvPr/>
          </p:nvSpPr>
          <p:spPr>
            <a:xfrm>
              <a:off x="654518" y="2402165"/>
              <a:ext cx="3946358" cy="1236178"/>
            </a:xfrm>
            <a:prstGeom prst="roundRect">
              <a:avLst/>
            </a:prstGeom>
            <a:solidFill>
              <a:srgbClr val="FFFF00">
                <a:alpha val="40000"/>
              </a:srgbClr>
            </a:solidFill>
            <a:ln>
              <a:solidFill>
                <a:srgbClr val="92D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7" name="Rectangle à coins arrondis 6"/>
            <p:cNvSpPr/>
            <p:nvPr/>
          </p:nvSpPr>
          <p:spPr>
            <a:xfrm>
              <a:off x="4868780" y="2402165"/>
              <a:ext cx="3946358" cy="1236178"/>
            </a:xfrm>
            <a:prstGeom prst="roundRect">
              <a:avLst/>
            </a:prstGeom>
            <a:solidFill>
              <a:srgbClr val="FFFF00">
                <a:alpha val="40000"/>
              </a:srgbClr>
            </a:solidFill>
            <a:ln>
              <a:solidFill>
                <a:srgbClr val="92D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à coins arrondis 7"/>
            <p:cNvSpPr/>
            <p:nvPr/>
          </p:nvSpPr>
          <p:spPr>
            <a:xfrm>
              <a:off x="654518" y="3907813"/>
              <a:ext cx="8208745" cy="1309080"/>
            </a:xfrm>
            <a:prstGeom prst="roundRect">
              <a:avLst/>
            </a:prstGeom>
            <a:solidFill>
              <a:srgbClr val="FFFF00">
                <a:alpha val="40000"/>
              </a:srgbClr>
            </a:solidFill>
            <a:ln>
              <a:solidFill>
                <a:srgbClr val="92D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à coins arrondis 8"/>
            <p:cNvSpPr/>
            <p:nvPr/>
          </p:nvSpPr>
          <p:spPr>
            <a:xfrm>
              <a:off x="2261935" y="1856071"/>
              <a:ext cx="2233061" cy="3572578"/>
            </a:xfrm>
            <a:prstGeom prst="roundRect">
              <a:avLst/>
            </a:prstGeom>
            <a:solidFill>
              <a:srgbClr val="92D050">
                <a:alpha val="40000"/>
              </a:srgbClr>
            </a:solidFill>
            <a:ln>
              <a:solidFill>
                <a:srgbClr val="92D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à coins arrondis 9"/>
            <p:cNvSpPr/>
            <p:nvPr/>
          </p:nvSpPr>
          <p:spPr>
            <a:xfrm>
              <a:off x="4974655" y="1856071"/>
              <a:ext cx="2233061" cy="3572578"/>
            </a:xfrm>
            <a:prstGeom prst="roundRect">
              <a:avLst/>
            </a:prstGeom>
            <a:solidFill>
              <a:srgbClr val="92D050">
                <a:alpha val="40000"/>
              </a:srgbClr>
            </a:solidFill>
            <a:ln>
              <a:solidFill>
                <a:srgbClr val="92D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2261934" y="2002055"/>
              <a:ext cx="22330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err="1" smtClean="0">
                  <a:solidFill>
                    <a:srgbClr val="00B050"/>
                  </a:solidFill>
                </a:rPr>
                <a:t>Vehicle</a:t>
              </a:r>
              <a:endParaRPr lang="fr-FR" sz="2000" b="1" dirty="0">
                <a:solidFill>
                  <a:srgbClr val="00B050"/>
                </a:solidFill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4974654" y="2002055"/>
              <a:ext cx="22330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00B050"/>
                  </a:solidFill>
                </a:rPr>
                <a:t>Eco-</a:t>
              </a:r>
              <a:r>
                <a:rPr lang="fr-FR" sz="2000" b="1" dirty="0" err="1" smtClean="0">
                  <a:solidFill>
                    <a:srgbClr val="00B050"/>
                  </a:solidFill>
                </a:rPr>
                <a:t>mobility</a:t>
              </a:r>
              <a:endParaRPr lang="fr-FR" sz="2000" b="1" dirty="0">
                <a:solidFill>
                  <a:srgbClr val="00B050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 rot="18749495">
              <a:off x="399410" y="2690507"/>
              <a:ext cx="1761311" cy="68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/>
                <a:t>Vehicle</a:t>
              </a:r>
              <a:r>
                <a:rPr lang="fr-FR" dirty="0" smtClean="0"/>
                <a:t> </a:t>
              </a:r>
              <a:r>
                <a:rPr lang="fr-FR" dirty="0" err="1" smtClean="0"/>
                <a:t>Electification</a:t>
              </a:r>
              <a:endParaRPr lang="fr-FR" dirty="0"/>
            </a:p>
          </p:txBody>
        </p:sp>
        <p:sp>
          <p:nvSpPr>
            <p:cNvPr id="14" name="ZoneTexte 13"/>
            <p:cNvSpPr txBox="1"/>
            <p:nvPr/>
          </p:nvSpPr>
          <p:spPr>
            <a:xfrm rot="18749495">
              <a:off x="567618" y="4148230"/>
              <a:ext cx="17559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/>
                <a:t>Connectivity</a:t>
              </a:r>
              <a:r>
                <a:rPr lang="fr-FR" dirty="0" smtClean="0"/>
                <a:t> and </a:t>
              </a:r>
              <a:r>
                <a:rPr lang="fr-FR" dirty="0" err="1" smtClean="0"/>
                <a:t>delegated</a:t>
              </a:r>
              <a:r>
                <a:rPr lang="fr-FR" dirty="0" smtClean="0"/>
                <a:t> </a:t>
              </a:r>
              <a:r>
                <a:rPr lang="fr-FR" dirty="0" err="1" smtClean="0"/>
                <a:t>driving</a:t>
              </a:r>
              <a:endParaRPr lang="fr-FR" dirty="0" smtClean="0"/>
            </a:p>
          </p:txBody>
        </p:sp>
        <p:sp>
          <p:nvSpPr>
            <p:cNvPr id="15" name="ZoneTexte 14"/>
            <p:cNvSpPr txBox="1"/>
            <p:nvPr/>
          </p:nvSpPr>
          <p:spPr>
            <a:xfrm rot="18749495">
              <a:off x="7369331" y="2560663"/>
              <a:ext cx="15511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/>
                <a:t>Shared</a:t>
              </a:r>
              <a:r>
                <a:rPr lang="fr-FR" dirty="0" smtClean="0"/>
                <a:t> </a:t>
              </a:r>
              <a:r>
                <a:rPr lang="fr-FR" dirty="0" err="1" smtClean="0"/>
                <a:t>mobility</a:t>
              </a:r>
              <a:r>
                <a:rPr lang="fr-FR" dirty="0" smtClean="0"/>
                <a:t> and </a:t>
              </a:r>
              <a:r>
                <a:rPr lang="fr-FR" dirty="0" err="1" smtClean="0"/>
                <a:t>energy</a:t>
              </a:r>
              <a:endParaRPr lang="fr-FR" dirty="0" smtClean="0"/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2261933" y="2756912"/>
              <a:ext cx="22330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/>
                <a:t>Zero</a:t>
              </a:r>
              <a:r>
                <a:rPr lang="fr-FR" dirty="0" smtClean="0"/>
                <a:t> </a:t>
              </a:r>
              <a:r>
                <a:rPr lang="fr-FR" dirty="0" err="1" smtClean="0"/>
                <a:t>emission</a:t>
              </a:r>
              <a:r>
                <a:rPr lang="fr-FR" dirty="0" smtClean="0"/>
                <a:t> in </a:t>
              </a:r>
              <a:r>
                <a:rPr lang="fr-FR" dirty="0" err="1" smtClean="0"/>
                <a:t>urban</a:t>
              </a:r>
              <a:r>
                <a:rPr lang="fr-FR" dirty="0" smtClean="0"/>
                <a:t> area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2261933" y="4142912"/>
              <a:ext cx="22330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/>
                <a:t>Uncongested</a:t>
              </a:r>
              <a:r>
                <a:rPr lang="fr-FR" dirty="0" smtClean="0"/>
                <a:t> </a:t>
              </a:r>
              <a:r>
                <a:rPr lang="fr-FR" dirty="0" err="1" smtClean="0"/>
                <a:t>safe</a:t>
              </a:r>
              <a:r>
                <a:rPr lang="fr-FR" dirty="0" smtClean="0"/>
                <a:t> </a:t>
              </a:r>
              <a:r>
                <a:rPr lang="fr-FR" dirty="0" err="1" smtClean="0"/>
                <a:t>driving</a:t>
              </a:r>
              <a:r>
                <a:rPr lang="fr-FR" dirty="0" smtClean="0"/>
                <a:t> in </a:t>
              </a:r>
              <a:r>
                <a:rPr lang="fr-FR" dirty="0" err="1" smtClean="0"/>
                <a:t>urban</a:t>
              </a:r>
              <a:r>
                <a:rPr lang="fr-FR" dirty="0" smtClean="0"/>
                <a:t> area</a:t>
              </a: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4974653" y="2618413"/>
              <a:ext cx="22330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New practices, infrastructure and services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4974653" y="4239187"/>
              <a:ext cx="22330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err="1" smtClean="0"/>
                <a:t>Acceptability</a:t>
              </a:r>
              <a:endParaRPr lang="fr-FR" dirty="0" smtClean="0"/>
            </a:p>
            <a:p>
              <a:pPr algn="ctr"/>
              <a:r>
                <a:rPr lang="fr-FR" dirty="0" err="1" smtClean="0"/>
                <a:t>Regulation</a:t>
              </a:r>
              <a:endParaRPr lang="fr-FR" dirty="0" smtClean="0"/>
            </a:p>
          </p:txBody>
        </p:sp>
        <p:sp>
          <p:nvSpPr>
            <p:cNvPr id="20" name="Flèche en arc 19"/>
            <p:cNvSpPr/>
            <p:nvPr/>
          </p:nvSpPr>
          <p:spPr>
            <a:xfrm flipH="1">
              <a:off x="3994483" y="3020254"/>
              <a:ext cx="1376407" cy="1474741"/>
            </a:xfrm>
            <a:prstGeom prst="circularArrow">
              <a:avLst>
                <a:gd name="adj1" fmla="val 19410"/>
                <a:gd name="adj2" fmla="val 2360263"/>
                <a:gd name="adj3" fmla="val 7197279"/>
                <a:gd name="adj4" fmla="val 12940029"/>
                <a:gd name="adj5" fmla="val 20550"/>
              </a:avLst>
            </a:prstGeom>
            <a:solidFill>
              <a:srgbClr val="00B0F0">
                <a:alpha val="60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619990" y="3514659"/>
              <a:ext cx="2139698" cy="432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dirty="0" err="1" smtClean="0">
                  <a:solidFill>
                    <a:schemeClr val="bg2"/>
                  </a:solidFill>
                </a:rPr>
                <a:t>Demonstrations</a:t>
              </a:r>
              <a:endParaRPr lang="fr-FR" sz="2000" dirty="0">
                <a:solidFill>
                  <a:schemeClr val="bg2"/>
                </a:solidFill>
              </a:endParaRPr>
            </a:p>
          </p:txBody>
        </p:sp>
      </p:grpSp>
      <p:sp>
        <p:nvSpPr>
          <p:cNvPr id="22" name="Espace réservé du contenu 4"/>
          <p:cNvSpPr txBox="1">
            <a:spLocks/>
          </p:cNvSpPr>
          <p:nvPr/>
        </p:nvSpPr>
        <p:spPr bwMode="gray">
          <a:xfrm>
            <a:off x="616015" y="5424750"/>
            <a:ext cx="7560000" cy="68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1pPr>
            <a:lvl2pPr marL="628650" indent="-17621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2pPr>
            <a:lvl3pPr marL="809625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Wingdings 3" pitchFamily="18" charset="2"/>
              <a:buChar char="¬"/>
              <a:defRPr sz="14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3pPr>
            <a:lvl4pPr marL="992188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Wingdings 3" pitchFamily="18" charset="2"/>
              <a:buChar char=""/>
              <a:defRPr sz="12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4pPr>
            <a:lvl5pPr marL="1162050" indent="-17938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12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5pPr>
            <a:lvl6pPr marL="1158875" indent="0" algn="l" rt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200">
                <a:solidFill>
                  <a:schemeClr val="tx2"/>
                </a:solidFill>
                <a:latin typeface="Century Gothic" pitchFamily="34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r>
              <a:rPr lang="fr-FR" kern="0" dirty="0" smtClean="0"/>
              <a:t>Convergence </a:t>
            </a:r>
            <a:r>
              <a:rPr lang="fr-FR" kern="0" dirty="0" err="1" smtClean="0"/>
              <a:t>towards</a:t>
            </a:r>
            <a:r>
              <a:rPr lang="fr-FR" kern="0" dirty="0" smtClean="0"/>
              <a:t>  </a:t>
            </a:r>
            <a:r>
              <a:rPr lang="fr-FR" kern="0" dirty="0" err="1" smtClean="0"/>
              <a:t>energy</a:t>
            </a:r>
            <a:r>
              <a:rPr lang="fr-FR" kern="0" dirty="0" smtClean="0"/>
              <a:t> </a:t>
            </a:r>
            <a:r>
              <a:rPr lang="fr-FR" kern="0" dirty="0" err="1" smtClean="0"/>
              <a:t>efficiency</a:t>
            </a:r>
            <a:endParaRPr lang="fr-FR" kern="0" dirty="0"/>
          </a:p>
          <a:p>
            <a:pPr lvl="1"/>
            <a:r>
              <a:rPr lang="fr-FR" kern="0" dirty="0" smtClean="0"/>
              <a:t>New perspectives for </a:t>
            </a:r>
            <a:r>
              <a:rPr lang="fr-FR" kern="0" dirty="0" err="1" smtClean="0"/>
              <a:t>personal</a:t>
            </a:r>
            <a:r>
              <a:rPr lang="fr-FR" kern="0" dirty="0" smtClean="0"/>
              <a:t> </a:t>
            </a:r>
            <a:r>
              <a:rPr lang="fr-FR" kern="0" dirty="0" err="1" smtClean="0"/>
              <a:t>mobility</a:t>
            </a:r>
            <a:r>
              <a:rPr lang="fr-FR" kern="0" dirty="0" smtClean="0"/>
              <a:t> in </a:t>
            </a:r>
            <a:r>
              <a:rPr lang="fr-FR" kern="0" dirty="0" err="1" smtClean="0"/>
              <a:t>urban</a:t>
            </a:r>
            <a:r>
              <a:rPr lang="fr-FR" kern="0" dirty="0" smtClean="0"/>
              <a:t> and </a:t>
            </a:r>
            <a:r>
              <a:rPr lang="fr-FR" kern="0" dirty="0" err="1" smtClean="0"/>
              <a:t>periurban</a:t>
            </a:r>
            <a:r>
              <a:rPr lang="fr-FR" kern="0" dirty="0" smtClean="0"/>
              <a:t> areas compatible </a:t>
            </a:r>
            <a:r>
              <a:rPr lang="fr-FR" kern="0" dirty="0" err="1" smtClean="0"/>
              <a:t>with</a:t>
            </a:r>
            <a:r>
              <a:rPr lang="fr-FR" kern="0" dirty="0" smtClean="0"/>
              <a:t> </a:t>
            </a:r>
            <a:r>
              <a:rPr lang="fr-FR" kern="0" dirty="0" err="1" smtClean="0"/>
              <a:t>low</a:t>
            </a:r>
            <a:r>
              <a:rPr lang="fr-FR" kern="0" dirty="0" err="1"/>
              <a:t>-</a:t>
            </a:r>
            <a:r>
              <a:rPr lang="fr-FR" kern="0" dirty="0" err="1" smtClean="0"/>
              <a:t>carbon</a:t>
            </a:r>
            <a:r>
              <a:rPr lang="fr-FR" kern="0" dirty="0" smtClean="0"/>
              <a:t> and </a:t>
            </a:r>
            <a:r>
              <a:rPr lang="fr-FR" kern="0" dirty="0" err="1" smtClean="0"/>
              <a:t>renewable</a:t>
            </a:r>
            <a:r>
              <a:rPr lang="fr-FR" kern="0" dirty="0" smtClean="0"/>
              <a:t> </a:t>
            </a:r>
            <a:r>
              <a:rPr lang="fr-FR" kern="0" dirty="0" err="1" smtClean="0"/>
              <a:t>energy</a:t>
            </a:r>
            <a:r>
              <a:rPr lang="fr-FR" kern="0" dirty="0" smtClean="0"/>
              <a:t>.</a:t>
            </a:r>
            <a:endParaRPr lang="fr-FR" kern="0" dirty="0"/>
          </a:p>
        </p:txBody>
      </p:sp>
    </p:spTree>
    <p:extLst>
      <p:ext uri="{BB962C8B-B14F-4D97-AF65-F5344CB8AC3E}">
        <p14:creationId xmlns:p14="http://schemas.microsoft.com/office/powerpoint/2010/main" val="373122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re 1"/>
          <p:cNvSpPr>
            <a:spLocks noGrp="1"/>
          </p:cNvSpPr>
          <p:nvPr>
            <p:ph type="title"/>
          </p:nvPr>
        </p:nvSpPr>
        <p:spPr>
          <a:xfrm>
            <a:off x="503238" y="339725"/>
            <a:ext cx="7540625" cy="525463"/>
          </a:xfrm>
        </p:spPr>
        <p:txBody>
          <a:bodyPr/>
          <a:lstStyle/>
          <a:p>
            <a:endParaRPr lang="fr-FR" smtClean="0"/>
          </a:p>
        </p:txBody>
      </p:sp>
      <p:pic>
        <p:nvPicPr>
          <p:cNvPr id="14339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56125" y="0"/>
            <a:ext cx="4587875" cy="3032125"/>
          </a:xfrm>
        </p:spPr>
      </p:pic>
      <p:sp>
        <p:nvSpPr>
          <p:cNvPr id="24580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A28C73-CA99-4817-BDCB-E63B3142F592}" type="slidenum">
              <a:rPr lang="fr-FR" smtClean="0">
                <a:latin typeface="Century Gothic" pitchFamily="34" charset="0"/>
                <a:cs typeface="Arial" pitchFamily="34" charset="0"/>
              </a:rPr>
              <a:pPr/>
              <a:t>6</a:t>
            </a:fld>
            <a:r>
              <a:rPr lang="fr-FR" dirty="0"/>
              <a:t>/24</a:t>
            </a:r>
            <a:endParaRPr lang="fr-FR" dirty="0" smtClean="0"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4341" name="Imag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1838" y="3433763"/>
            <a:ext cx="4602162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Image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15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21163"/>
            <a:ext cx="4521200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1050" y="684213"/>
            <a:ext cx="4581525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Image 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38363" y="1804988"/>
            <a:ext cx="5051425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941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1630363"/>
            <a:ext cx="2722563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299680F-C807-468C-ACC6-76BE741D3595}" type="slidenum">
              <a:rPr lang="fr-FR" altLang="fr-FR" smtClean="0">
                <a:solidFill>
                  <a:schemeClr val="bg1"/>
                </a:solidFill>
                <a:latin typeface="Century Gothic" pitchFamily="34" charset="0"/>
              </a:rPr>
              <a:pPr eaLnBrk="1" hangingPunct="1"/>
              <a:t>7</a:t>
            </a:fld>
            <a:endParaRPr lang="fr-FR" altLang="fr-FR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04" name="Groupe 16403"/>
          <p:cNvGrpSpPr>
            <a:grpSpLocks/>
          </p:cNvGrpSpPr>
          <p:nvPr/>
        </p:nvGrpSpPr>
        <p:grpSpPr bwMode="auto">
          <a:xfrm>
            <a:off x="-73025" y="-184150"/>
            <a:ext cx="11172825" cy="6734175"/>
            <a:chOff x="0" y="-304335"/>
            <a:chExt cx="11171695" cy="6733710"/>
          </a:xfrm>
        </p:grpSpPr>
        <p:cxnSp>
          <p:nvCxnSpPr>
            <p:cNvPr id="43" name="Connecteur droit 42"/>
            <p:cNvCxnSpPr/>
            <p:nvPr/>
          </p:nvCxnSpPr>
          <p:spPr>
            <a:xfrm flipV="1">
              <a:off x="6233482" y="2703770"/>
              <a:ext cx="4938213" cy="3725605"/>
            </a:xfrm>
            <a:prstGeom prst="line">
              <a:avLst/>
            </a:prstGeom>
            <a:ln w="57150" cmpd="dbl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Ellipse 13"/>
            <p:cNvSpPr/>
            <p:nvPr/>
          </p:nvSpPr>
          <p:spPr>
            <a:xfrm>
              <a:off x="100003" y="1738637"/>
              <a:ext cx="201592" cy="20159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7185886" y="5495989"/>
              <a:ext cx="201592" cy="20159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28" name="Connecteur droit 27"/>
            <p:cNvCxnSpPr/>
            <p:nvPr/>
          </p:nvCxnSpPr>
          <p:spPr>
            <a:xfrm>
              <a:off x="301594" y="444"/>
              <a:ext cx="9585943" cy="2479504"/>
            </a:xfrm>
            <a:prstGeom prst="line">
              <a:avLst/>
            </a:prstGeom>
            <a:ln w="57150" cmpd="dbl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V="1">
              <a:off x="0" y="444"/>
              <a:ext cx="8701795" cy="3814500"/>
            </a:xfrm>
            <a:prstGeom prst="line">
              <a:avLst/>
            </a:prstGeom>
            <a:ln w="57150" cmpd="dbl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0" y="1738637"/>
              <a:ext cx="8936721" cy="4690738"/>
            </a:xfrm>
            <a:prstGeom prst="line">
              <a:avLst/>
            </a:prstGeom>
            <a:ln w="57150" cmpd="dbl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6" name="Ellipse 15"/>
            <p:cNvSpPr/>
            <p:nvPr/>
          </p:nvSpPr>
          <p:spPr>
            <a:xfrm>
              <a:off x="8936721" y="2159295"/>
              <a:ext cx="201593" cy="20159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>
              <a:off x="8362104" y="-36066"/>
              <a:ext cx="200005" cy="20159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8" name="Ellipse 37"/>
            <p:cNvSpPr/>
            <p:nvPr/>
          </p:nvSpPr>
          <p:spPr>
            <a:xfrm>
              <a:off x="5417590" y="1235434"/>
              <a:ext cx="201592" cy="20159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9" name="Ellipse 38"/>
            <p:cNvSpPr/>
            <p:nvPr/>
          </p:nvSpPr>
          <p:spPr>
            <a:xfrm>
              <a:off x="2023858" y="2805363"/>
              <a:ext cx="201592" cy="201598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40" name="Connecteur droit 39"/>
            <p:cNvCxnSpPr/>
            <p:nvPr/>
          </p:nvCxnSpPr>
          <p:spPr>
            <a:xfrm flipV="1">
              <a:off x="31747" y="-304335"/>
              <a:ext cx="5587435" cy="1322297"/>
            </a:xfrm>
            <a:prstGeom prst="line">
              <a:avLst/>
            </a:prstGeom>
            <a:ln w="57150" cmpd="dbl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Ellipse 12"/>
            <p:cNvSpPr/>
            <p:nvPr/>
          </p:nvSpPr>
          <p:spPr>
            <a:xfrm>
              <a:off x="2009572" y="356019"/>
              <a:ext cx="201593" cy="20159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4" name="Ellipse 53"/>
            <p:cNvSpPr/>
            <p:nvPr/>
          </p:nvSpPr>
          <p:spPr>
            <a:xfrm>
              <a:off x="7185886" y="5495989"/>
              <a:ext cx="201592" cy="201599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cxnSp>
        <p:nvCxnSpPr>
          <p:cNvPr id="16407" name="Connecteur droit 16406"/>
          <p:cNvCxnSpPr/>
          <p:nvPr/>
        </p:nvCxnSpPr>
        <p:spPr>
          <a:xfrm>
            <a:off x="-771525" y="2801938"/>
            <a:ext cx="1196975" cy="339725"/>
          </a:xfrm>
          <a:prstGeom prst="line">
            <a:avLst/>
          </a:prstGeom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e 76"/>
          <p:cNvGrpSpPr>
            <a:grpSpLocks/>
          </p:cNvGrpSpPr>
          <p:nvPr/>
        </p:nvGrpSpPr>
        <p:grpSpPr bwMode="auto">
          <a:xfrm>
            <a:off x="149225" y="392113"/>
            <a:ext cx="7185025" cy="4394200"/>
            <a:chOff x="302217" y="286721"/>
            <a:chExt cx="7184280" cy="4393767"/>
          </a:xfrm>
        </p:grpSpPr>
        <p:sp>
          <p:nvSpPr>
            <p:cNvPr id="16405" name="Éclair 16404"/>
            <p:cNvSpPr/>
            <p:nvPr/>
          </p:nvSpPr>
          <p:spPr>
            <a:xfrm>
              <a:off x="3967375" y="4339209"/>
              <a:ext cx="247624" cy="341279"/>
            </a:xfrm>
            <a:prstGeom prst="lightningBol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9" name="Éclair 58"/>
            <p:cNvSpPr/>
            <p:nvPr/>
          </p:nvSpPr>
          <p:spPr>
            <a:xfrm>
              <a:off x="1467321" y="3385216"/>
              <a:ext cx="247624" cy="341278"/>
            </a:xfrm>
            <a:prstGeom prst="lightningBol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0" name="Éclair 59"/>
            <p:cNvSpPr/>
            <p:nvPr/>
          </p:nvSpPr>
          <p:spPr>
            <a:xfrm>
              <a:off x="2335594" y="2416936"/>
              <a:ext cx="247624" cy="341278"/>
            </a:xfrm>
            <a:prstGeom prst="lightningBol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1" name="Éclair 60"/>
            <p:cNvSpPr/>
            <p:nvPr/>
          </p:nvSpPr>
          <p:spPr>
            <a:xfrm>
              <a:off x="676828" y="3997930"/>
              <a:ext cx="247624" cy="341278"/>
            </a:xfrm>
            <a:prstGeom prst="lightningBol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2" name="Éclair 61"/>
            <p:cNvSpPr/>
            <p:nvPr/>
          </p:nvSpPr>
          <p:spPr>
            <a:xfrm>
              <a:off x="302217" y="2905838"/>
              <a:ext cx="247624" cy="341278"/>
            </a:xfrm>
            <a:prstGeom prst="lightningBol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3" name="Éclair 62"/>
            <p:cNvSpPr/>
            <p:nvPr/>
          </p:nvSpPr>
          <p:spPr>
            <a:xfrm>
              <a:off x="3262598" y="3385216"/>
              <a:ext cx="247624" cy="341278"/>
            </a:xfrm>
            <a:prstGeom prst="lightningBol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4" name="Éclair 63"/>
            <p:cNvSpPr/>
            <p:nvPr/>
          </p:nvSpPr>
          <p:spPr>
            <a:xfrm>
              <a:off x="5542012" y="1669297"/>
              <a:ext cx="247624" cy="339692"/>
            </a:xfrm>
            <a:prstGeom prst="lightningBol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5" name="Éclair 64"/>
            <p:cNvSpPr/>
            <p:nvPr/>
          </p:nvSpPr>
          <p:spPr>
            <a:xfrm>
              <a:off x="5799160" y="1075630"/>
              <a:ext cx="247624" cy="341279"/>
            </a:xfrm>
            <a:prstGeom prst="lightningBol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6" name="Éclair 65"/>
            <p:cNvSpPr/>
            <p:nvPr/>
          </p:nvSpPr>
          <p:spPr>
            <a:xfrm>
              <a:off x="6651559" y="986739"/>
              <a:ext cx="247624" cy="341279"/>
            </a:xfrm>
            <a:prstGeom prst="lightningBol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8" name="Éclair 67"/>
            <p:cNvSpPr/>
            <p:nvPr/>
          </p:nvSpPr>
          <p:spPr>
            <a:xfrm>
              <a:off x="4684851" y="2189945"/>
              <a:ext cx="249211" cy="341279"/>
            </a:xfrm>
            <a:prstGeom prst="lightningBol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9" name="Éclair 68"/>
            <p:cNvSpPr/>
            <p:nvPr/>
          </p:nvSpPr>
          <p:spPr>
            <a:xfrm>
              <a:off x="4448337" y="1158172"/>
              <a:ext cx="247624" cy="339692"/>
            </a:xfrm>
            <a:prstGeom prst="lightningBol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0" name="Éclair 69"/>
            <p:cNvSpPr/>
            <p:nvPr/>
          </p:nvSpPr>
          <p:spPr>
            <a:xfrm>
              <a:off x="3510222" y="986739"/>
              <a:ext cx="247624" cy="341279"/>
            </a:xfrm>
            <a:prstGeom prst="lightningBol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1" name="Éclair 70"/>
            <p:cNvSpPr/>
            <p:nvPr/>
          </p:nvSpPr>
          <p:spPr>
            <a:xfrm>
              <a:off x="2335594" y="569268"/>
              <a:ext cx="247624" cy="339692"/>
            </a:xfrm>
            <a:prstGeom prst="lightningBol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2" name="Éclair 71"/>
            <p:cNvSpPr/>
            <p:nvPr/>
          </p:nvSpPr>
          <p:spPr>
            <a:xfrm>
              <a:off x="3138786" y="386723"/>
              <a:ext cx="247624" cy="341279"/>
            </a:xfrm>
            <a:prstGeom prst="lightningBol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3" name="Éclair 72"/>
            <p:cNvSpPr/>
            <p:nvPr/>
          </p:nvSpPr>
          <p:spPr>
            <a:xfrm>
              <a:off x="3843563" y="286721"/>
              <a:ext cx="247624" cy="341278"/>
            </a:xfrm>
            <a:prstGeom prst="lightningBol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76" name="Connecteur droit 75"/>
            <p:cNvCxnSpPr>
              <a:endCxn id="59" idx="3"/>
            </p:cNvCxnSpPr>
            <p:nvPr/>
          </p:nvCxnSpPr>
          <p:spPr>
            <a:xfrm flipV="1">
              <a:off x="800640" y="3620142"/>
              <a:ext cx="780969" cy="549221"/>
            </a:xfrm>
            <a:prstGeom prst="line">
              <a:avLst/>
            </a:prstGeom>
            <a:ln w="38100" cmpd="dbl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>
              <a:stCxn id="61" idx="5"/>
              <a:endCxn id="16405" idx="3"/>
            </p:cNvCxnSpPr>
            <p:nvPr/>
          </p:nvCxnSpPr>
          <p:spPr>
            <a:xfrm>
              <a:off x="867308" y="4188411"/>
              <a:ext cx="3215942" cy="387312"/>
            </a:xfrm>
            <a:prstGeom prst="line">
              <a:avLst/>
            </a:prstGeom>
            <a:ln w="38100" cmpd="dbl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>
              <a:stCxn id="59" idx="3"/>
              <a:endCxn id="16405" idx="3"/>
            </p:cNvCxnSpPr>
            <p:nvPr/>
          </p:nvCxnSpPr>
          <p:spPr>
            <a:xfrm>
              <a:off x="1581609" y="3620142"/>
              <a:ext cx="2501641" cy="955581"/>
            </a:xfrm>
            <a:prstGeom prst="line">
              <a:avLst/>
            </a:prstGeom>
            <a:ln w="38100" cmpd="dbl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>
              <a:stCxn id="59" idx="6"/>
              <a:endCxn id="68" idx="2"/>
            </p:cNvCxnSpPr>
            <p:nvPr/>
          </p:nvCxnSpPr>
          <p:spPr>
            <a:xfrm flipV="1">
              <a:off x="1614944" y="2343918"/>
              <a:ext cx="3128638" cy="1136538"/>
            </a:xfrm>
            <a:prstGeom prst="line">
              <a:avLst/>
            </a:prstGeom>
            <a:ln w="38100" cmpd="dbl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>
              <a:stCxn id="68" idx="2"/>
              <a:endCxn id="16405" idx="3"/>
            </p:cNvCxnSpPr>
            <p:nvPr/>
          </p:nvCxnSpPr>
          <p:spPr>
            <a:xfrm flipH="1">
              <a:off x="4083250" y="2343918"/>
              <a:ext cx="660332" cy="2231805"/>
            </a:xfrm>
            <a:prstGeom prst="line">
              <a:avLst/>
            </a:prstGeom>
            <a:ln w="38100" cmpd="dbl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>
              <a:endCxn id="93" idx="2"/>
            </p:cNvCxnSpPr>
            <p:nvPr/>
          </p:nvCxnSpPr>
          <p:spPr>
            <a:xfrm flipV="1">
              <a:off x="4895966" y="1797872"/>
              <a:ext cx="2285763" cy="698431"/>
            </a:xfrm>
            <a:prstGeom prst="line">
              <a:avLst/>
            </a:prstGeom>
            <a:ln w="38100" cmpd="dbl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Éclair 92"/>
            <p:cNvSpPr/>
            <p:nvPr/>
          </p:nvSpPr>
          <p:spPr>
            <a:xfrm>
              <a:off x="7124585" y="1643899"/>
              <a:ext cx="247624" cy="341279"/>
            </a:xfrm>
            <a:prstGeom prst="lightningBol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95" name="Connecteur droit 94"/>
            <p:cNvCxnSpPr/>
            <p:nvPr/>
          </p:nvCxnSpPr>
          <p:spPr>
            <a:xfrm>
              <a:off x="6899183" y="1328018"/>
              <a:ext cx="434930" cy="622239"/>
            </a:xfrm>
            <a:prstGeom prst="line">
              <a:avLst/>
            </a:prstGeom>
            <a:ln w="38100" cmpd="dbl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>
              <a:stCxn id="65" idx="3"/>
            </p:cNvCxnSpPr>
            <p:nvPr/>
          </p:nvCxnSpPr>
          <p:spPr>
            <a:xfrm>
              <a:off x="5913448" y="1312145"/>
              <a:ext cx="1573049" cy="790497"/>
            </a:xfrm>
            <a:prstGeom prst="line">
              <a:avLst/>
            </a:prstGeom>
            <a:ln w="38100" cmpd="dbl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>
              <a:stCxn id="64" idx="3"/>
              <a:endCxn id="68" idx="4"/>
            </p:cNvCxnSpPr>
            <p:nvPr/>
          </p:nvCxnSpPr>
          <p:spPr>
            <a:xfrm flipH="1">
              <a:off x="4934062" y="1904224"/>
              <a:ext cx="722238" cy="627001"/>
            </a:xfrm>
            <a:prstGeom prst="line">
              <a:avLst/>
            </a:prstGeom>
            <a:ln w="38100" cmpd="dbl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Éclair 101"/>
            <p:cNvSpPr/>
            <p:nvPr/>
          </p:nvSpPr>
          <p:spPr>
            <a:xfrm>
              <a:off x="4600721" y="1497864"/>
              <a:ext cx="247624" cy="341279"/>
            </a:xfrm>
            <a:prstGeom prst="lightningBol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103" name="Connecteur droit 102"/>
            <p:cNvCxnSpPr>
              <a:endCxn id="70" idx="2"/>
            </p:cNvCxnSpPr>
            <p:nvPr/>
          </p:nvCxnSpPr>
          <p:spPr>
            <a:xfrm>
              <a:off x="2434009" y="715304"/>
              <a:ext cx="1133357" cy="425408"/>
            </a:xfrm>
            <a:prstGeom prst="line">
              <a:avLst/>
            </a:prstGeom>
            <a:ln w="38100" cmpd="dbl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/>
            <p:cNvCxnSpPr>
              <a:stCxn id="73" idx="5"/>
              <a:endCxn id="72" idx="2"/>
            </p:cNvCxnSpPr>
            <p:nvPr/>
          </p:nvCxnSpPr>
          <p:spPr>
            <a:xfrm flipH="1">
              <a:off x="3195930" y="475614"/>
              <a:ext cx="838113" cy="65082"/>
            </a:xfrm>
            <a:prstGeom prst="line">
              <a:avLst/>
            </a:prstGeom>
            <a:ln w="38100" cmpd="dbl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>
              <a:stCxn id="72" idx="2"/>
            </p:cNvCxnSpPr>
            <p:nvPr/>
          </p:nvCxnSpPr>
          <p:spPr>
            <a:xfrm flipH="1">
              <a:off x="2434009" y="540696"/>
              <a:ext cx="761921" cy="163496"/>
            </a:xfrm>
            <a:prstGeom prst="line">
              <a:avLst/>
            </a:prstGeom>
            <a:ln w="38100" cmpd="dbl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/>
            <p:cNvCxnSpPr>
              <a:stCxn id="69" idx="3"/>
              <a:endCxn id="70" idx="5"/>
            </p:cNvCxnSpPr>
            <p:nvPr/>
          </p:nvCxnSpPr>
          <p:spPr>
            <a:xfrm flipH="1" flipV="1">
              <a:off x="3700703" y="1177220"/>
              <a:ext cx="861923" cy="215879"/>
            </a:xfrm>
            <a:prstGeom prst="line">
              <a:avLst/>
            </a:prstGeom>
            <a:ln w="38100" cmpd="dbl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cteur droit 112"/>
            <p:cNvCxnSpPr>
              <a:stCxn id="69" idx="3"/>
              <a:endCxn id="102" idx="3"/>
            </p:cNvCxnSpPr>
            <p:nvPr/>
          </p:nvCxnSpPr>
          <p:spPr>
            <a:xfrm>
              <a:off x="4562625" y="1393099"/>
              <a:ext cx="152384" cy="341279"/>
            </a:xfrm>
            <a:prstGeom prst="line">
              <a:avLst/>
            </a:prstGeom>
            <a:ln w="38100" cmpd="dbl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cteur droit 117"/>
            <p:cNvCxnSpPr>
              <a:stCxn id="66" idx="3"/>
              <a:endCxn id="65" idx="3"/>
            </p:cNvCxnSpPr>
            <p:nvPr/>
          </p:nvCxnSpPr>
          <p:spPr>
            <a:xfrm flipH="1">
              <a:off x="5913448" y="1223254"/>
              <a:ext cx="852399" cy="88891"/>
            </a:xfrm>
            <a:prstGeom prst="line">
              <a:avLst/>
            </a:prstGeom>
            <a:ln w="38100" cmpd="dbl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Éclair 120"/>
            <p:cNvSpPr/>
            <p:nvPr/>
          </p:nvSpPr>
          <p:spPr>
            <a:xfrm>
              <a:off x="2086382" y="3215369"/>
              <a:ext cx="249212" cy="339692"/>
            </a:xfrm>
            <a:prstGeom prst="lightningBolt">
              <a:avLst/>
            </a:prstGeom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122" name="Connecteur droit 121"/>
            <p:cNvCxnSpPr>
              <a:stCxn id="16405" idx="3"/>
              <a:endCxn id="121" idx="2"/>
            </p:cNvCxnSpPr>
            <p:nvPr/>
          </p:nvCxnSpPr>
          <p:spPr>
            <a:xfrm flipH="1" flipV="1">
              <a:off x="2145114" y="3367754"/>
              <a:ext cx="1938136" cy="1207969"/>
            </a:xfrm>
            <a:prstGeom prst="line">
              <a:avLst/>
            </a:prstGeom>
            <a:ln w="38100" cmpd="dbl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124"/>
            <p:cNvCxnSpPr>
              <a:stCxn id="59" idx="5"/>
              <a:endCxn id="121" idx="2"/>
            </p:cNvCxnSpPr>
            <p:nvPr/>
          </p:nvCxnSpPr>
          <p:spPr>
            <a:xfrm flipV="1">
              <a:off x="1657801" y="3367754"/>
              <a:ext cx="487312" cy="206355"/>
            </a:xfrm>
            <a:prstGeom prst="line">
              <a:avLst/>
            </a:prstGeom>
            <a:ln w="38100" cmpd="dbl"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941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3219450" y="1484313"/>
            <a:ext cx="3314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fr-FR" sz="1400">
                <a:solidFill>
                  <a:srgbClr val="001E3A"/>
                </a:solidFill>
                <a:latin typeface="Century Gothic" pitchFamily="34" charset="0"/>
              </a:rPr>
              <a:t>Robotics &amp; ITS</a:t>
            </a:r>
          </a:p>
          <a:p>
            <a:pPr eaLnBrk="1" hangingPunct="1">
              <a:lnSpc>
                <a:spcPct val="85000"/>
              </a:lnSpc>
            </a:pPr>
            <a:r>
              <a:rPr lang="en-US" altLang="fr-FR" sz="1400">
                <a:solidFill>
                  <a:srgbClr val="001E3A"/>
                </a:solidFill>
                <a:latin typeface="Century Gothic" pitchFamily="34" charset="0"/>
              </a:rPr>
              <a:t>Intelligent Transportation Systems</a:t>
            </a:r>
          </a:p>
          <a:p>
            <a:pPr eaLnBrk="1" hangingPunct="1">
              <a:lnSpc>
                <a:spcPct val="85000"/>
              </a:lnSpc>
            </a:pPr>
            <a:endParaRPr lang="en-US" altLang="fr-FR" sz="1400">
              <a:solidFill>
                <a:srgbClr val="001E3A"/>
              </a:solidFill>
              <a:latin typeface="Century Gothic" pitchFamily="34" charset="0"/>
            </a:endParaRPr>
          </a:p>
        </p:txBody>
      </p:sp>
      <p:sp>
        <p:nvSpPr>
          <p:cNvPr id="9219" name="Rectangle 7"/>
          <p:cNvSpPr>
            <a:spLocks noChangeArrowheads="1"/>
          </p:cNvSpPr>
          <p:nvPr/>
        </p:nvSpPr>
        <p:spPr bwMode="auto">
          <a:xfrm>
            <a:off x="2703513" y="1328738"/>
            <a:ext cx="469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r-FR" altLang="fr-FR" sz="4000">
                <a:solidFill>
                  <a:schemeClr val="bg2"/>
                </a:solidFill>
                <a:latin typeface="Century Gothic" pitchFamily="34" charset="0"/>
              </a:rPr>
              <a:t>1</a:t>
            </a:r>
          </a:p>
        </p:txBody>
      </p:sp>
      <p:sp>
        <p:nvSpPr>
          <p:cNvPr id="9220" name="Rectangle 13"/>
          <p:cNvSpPr>
            <a:spLocks noChangeArrowheads="1"/>
          </p:cNvSpPr>
          <p:nvPr/>
        </p:nvSpPr>
        <p:spPr bwMode="auto">
          <a:xfrm>
            <a:off x="3246438" y="2833688"/>
            <a:ext cx="3032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fr-FR" sz="1400">
                <a:solidFill>
                  <a:srgbClr val="001E3A"/>
                </a:solidFill>
                <a:latin typeface="Century Gothic" pitchFamily="34" charset="0"/>
              </a:rPr>
              <a:t>Modeling of large systems</a:t>
            </a:r>
          </a:p>
        </p:txBody>
      </p:sp>
      <p:sp>
        <p:nvSpPr>
          <p:cNvPr id="9221" name="Rectangle 20"/>
          <p:cNvSpPr>
            <a:spLocks noChangeArrowheads="1"/>
          </p:cNvSpPr>
          <p:nvPr/>
        </p:nvSpPr>
        <p:spPr bwMode="auto">
          <a:xfrm>
            <a:off x="3246438" y="3848100"/>
            <a:ext cx="3048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85000"/>
              </a:lnSpc>
            </a:pPr>
            <a:r>
              <a:rPr lang="en-US" altLang="fr-FR" sz="1400" dirty="0">
                <a:solidFill>
                  <a:srgbClr val="001E3A"/>
                </a:solidFill>
                <a:latin typeface="Century Gothic" pitchFamily="34" charset="0"/>
              </a:rPr>
              <a:t>Telecommunications &amp; Networks</a:t>
            </a:r>
          </a:p>
        </p:txBody>
      </p:sp>
      <p:sp>
        <p:nvSpPr>
          <p:cNvPr id="9222" name="Titre 40"/>
          <p:cNvSpPr>
            <a:spLocks noGrp="1"/>
          </p:cNvSpPr>
          <p:nvPr>
            <p:ph type="title"/>
          </p:nvPr>
        </p:nvSpPr>
        <p:spPr>
          <a:xfrm>
            <a:off x="503238" y="522288"/>
            <a:ext cx="8640762" cy="525462"/>
          </a:xfrm>
        </p:spPr>
        <p:txBody>
          <a:bodyPr/>
          <a:lstStyle/>
          <a:p>
            <a:pPr marL="447675" indent="-447675" eaLnBrk="1" hangingPunct="1"/>
            <a:r>
              <a:rPr lang="fr-FR" altLang="fr-FR" b="1" smtClean="0"/>
              <a:t>3</a:t>
            </a:r>
            <a:r>
              <a:rPr lang="fr-FR" altLang="fr-FR" smtClean="0"/>
              <a:t> Main research topics</a:t>
            </a:r>
          </a:p>
        </p:txBody>
      </p:sp>
      <p:sp>
        <p:nvSpPr>
          <p:cNvPr id="9223" name="Espace réservé du numéro de diapositive 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2394CB3-32D5-4219-930D-EA8D89501B4F}" type="slidenum">
              <a:rPr lang="fr-FR" altLang="fr-FR" smtClean="0">
                <a:solidFill>
                  <a:schemeClr val="bg1"/>
                </a:solidFill>
                <a:latin typeface="Century Gothic" pitchFamily="34" charset="0"/>
              </a:rPr>
              <a:pPr eaLnBrk="1" hangingPunct="1"/>
              <a:t>8</a:t>
            </a:fld>
            <a:r>
              <a:rPr lang="fr-FR" dirty="0">
                <a:solidFill>
                  <a:schemeClr val="bg1"/>
                </a:solidFill>
              </a:rPr>
              <a:t>/24</a:t>
            </a:r>
            <a:endParaRPr lang="fr-FR" altLang="fr-FR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9224" name="Rectangle 14"/>
          <p:cNvSpPr>
            <a:spLocks noChangeArrowheads="1"/>
          </p:cNvSpPr>
          <p:nvPr/>
        </p:nvSpPr>
        <p:spPr bwMode="auto">
          <a:xfrm>
            <a:off x="2690813" y="2686050"/>
            <a:ext cx="539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r-FR" altLang="fr-FR" sz="4000">
                <a:solidFill>
                  <a:schemeClr val="bg2"/>
                </a:solidFill>
                <a:latin typeface="Century Gothic" pitchFamily="34" charset="0"/>
              </a:rPr>
              <a:t>2</a:t>
            </a:r>
          </a:p>
        </p:txBody>
      </p:sp>
      <p:sp>
        <p:nvSpPr>
          <p:cNvPr id="9225" name="Rectangle 21"/>
          <p:cNvSpPr>
            <a:spLocks noChangeArrowheads="1"/>
          </p:cNvSpPr>
          <p:nvPr/>
        </p:nvSpPr>
        <p:spPr bwMode="auto">
          <a:xfrm>
            <a:off x="2695575" y="3690938"/>
            <a:ext cx="468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fr-FR" altLang="fr-FR" sz="4000">
                <a:solidFill>
                  <a:schemeClr val="bg2"/>
                </a:solidFill>
                <a:latin typeface="Century Gothic" pitchFamily="34" charset="0"/>
              </a:rPr>
              <a:t>3</a:t>
            </a:r>
          </a:p>
        </p:txBody>
      </p:sp>
      <p:cxnSp>
        <p:nvCxnSpPr>
          <p:cNvPr id="43" name="Connecteur droit 42"/>
          <p:cNvCxnSpPr/>
          <p:nvPr/>
        </p:nvCxnSpPr>
        <p:spPr>
          <a:xfrm>
            <a:off x="2803525" y="1198563"/>
            <a:ext cx="344805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2803525" y="2519363"/>
            <a:ext cx="3448050" cy="0"/>
          </a:xfrm>
          <a:prstGeom prst="line">
            <a:avLst/>
          </a:prstGeom>
          <a:ln w="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>
            <a:off x="2803525" y="3565525"/>
            <a:ext cx="3448050" cy="0"/>
          </a:xfrm>
          <a:prstGeom prst="line">
            <a:avLst/>
          </a:prstGeom>
          <a:ln w="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>
            <a:off x="2803525" y="4564063"/>
            <a:ext cx="3448050" cy="0"/>
          </a:xfrm>
          <a:prstGeom prst="line">
            <a:avLst/>
          </a:prstGeom>
          <a:ln w="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/>
          <p:cNvCxnSpPr>
            <a:endCxn id="64" idx="0"/>
          </p:cNvCxnSpPr>
          <p:nvPr/>
        </p:nvCxnSpPr>
        <p:spPr>
          <a:xfrm rot="5400000">
            <a:off x="885826" y="5305425"/>
            <a:ext cx="615950" cy="38417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/>
          <p:cNvCxnSpPr/>
          <p:nvPr/>
        </p:nvCxnSpPr>
        <p:spPr>
          <a:xfrm>
            <a:off x="760413" y="4808538"/>
            <a:ext cx="531812" cy="220662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/>
          <p:cNvCxnSpPr/>
          <p:nvPr/>
        </p:nvCxnSpPr>
        <p:spPr>
          <a:xfrm flipV="1">
            <a:off x="757238" y="4562475"/>
            <a:ext cx="268287" cy="242888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/>
          <p:cNvSpPr/>
          <p:nvPr/>
        </p:nvSpPr>
        <p:spPr>
          <a:xfrm>
            <a:off x="1241425" y="4922838"/>
            <a:ext cx="287338" cy="287337"/>
          </a:xfrm>
          <a:prstGeom prst="ellipse">
            <a:avLst/>
          </a:prstGeom>
          <a:solidFill>
            <a:srgbClr val="E20026"/>
          </a:solidFill>
          <a:ln>
            <a:solidFill>
              <a:srgbClr val="E200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Century Gothic" pitchFamily="34" charset="0"/>
            </a:endParaRPr>
          </a:p>
        </p:txBody>
      </p:sp>
      <p:sp>
        <p:nvSpPr>
          <p:cNvPr id="61" name="Ellipse 60"/>
          <p:cNvSpPr/>
          <p:nvPr/>
        </p:nvSpPr>
        <p:spPr>
          <a:xfrm>
            <a:off x="703263" y="4754563"/>
            <a:ext cx="144462" cy="1444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Century Gothic" pitchFamily="34" charset="0"/>
            </a:endParaRPr>
          </a:p>
        </p:txBody>
      </p:sp>
      <p:sp>
        <p:nvSpPr>
          <p:cNvPr id="62" name="Ellipse 61"/>
          <p:cNvSpPr/>
          <p:nvPr/>
        </p:nvSpPr>
        <p:spPr>
          <a:xfrm>
            <a:off x="955675" y="4451350"/>
            <a:ext cx="184150" cy="185738"/>
          </a:xfrm>
          <a:prstGeom prst="ellipse">
            <a:avLst/>
          </a:prstGeom>
          <a:solidFill>
            <a:srgbClr val="FEC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Century Gothic" pitchFamily="34" charset="0"/>
            </a:endParaRPr>
          </a:p>
        </p:txBody>
      </p:sp>
      <p:cxnSp>
        <p:nvCxnSpPr>
          <p:cNvPr id="63" name="Connecteur droit 62"/>
          <p:cNvCxnSpPr/>
          <p:nvPr/>
        </p:nvCxnSpPr>
        <p:spPr>
          <a:xfrm flipV="1">
            <a:off x="714375" y="5965825"/>
            <a:ext cx="288925" cy="33020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Ellipse 63"/>
          <p:cNvSpPr/>
          <p:nvPr/>
        </p:nvSpPr>
        <p:spPr>
          <a:xfrm>
            <a:off x="857250" y="5805488"/>
            <a:ext cx="288925" cy="2889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Century Gothic" pitchFamily="34" charset="0"/>
            </a:endParaRPr>
          </a:p>
        </p:txBody>
      </p:sp>
      <p:cxnSp>
        <p:nvCxnSpPr>
          <p:cNvPr id="70" name="Connecteur droit 69"/>
          <p:cNvCxnSpPr>
            <a:endCxn id="73" idx="5"/>
          </p:cNvCxnSpPr>
          <p:nvPr/>
        </p:nvCxnSpPr>
        <p:spPr>
          <a:xfrm>
            <a:off x="7189788" y="2322513"/>
            <a:ext cx="671512" cy="6223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 flipV="1">
            <a:off x="7764463" y="2574925"/>
            <a:ext cx="684212" cy="26352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>
            <a:off x="7278688" y="4000500"/>
            <a:ext cx="488950" cy="434975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/>
          <p:nvPr/>
        </p:nvCxnSpPr>
        <p:spPr>
          <a:xfrm flipV="1">
            <a:off x="8513763" y="2470150"/>
            <a:ext cx="630237" cy="93663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Ellipse 77"/>
          <p:cNvSpPr/>
          <p:nvPr/>
        </p:nvSpPr>
        <p:spPr>
          <a:xfrm>
            <a:off x="7137400" y="3865563"/>
            <a:ext cx="288925" cy="28892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Century Gothic" pitchFamily="34" charset="0"/>
            </a:endParaRPr>
          </a:p>
        </p:txBody>
      </p:sp>
      <p:cxnSp>
        <p:nvCxnSpPr>
          <p:cNvPr id="87" name="Connecteur droit 86"/>
          <p:cNvCxnSpPr/>
          <p:nvPr/>
        </p:nvCxnSpPr>
        <p:spPr>
          <a:xfrm flipV="1">
            <a:off x="7326313" y="2838450"/>
            <a:ext cx="450850" cy="100806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Ellipse 72"/>
          <p:cNvSpPr/>
          <p:nvPr/>
        </p:nvSpPr>
        <p:spPr>
          <a:xfrm>
            <a:off x="7615238" y="2698750"/>
            <a:ext cx="288925" cy="288925"/>
          </a:xfrm>
          <a:prstGeom prst="ellipse">
            <a:avLst/>
          </a:prstGeom>
          <a:solidFill>
            <a:srgbClr val="E20026"/>
          </a:solidFill>
          <a:ln>
            <a:solidFill>
              <a:srgbClr val="E200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Century Gothic" pitchFamily="34" charset="0"/>
            </a:endParaRPr>
          </a:p>
        </p:txBody>
      </p:sp>
      <p:cxnSp>
        <p:nvCxnSpPr>
          <p:cNvPr id="93" name="Connecteur droit 92"/>
          <p:cNvCxnSpPr/>
          <p:nvPr/>
        </p:nvCxnSpPr>
        <p:spPr>
          <a:xfrm flipH="1">
            <a:off x="7554913" y="4440238"/>
            <a:ext cx="222250" cy="7762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e 75"/>
          <p:cNvSpPr/>
          <p:nvPr/>
        </p:nvSpPr>
        <p:spPr>
          <a:xfrm>
            <a:off x="7742238" y="4392613"/>
            <a:ext cx="84137" cy="84137"/>
          </a:xfrm>
          <a:prstGeom prst="ellipse">
            <a:avLst/>
          </a:prstGeom>
          <a:solidFill>
            <a:srgbClr val="FEC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Century Gothic" pitchFamily="34" charset="0"/>
            </a:endParaRPr>
          </a:p>
        </p:txBody>
      </p:sp>
      <p:cxnSp>
        <p:nvCxnSpPr>
          <p:cNvPr id="105" name="Connecteur droit 104"/>
          <p:cNvCxnSpPr/>
          <p:nvPr/>
        </p:nvCxnSpPr>
        <p:spPr>
          <a:xfrm flipV="1">
            <a:off x="7824788" y="1708150"/>
            <a:ext cx="452437" cy="100806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 flipV="1">
            <a:off x="8274050" y="1306513"/>
            <a:ext cx="869950" cy="41751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Ellipse 73"/>
          <p:cNvSpPr/>
          <p:nvPr/>
        </p:nvSpPr>
        <p:spPr>
          <a:xfrm>
            <a:off x="8382000" y="2493963"/>
            <a:ext cx="144463" cy="1444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bg2"/>
              </a:solidFill>
              <a:latin typeface="Century Gothic" pitchFamily="34" charset="0"/>
            </a:endParaRPr>
          </a:p>
        </p:txBody>
      </p:sp>
      <p:sp>
        <p:nvSpPr>
          <p:cNvPr id="123" name="Ellipse 122"/>
          <p:cNvSpPr/>
          <p:nvPr/>
        </p:nvSpPr>
        <p:spPr>
          <a:xfrm>
            <a:off x="7127875" y="2263775"/>
            <a:ext cx="85725" cy="84138"/>
          </a:xfrm>
          <a:prstGeom prst="ellipse">
            <a:avLst/>
          </a:prstGeom>
          <a:solidFill>
            <a:srgbClr val="FEC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Century Gothic" pitchFamily="34" charset="0"/>
            </a:endParaRPr>
          </a:p>
        </p:txBody>
      </p:sp>
      <p:sp>
        <p:nvSpPr>
          <p:cNvPr id="125" name="Ellipse 124"/>
          <p:cNvSpPr/>
          <p:nvPr/>
        </p:nvSpPr>
        <p:spPr>
          <a:xfrm>
            <a:off x="7485063" y="5145088"/>
            <a:ext cx="144462" cy="14446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solidFill>
                <a:schemeClr val="bg2"/>
              </a:solidFill>
              <a:latin typeface="Century Gothic" pitchFamily="34" charset="0"/>
            </a:endParaRPr>
          </a:p>
        </p:txBody>
      </p:sp>
      <p:cxnSp>
        <p:nvCxnSpPr>
          <p:cNvPr id="126" name="Connecteur droit 125"/>
          <p:cNvCxnSpPr/>
          <p:nvPr/>
        </p:nvCxnSpPr>
        <p:spPr>
          <a:xfrm>
            <a:off x="41275" y="1963738"/>
            <a:ext cx="812800" cy="328612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eur droit 129"/>
          <p:cNvCxnSpPr/>
          <p:nvPr/>
        </p:nvCxnSpPr>
        <p:spPr>
          <a:xfrm flipV="1">
            <a:off x="0" y="2316163"/>
            <a:ext cx="854075" cy="169862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/>
          <p:cNvCxnSpPr/>
          <p:nvPr/>
        </p:nvCxnSpPr>
        <p:spPr>
          <a:xfrm>
            <a:off x="887413" y="2309813"/>
            <a:ext cx="477837" cy="555625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cteur droit 138"/>
          <p:cNvCxnSpPr/>
          <p:nvPr/>
        </p:nvCxnSpPr>
        <p:spPr>
          <a:xfrm flipV="1">
            <a:off x="1362075" y="2251075"/>
            <a:ext cx="781050" cy="6223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Ellipse 133"/>
          <p:cNvSpPr/>
          <p:nvPr/>
        </p:nvSpPr>
        <p:spPr>
          <a:xfrm>
            <a:off x="803275" y="2214563"/>
            <a:ext cx="184150" cy="18415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85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title"/>
          </p:nvPr>
        </p:nvSpPr>
        <p:spPr>
          <a:xfrm>
            <a:off x="503238" y="339725"/>
            <a:ext cx="8372475" cy="955675"/>
          </a:xfrm>
        </p:spPr>
        <p:txBody>
          <a:bodyPr/>
          <a:lstStyle/>
          <a:p>
            <a:r>
              <a:rPr lang="fr-FR" altLang="fr-FR" dirty="0" err="1" smtClean="0"/>
              <a:t>Generic</a:t>
            </a:r>
            <a:r>
              <a:rPr lang="fr-FR" altLang="fr-FR" dirty="0" smtClean="0"/>
              <a:t> Architecture for </a:t>
            </a:r>
            <a:br>
              <a:rPr lang="fr-FR" altLang="fr-FR" dirty="0" smtClean="0"/>
            </a:br>
            <a:r>
              <a:rPr lang="fr-FR" altLang="fr-FR" dirty="0" err="1" smtClean="0"/>
              <a:t>Automated</a:t>
            </a:r>
            <a:r>
              <a:rPr lang="fr-FR" altLang="fr-FR" dirty="0" smtClean="0"/>
              <a:t> Transportation </a:t>
            </a:r>
            <a:r>
              <a:rPr lang="fr-FR" altLang="fr-FR" dirty="0" err="1" smtClean="0"/>
              <a:t>Systems</a:t>
            </a:r>
            <a:endParaRPr lang="fr-FR" altLang="fr-FR" dirty="0" smtClean="0"/>
          </a:p>
        </p:txBody>
      </p:sp>
      <p:sp>
        <p:nvSpPr>
          <p:cNvPr id="1433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5290D08-2676-4322-9EC2-30D741901CC4}" type="slidenum">
              <a:rPr lang="fr-FR" altLang="fr-FR" smtClean="0">
                <a:solidFill>
                  <a:schemeClr val="bg1"/>
                </a:solidFill>
                <a:latin typeface="Century Gothic" pitchFamily="34" charset="0"/>
              </a:rPr>
              <a:pPr eaLnBrk="1" hangingPunct="1"/>
              <a:t>9</a:t>
            </a:fld>
            <a:r>
              <a:rPr lang="fr-FR" dirty="0">
                <a:solidFill>
                  <a:schemeClr val="bg1"/>
                </a:solidFill>
              </a:rPr>
              <a:t>/24</a:t>
            </a:r>
            <a:endParaRPr lang="fr-FR" altLang="fr-FR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3894339"/>
              </p:ext>
            </p:extLst>
          </p:nvPr>
        </p:nvGraphicFramePr>
        <p:xfrm>
          <a:off x="616425" y="1556963"/>
          <a:ext cx="7560000" cy="1255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Espace réservé du contenu 4"/>
          <p:cNvSpPr txBox="1">
            <a:spLocks/>
          </p:cNvSpPr>
          <p:nvPr/>
        </p:nvSpPr>
        <p:spPr bwMode="gray">
          <a:xfrm>
            <a:off x="595313" y="4565650"/>
            <a:ext cx="8335962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82563" indent="-18256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1pPr>
            <a:lvl2pPr marL="628650" indent="-176213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pitchFamily="34" charset="0"/>
              <a:buChar char="•"/>
              <a:defRPr sz="14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2pPr>
            <a:lvl3pPr marL="809625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Wingdings 3" pitchFamily="18" charset="2"/>
              <a:buChar char="¬"/>
              <a:defRPr sz="14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3pPr>
            <a:lvl4pPr marL="992188" indent="-18573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Wingdings 3" pitchFamily="-1" charset="2"/>
              <a:buChar char=""/>
              <a:defRPr sz="12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4pPr>
            <a:lvl5pPr marL="1162050" indent="-179388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chemeClr val="bg2"/>
              </a:buClr>
              <a:buFont typeface="Arial" charset="0"/>
              <a:buChar char="•"/>
              <a:defRPr sz="1200">
                <a:solidFill>
                  <a:schemeClr val="tx2"/>
                </a:solidFill>
                <a:latin typeface="Century Gothic" pitchFamily="34" charset="0"/>
                <a:ea typeface="Arial" pitchFamily="-1" charset="0"/>
                <a:cs typeface="Arial" pitchFamily="34" charset="0"/>
              </a:defRPr>
            </a:lvl5pPr>
            <a:lvl6pPr marL="1158875" indent="0" algn="l" rtl="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1200">
                <a:solidFill>
                  <a:schemeClr val="tx2"/>
                </a:solidFill>
                <a:latin typeface="Century Gothic" pitchFamily="34" charset="0"/>
                <a:cs typeface="+mn-cs"/>
              </a:defRPr>
            </a:lvl6pPr>
            <a:lvl7pPr marL="14716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7pPr>
            <a:lvl8pPr marL="19288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8pPr>
            <a:lvl9pPr marL="2386013" algn="l" rt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fr-FR" dirty="0" err="1"/>
              <a:t>Both</a:t>
            </a:r>
            <a:r>
              <a:rPr lang="fr-FR" dirty="0"/>
              <a:t> use-cases have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specificities</a:t>
            </a:r>
            <a:r>
              <a:rPr lang="fr-FR" dirty="0"/>
              <a:t> but,</a:t>
            </a:r>
          </a:p>
          <a:p>
            <a:pPr marL="0" indent="0">
              <a:buFont typeface="Arial" charset="0"/>
              <a:buNone/>
              <a:defRPr/>
            </a:pPr>
            <a:r>
              <a:rPr lang="fr-FR" dirty="0" err="1"/>
              <a:t>Both</a:t>
            </a:r>
            <a:r>
              <a:rPr lang="fr-FR" dirty="0"/>
              <a:t> use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functional</a:t>
            </a:r>
            <a:r>
              <a:rPr lang="fr-FR" dirty="0"/>
              <a:t> architecture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variations</a:t>
            </a:r>
          </a:p>
          <a:p>
            <a:pPr marL="0" indent="0">
              <a:buFont typeface="Arial" charset="0"/>
              <a:buNone/>
              <a:defRPr/>
            </a:pPr>
            <a:r>
              <a:rPr lang="fr-FR" dirty="0" err="1"/>
              <a:t>Both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share</a:t>
            </a:r>
            <a:r>
              <a:rPr lang="fr-FR" dirty="0"/>
              <a:t> </a:t>
            </a:r>
            <a:r>
              <a:rPr lang="fr-FR" dirty="0" err="1"/>
              <a:t>specific</a:t>
            </a:r>
            <a:r>
              <a:rPr lang="fr-FR" dirty="0"/>
              <a:t> components (</a:t>
            </a:r>
            <a:r>
              <a:rPr lang="fr-FR" dirty="0" err="1"/>
              <a:t>functions</a:t>
            </a:r>
            <a:r>
              <a:rPr lang="fr-FR" dirty="0" smtClean="0"/>
              <a:t>):</a:t>
            </a:r>
          </a:p>
          <a:p>
            <a:pPr>
              <a:defRPr/>
            </a:pPr>
            <a:r>
              <a:rPr lang="fr-FR" dirty="0" smtClean="0"/>
              <a:t>Perception: ego / </a:t>
            </a:r>
            <a:r>
              <a:rPr lang="fr-FR" dirty="0" err="1" smtClean="0"/>
              <a:t>geo-localization</a:t>
            </a:r>
            <a:r>
              <a:rPr lang="fr-FR" dirty="0" smtClean="0"/>
              <a:t>, obstacle </a:t>
            </a:r>
            <a:r>
              <a:rPr lang="fr-FR" dirty="0" err="1" smtClean="0"/>
              <a:t>detection</a:t>
            </a:r>
            <a:r>
              <a:rPr lang="fr-FR" dirty="0" smtClean="0"/>
              <a:t>,…</a:t>
            </a:r>
          </a:p>
          <a:p>
            <a:pPr>
              <a:defRPr/>
            </a:pPr>
            <a:r>
              <a:rPr lang="fr-FR" dirty="0" smtClean="0"/>
              <a:t>Planning: route planning, </a:t>
            </a:r>
            <a:r>
              <a:rPr lang="fr-FR" dirty="0" err="1" smtClean="0"/>
              <a:t>trajectories</a:t>
            </a:r>
            <a:r>
              <a:rPr lang="fr-FR" dirty="0" smtClean="0"/>
              <a:t> </a:t>
            </a:r>
            <a:r>
              <a:rPr lang="fr-FR" dirty="0" err="1" smtClean="0"/>
              <a:t>generation</a:t>
            </a:r>
            <a:r>
              <a:rPr lang="fr-FR" dirty="0" smtClean="0"/>
              <a:t> and control,…</a:t>
            </a:r>
          </a:p>
          <a:p>
            <a:pPr>
              <a:defRPr/>
            </a:pPr>
            <a:r>
              <a:rPr lang="fr-FR" dirty="0" smtClean="0"/>
              <a:t>Wireless communications</a:t>
            </a:r>
            <a:endParaRPr lang="fr-FR" dirty="0"/>
          </a:p>
        </p:txBody>
      </p:sp>
      <p:pic>
        <p:nvPicPr>
          <p:cNvPr id="14342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3013075"/>
            <a:ext cx="1909762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Imag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3013075"/>
            <a:ext cx="190976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3013075"/>
            <a:ext cx="2501900" cy="144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Imag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8" y="3022600"/>
            <a:ext cx="2078037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57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exte et chapitre rouge">
  <a:themeElements>
    <a:clrScheme name="Personnalisé 2">
      <a:dk1>
        <a:srgbClr val="000000"/>
      </a:dk1>
      <a:lt1>
        <a:srgbClr val="FFFFFF"/>
      </a:lt1>
      <a:dk2>
        <a:srgbClr val="808080"/>
      </a:dk2>
      <a:lt2>
        <a:srgbClr val="E20026"/>
      </a:lt2>
      <a:accent1>
        <a:srgbClr val="1C4672"/>
      </a:accent1>
      <a:accent2>
        <a:srgbClr val="9DC107"/>
      </a:accent2>
      <a:accent3>
        <a:srgbClr val="FFFFFF"/>
      </a:accent3>
      <a:accent4>
        <a:srgbClr val="000000"/>
      </a:accent4>
      <a:accent5>
        <a:srgbClr val="86717F"/>
      </a:accent5>
      <a:accent6>
        <a:srgbClr val="EC7528"/>
      </a:accent6>
      <a:hlink>
        <a:srgbClr val="266D83"/>
      </a:hlink>
      <a:folHlink>
        <a:srgbClr val="5B5E6F"/>
      </a:folHlink>
    </a:clrScheme>
    <a:fontScheme name="Texte et chapitre roug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e et chapitre rouge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nr_PPT">
  <a:themeElements>
    <a:clrScheme name="masque_PPT 1">
      <a:dk1>
        <a:srgbClr val="000000"/>
      </a:dk1>
      <a:lt1>
        <a:srgbClr val="FFFFFF"/>
      </a:lt1>
      <a:dk2>
        <a:srgbClr val="808080"/>
      </a:dk2>
      <a:lt2>
        <a:srgbClr val="E1001A"/>
      </a:lt2>
      <a:accent1>
        <a:srgbClr val="1C4672"/>
      </a:accent1>
      <a:accent2>
        <a:srgbClr val="2C972E"/>
      </a:accent2>
      <a:accent3>
        <a:srgbClr val="FFFFFF"/>
      </a:accent3>
      <a:accent4>
        <a:srgbClr val="000000"/>
      </a:accent4>
      <a:accent5>
        <a:srgbClr val="ABB0BC"/>
      </a:accent5>
      <a:accent6>
        <a:srgbClr val="278829"/>
      </a:accent6>
      <a:hlink>
        <a:srgbClr val="732B4A"/>
      </a:hlink>
      <a:folHlink>
        <a:srgbClr val="595C6D"/>
      </a:folHlink>
    </a:clrScheme>
    <a:fontScheme name="masque_PP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sque_PPT 1">
        <a:dk1>
          <a:srgbClr val="000000"/>
        </a:dk1>
        <a:lt1>
          <a:srgbClr val="FFFFFF"/>
        </a:lt1>
        <a:dk2>
          <a:srgbClr val="808080"/>
        </a:dk2>
        <a:lt2>
          <a:srgbClr val="E1001A"/>
        </a:lt2>
        <a:accent1>
          <a:srgbClr val="1C4672"/>
        </a:accent1>
        <a:accent2>
          <a:srgbClr val="2C972E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278829"/>
        </a:accent6>
        <a:hlink>
          <a:srgbClr val="732B4A"/>
        </a:hlink>
        <a:folHlink>
          <a:srgbClr val="595C6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inr_PPT</Template>
  <TotalTime>8822</TotalTime>
  <Words>982</Words>
  <Application>Microsoft Office PowerPoint</Application>
  <PresentationFormat>Affichage à l'écran (4:3)</PresentationFormat>
  <Paragraphs>218</Paragraphs>
  <Slides>24</Slides>
  <Notes>14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26" baseType="lpstr">
      <vt:lpstr>Texte et chapitre rouge</vt:lpstr>
      <vt:lpstr>inr_PPT</vt:lpstr>
      <vt:lpstr>Perception and Communications for Vulnerable Road Users safety</vt:lpstr>
      <vt:lpstr>Outline</vt:lpstr>
      <vt:lpstr>Intelligent Transport System (ITS)</vt:lpstr>
      <vt:lpstr>RITS:             Robotics and Intelligent Transport System Ex-IMARA</vt:lpstr>
      <vt:lpstr>VeDeCoM institute (Véhicle Décarbonné et Communication)</vt:lpstr>
      <vt:lpstr>Présentation PowerPoint</vt:lpstr>
      <vt:lpstr>Présentation PowerPoint</vt:lpstr>
      <vt:lpstr>3 Main research topics</vt:lpstr>
      <vt:lpstr>Generic Architecture for  Automated Transportation Systems</vt:lpstr>
      <vt:lpstr>Generic architecture for autonomous driving</vt:lpstr>
      <vt:lpstr>Vehicular communications</vt:lpstr>
      <vt:lpstr>Vulnerable Road Users (VRU) safety</vt:lpstr>
      <vt:lpstr>Development of a cooperative Perception and Communication System for Vulnerables Safety</vt:lpstr>
      <vt:lpstr>Perception of the environment</vt:lpstr>
      <vt:lpstr>Perception of the environment</vt:lpstr>
      <vt:lpstr>Perception of the environment</vt:lpstr>
      <vt:lpstr>Perception of the environment</vt:lpstr>
      <vt:lpstr>Perception of the environment</vt:lpstr>
      <vt:lpstr>Vehicle-To-Pedestrian (V2P) Communications</vt:lpstr>
      <vt:lpstr>Vehicle-To-Pedestrian (V2P) Communications</vt:lpstr>
      <vt:lpstr>Vehicle-To-Pedestrian (V2P) Communications</vt:lpstr>
      <vt:lpstr>Vehicle-To-Pedestrian (V2P) Communications</vt:lpstr>
      <vt:lpstr>Vehicle-To-Pedestrian (V2P) Communications</vt:lpstr>
      <vt:lpstr>Conclusion</vt:lpstr>
    </vt:vector>
  </TitlesOfParts>
  <Company>Davytopiol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SUR 1 OU 2 LIGNES MAXIMUM</dc:title>
  <dc:creator>s1</dc:creator>
  <cp:lastModifiedBy>Pierre MERDRIGNAC</cp:lastModifiedBy>
  <cp:revision>698</cp:revision>
  <dcterms:created xsi:type="dcterms:W3CDTF">2011-09-15T06:28:10Z</dcterms:created>
  <dcterms:modified xsi:type="dcterms:W3CDTF">2014-05-20T11:43:29Z</dcterms:modified>
</cp:coreProperties>
</file>