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2.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84" r:id="rId3"/>
    <p:sldId id="257" r:id="rId4"/>
    <p:sldId id="261" r:id="rId5"/>
    <p:sldId id="259" r:id="rId6"/>
    <p:sldId id="258"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2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73" autoAdjust="0"/>
  </p:normalViewPr>
  <p:slideViewPr>
    <p:cSldViewPr snapToGrid="0" snapToObjects="1">
      <p:cViewPr varScale="1">
        <p:scale>
          <a:sx n="54" d="100"/>
          <a:sy n="54" d="100"/>
        </p:scale>
        <p:origin x="-8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294E4-C520-864B-86DA-9CCC7D304A2A}" type="datetimeFigureOut">
              <a:rPr lang="en-US" smtClean="0"/>
              <a:t>12/16/14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F2C23-0FCD-A549-87C0-1789F6BD1BAF}" type="slidenum">
              <a:rPr lang="en-US" smtClean="0"/>
              <a:t>‹#›</a:t>
            </a:fld>
            <a:endParaRPr lang="en-US"/>
          </a:p>
        </p:txBody>
      </p:sp>
    </p:spTree>
    <p:extLst>
      <p:ext uri="{BB962C8B-B14F-4D97-AF65-F5344CB8AC3E}">
        <p14:creationId xmlns:p14="http://schemas.microsoft.com/office/powerpoint/2010/main" val="35497404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 few words about my group</a:t>
            </a:r>
            <a:endParaRPr lang="en-US" dirty="0"/>
          </a:p>
        </p:txBody>
      </p:sp>
      <p:sp>
        <p:nvSpPr>
          <p:cNvPr id="4" name="Slide Number Placeholder 3"/>
          <p:cNvSpPr>
            <a:spLocks noGrp="1"/>
          </p:cNvSpPr>
          <p:nvPr>
            <p:ph type="sldNum" sz="quarter" idx="10"/>
          </p:nvPr>
        </p:nvSpPr>
        <p:spPr/>
        <p:txBody>
          <a:bodyPr/>
          <a:lstStyle/>
          <a:p>
            <a:fld id="{FB7F2C23-0FCD-A549-87C0-1789F6BD1BAF}" type="slidenum">
              <a:rPr lang="en-US" smtClean="0"/>
              <a:t>1</a:t>
            </a:fld>
            <a:endParaRPr lang="en-US"/>
          </a:p>
        </p:txBody>
      </p:sp>
    </p:spTree>
    <p:extLst>
      <p:ext uri="{BB962C8B-B14F-4D97-AF65-F5344CB8AC3E}">
        <p14:creationId xmlns:p14="http://schemas.microsoft.com/office/powerpoint/2010/main" val="77560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the cells of the lobule are not all equivalent. The cells in</a:t>
            </a:r>
            <a:r>
              <a:rPr lang="en-US" baseline="0" dirty="0" smtClean="0"/>
              <a:t> the pericentral area express a different set of enzymes than the periportal hepatocytes.</a:t>
            </a:r>
          </a:p>
          <a:p>
            <a:r>
              <a:rPr lang="en-US" baseline="0" dirty="0" smtClean="0"/>
              <a:t>Ammonia from the blood enters first the periportal hepatocytes where ammonia is detoxified though the urea cycle. This cycle has a high capacity but a low affinity, so that no all the ammonia is removed from the blood. The remaining ammonia is trapped in the pericentral cells by the glutamine synthetase enzyme that has a high affinity for ammonia.</a:t>
            </a:r>
          </a:p>
          <a:p>
            <a:r>
              <a:rPr lang="en-US" baseline="0" dirty="0" smtClean="0"/>
              <a:t>The enzyme that detoxify the drug are also </a:t>
            </a:r>
            <a:r>
              <a:rPr lang="en-US" baseline="0" dirty="0" err="1" smtClean="0"/>
              <a:t>zonated</a:t>
            </a:r>
            <a:r>
              <a:rPr lang="en-US" baseline="0" dirty="0" smtClean="0"/>
              <a:t>. They are expressed from the central vein up to the middle of the lobule. </a:t>
            </a:r>
            <a:endParaRPr lang="en-US" dirty="0"/>
          </a:p>
        </p:txBody>
      </p:sp>
      <p:sp>
        <p:nvSpPr>
          <p:cNvPr id="4" name="Slide Number Placeholder 3"/>
          <p:cNvSpPr>
            <a:spLocks noGrp="1"/>
          </p:cNvSpPr>
          <p:nvPr>
            <p:ph type="sldNum" sz="quarter" idx="10"/>
          </p:nvPr>
        </p:nvSpPr>
        <p:spPr/>
        <p:txBody>
          <a:bodyPr/>
          <a:lstStyle/>
          <a:p>
            <a:fld id="{85FD7BD5-58D4-534A-8833-5DBB8CD9CE17}" type="slidenum">
              <a:rPr lang="en-US" smtClean="0"/>
              <a:t>10</a:t>
            </a:fld>
            <a:endParaRPr lang="en-US"/>
          </a:p>
        </p:txBody>
      </p:sp>
    </p:spTree>
    <p:extLst>
      <p:ext uri="{BB962C8B-B14F-4D97-AF65-F5344CB8AC3E}">
        <p14:creationId xmlns:p14="http://schemas.microsoft.com/office/powerpoint/2010/main" val="251155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amount of paracetamol or carbon tetrachloride (which does the same type of damage) are low, it is safely metabolized to a non-toxic compound that will be secreted out of the body. </a:t>
            </a:r>
            <a:endParaRPr lang="en-US" dirty="0"/>
          </a:p>
        </p:txBody>
      </p:sp>
      <p:sp>
        <p:nvSpPr>
          <p:cNvPr id="4" name="Slide Number Placeholder 3"/>
          <p:cNvSpPr>
            <a:spLocks noGrp="1"/>
          </p:cNvSpPr>
          <p:nvPr>
            <p:ph type="sldNum" sz="quarter" idx="10"/>
          </p:nvPr>
        </p:nvSpPr>
        <p:spPr/>
        <p:txBody>
          <a:bodyPr/>
          <a:lstStyle/>
          <a:p>
            <a:fld id="{85FD7BD5-58D4-534A-8833-5DBB8CD9CE17}" type="slidenum">
              <a:rPr lang="en-US" smtClean="0"/>
              <a:t>11</a:t>
            </a:fld>
            <a:endParaRPr lang="en-US"/>
          </a:p>
        </p:txBody>
      </p:sp>
    </p:spTree>
    <p:extLst>
      <p:ext uri="{BB962C8B-B14F-4D97-AF65-F5344CB8AC3E}">
        <p14:creationId xmlns:p14="http://schemas.microsoft.com/office/powerpoint/2010/main" val="2511559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if there is too much paracetamol, the first detoxification pathways gets saturated and a second one takes over but it produces a toxic compound that kills the cells. And it kills only the cells that express the detoxification enzymes so only the cells in the center of the lobule are killed.</a:t>
            </a:r>
          </a:p>
          <a:p>
            <a:endParaRPr lang="en-US" b="1" baseline="0" dirty="0" smtClean="0"/>
          </a:p>
          <a:p>
            <a:r>
              <a:rPr lang="en-US" b="1" baseline="0" dirty="0" smtClean="0"/>
              <a:t>Ok now you have all the required knowledge and we can start with our question: when the liver is damaged, how is ammonia detoxification altered ? And to answer this question, we use mathematical modeling.</a:t>
            </a:r>
            <a:endParaRPr lang="en-US" b="1" dirty="0"/>
          </a:p>
        </p:txBody>
      </p:sp>
      <p:sp>
        <p:nvSpPr>
          <p:cNvPr id="4" name="Slide Number Placeholder 3"/>
          <p:cNvSpPr>
            <a:spLocks noGrp="1"/>
          </p:cNvSpPr>
          <p:nvPr>
            <p:ph type="sldNum" sz="quarter" idx="10"/>
          </p:nvPr>
        </p:nvSpPr>
        <p:spPr/>
        <p:txBody>
          <a:bodyPr/>
          <a:lstStyle/>
          <a:p>
            <a:fld id="{85FD7BD5-58D4-534A-8833-5DBB8CD9CE17}" type="slidenum">
              <a:rPr lang="en-US" smtClean="0"/>
              <a:t>12</a:t>
            </a:fld>
            <a:endParaRPr lang="en-US"/>
          </a:p>
        </p:txBody>
      </p:sp>
    </p:spTree>
    <p:extLst>
      <p:ext uri="{BB962C8B-B14F-4D97-AF65-F5344CB8AC3E}">
        <p14:creationId xmlns:p14="http://schemas.microsoft.com/office/powerpoint/2010/main" val="2511559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modeling about ?</a:t>
            </a:r>
          </a:p>
          <a:p>
            <a:r>
              <a:rPr lang="en-US" dirty="0" smtClean="0"/>
              <a:t>From an experimental point of view, the liver is a black box. </a:t>
            </a:r>
          </a:p>
          <a:p>
            <a:r>
              <a:rPr lang="en-US" dirty="0" smtClean="0"/>
              <a:t>The</a:t>
            </a:r>
            <a:r>
              <a:rPr lang="en-US" baseline="0" dirty="0" smtClean="0"/>
              <a:t> influx and efflux of the liver has been measured over time after drug-induced liver damage. We know what happens but we don’t know why. The goal is to understand what happens in this black box by using a mathematical model. The entering metabolites concentrations and the volumes of healthy and damaged zones are used as input, the metabolites at the outlet are simulated and compared to the data.</a:t>
            </a:r>
            <a:endParaRPr lang="en-US" dirty="0"/>
          </a:p>
        </p:txBody>
      </p:sp>
      <p:sp>
        <p:nvSpPr>
          <p:cNvPr id="4" name="Slide Number Placeholder 3"/>
          <p:cNvSpPr>
            <a:spLocks noGrp="1"/>
          </p:cNvSpPr>
          <p:nvPr>
            <p:ph type="sldNum" sz="quarter" idx="10"/>
          </p:nvPr>
        </p:nvSpPr>
        <p:spPr/>
        <p:txBody>
          <a:bodyPr/>
          <a:lstStyle/>
          <a:p>
            <a:fld id="{A2015682-FBE3-3A47-B849-C275CD0D62EE}" type="slidenum">
              <a:rPr lang="en-US" smtClean="0"/>
              <a:t>13</a:t>
            </a:fld>
            <a:endParaRPr lang="en-US"/>
          </a:p>
        </p:txBody>
      </p:sp>
    </p:spTree>
    <p:extLst>
      <p:ext uri="{BB962C8B-B14F-4D97-AF65-F5344CB8AC3E}">
        <p14:creationId xmlns:p14="http://schemas.microsoft.com/office/powerpoint/2010/main" val="274769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44631" eaLnBrk="0" fontAlgn="base" hangingPunct="0">
              <a:spcBef>
                <a:spcPct val="30000"/>
              </a:spcBef>
              <a:spcAft>
                <a:spcPct val="0"/>
              </a:spcAft>
              <a:defRPr/>
            </a:pPr>
            <a:r>
              <a:rPr lang="fr-FR" dirty="0" smtClean="0"/>
              <a:t>In a first </a:t>
            </a:r>
            <a:r>
              <a:rPr lang="fr-FR" dirty="0" err="1" smtClean="0"/>
              <a:t>step</a:t>
            </a:r>
            <a:r>
              <a:rPr lang="fr-FR" dirty="0" smtClean="0"/>
              <a:t>, </a:t>
            </a:r>
            <a:r>
              <a:rPr lang="fr-FR" dirty="0" err="1" smtClean="0"/>
              <a:t>we</a:t>
            </a:r>
            <a:r>
              <a:rPr lang="fr-FR" baseline="0" dirty="0" smtClean="0"/>
              <a:t> </a:t>
            </a:r>
            <a:r>
              <a:rPr lang="fr-FR" baseline="0" dirty="0" err="1" smtClean="0"/>
              <a:t>build</a:t>
            </a:r>
            <a:r>
              <a:rPr lang="fr-FR" baseline="0" dirty="0" smtClean="0"/>
              <a:t> a model of </a:t>
            </a:r>
            <a:r>
              <a:rPr lang="fr-FR" baseline="0" dirty="0" err="1" smtClean="0"/>
              <a:t>what</a:t>
            </a:r>
            <a:r>
              <a:rPr lang="fr-FR" baseline="0" dirty="0" smtClean="0"/>
              <a:t> </a:t>
            </a:r>
            <a:r>
              <a:rPr lang="fr-FR" baseline="0" dirty="0" err="1" smtClean="0"/>
              <a:t>we</a:t>
            </a:r>
            <a:r>
              <a:rPr lang="fr-FR" baseline="0" dirty="0" smtClean="0"/>
              <a:t> know </a:t>
            </a:r>
            <a:r>
              <a:rPr lang="fr-FR" baseline="0" dirty="0" err="1" smtClean="0"/>
              <a:t>happens</a:t>
            </a:r>
            <a:r>
              <a:rPr lang="fr-FR" baseline="0" dirty="0" smtClean="0"/>
              <a:t> in a </a:t>
            </a:r>
            <a:r>
              <a:rPr lang="fr-FR" baseline="0" dirty="0" err="1" smtClean="0"/>
              <a:t>healhty</a:t>
            </a:r>
            <a:r>
              <a:rPr lang="fr-FR" baseline="0" dirty="0" smtClean="0"/>
              <a:t> </a:t>
            </a:r>
            <a:r>
              <a:rPr lang="fr-FR" baseline="0" dirty="0" err="1" smtClean="0"/>
              <a:t>liver</a:t>
            </a:r>
            <a:r>
              <a:rPr lang="fr-FR" baseline="0" dirty="0" smtClean="0"/>
              <a:t>.</a:t>
            </a:r>
          </a:p>
          <a:p>
            <a:pPr defTabSz="844631" eaLnBrk="0" fontAlgn="base" hangingPunct="0">
              <a:spcBef>
                <a:spcPct val="30000"/>
              </a:spcBef>
              <a:spcAft>
                <a:spcPct val="0"/>
              </a:spcAft>
              <a:defRPr/>
            </a:pPr>
            <a:endParaRPr lang="fr-FR" dirty="0" smtClean="0"/>
          </a:p>
          <a:p>
            <a:pPr defTabSz="844631" eaLnBrk="0" fontAlgn="base" hangingPunct="0">
              <a:spcBef>
                <a:spcPct val="30000"/>
              </a:spcBef>
              <a:spcAft>
                <a:spcPct val="0"/>
              </a:spcAft>
              <a:defRPr/>
            </a:pPr>
            <a:r>
              <a:rPr lang="fr-FR" dirty="0" smtClean="0"/>
              <a:t>In</a:t>
            </a:r>
            <a:r>
              <a:rPr lang="fr-FR" baseline="0" dirty="0" smtClean="0"/>
              <a:t> the </a:t>
            </a:r>
            <a:r>
              <a:rPr lang="fr-FR" baseline="0" dirty="0" err="1" smtClean="0"/>
              <a:t>liver</a:t>
            </a:r>
            <a:r>
              <a:rPr lang="fr-FR" baseline="0" dirty="0" smtClean="0"/>
              <a:t> </a:t>
            </a:r>
            <a:r>
              <a:rPr lang="fr-FR" baseline="0" dirty="0" err="1" smtClean="0"/>
              <a:t>ammonia</a:t>
            </a:r>
            <a:r>
              <a:rPr lang="fr-FR" baseline="0" dirty="0" smtClean="0"/>
              <a:t> </a:t>
            </a:r>
            <a:r>
              <a:rPr lang="fr-FR" baseline="0" dirty="0" err="1" smtClean="0"/>
              <a:t>is</a:t>
            </a:r>
            <a:r>
              <a:rPr lang="fr-FR" baseline="0" dirty="0" smtClean="0"/>
              <a:t> </a:t>
            </a:r>
            <a:r>
              <a:rPr lang="fr-FR" baseline="0" dirty="0" err="1" smtClean="0"/>
              <a:t>detoxified</a:t>
            </a:r>
            <a:r>
              <a:rPr lang="fr-FR" baseline="0" dirty="0" smtClean="0"/>
              <a:t> by </a:t>
            </a:r>
            <a:r>
              <a:rPr lang="fr-FR" baseline="0" dirty="0" err="1" smtClean="0"/>
              <a:t>two</a:t>
            </a:r>
            <a:r>
              <a:rPr lang="fr-FR" baseline="0" dirty="0" smtClean="0"/>
              <a:t> </a:t>
            </a:r>
            <a:r>
              <a:rPr lang="fr-FR" baseline="0" dirty="0" err="1" smtClean="0"/>
              <a:t>processes</a:t>
            </a:r>
            <a:r>
              <a:rPr lang="fr-FR" baseline="0" dirty="0" smtClean="0"/>
              <a:t> </a:t>
            </a:r>
            <a:r>
              <a:rPr lang="fr-FR" baseline="0" dirty="0" err="1" smtClean="0"/>
              <a:t>occuring</a:t>
            </a:r>
            <a:r>
              <a:rPr lang="fr-FR" baseline="0" dirty="0" smtClean="0"/>
              <a:t> in </a:t>
            </a:r>
            <a:r>
              <a:rPr lang="fr-FR" baseline="0" dirty="0" err="1" smtClean="0"/>
              <a:t>two</a:t>
            </a:r>
            <a:r>
              <a:rPr lang="fr-FR" baseline="0" dirty="0" smtClean="0"/>
              <a:t> </a:t>
            </a:r>
            <a:r>
              <a:rPr lang="fr-FR" baseline="0" dirty="0" err="1" smtClean="0"/>
              <a:t>different</a:t>
            </a:r>
            <a:r>
              <a:rPr lang="fr-FR" baseline="0" dirty="0" smtClean="0"/>
              <a:t> areas (</a:t>
            </a:r>
            <a:r>
              <a:rPr lang="fr-FR" baseline="0" dirty="0" err="1" smtClean="0"/>
              <a:t>here</a:t>
            </a:r>
            <a:r>
              <a:rPr lang="fr-FR" baseline="0" dirty="0" smtClean="0"/>
              <a:t> and </a:t>
            </a:r>
            <a:r>
              <a:rPr lang="fr-FR" baseline="0" dirty="0" err="1" smtClean="0"/>
              <a:t>here</a:t>
            </a:r>
            <a:r>
              <a:rPr lang="fr-FR" baseline="0" dirty="0" smtClean="0"/>
              <a:t>). </a:t>
            </a:r>
            <a:r>
              <a:rPr lang="fr-FR" baseline="0" dirty="0" err="1" smtClean="0"/>
              <a:t>We</a:t>
            </a:r>
            <a:r>
              <a:rPr lang="fr-FR" baseline="0" dirty="0" smtClean="0"/>
              <a:t> </a:t>
            </a:r>
            <a:r>
              <a:rPr lang="fr-FR" baseline="0" dirty="0" err="1" smtClean="0"/>
              <a:t>represent</a:t>
            </a:r>
            <a:r>
              <a:rPr lang="fr-FR" baseline="0" dirty="0" smtClean="0"/>
              <a:t> the </a:t>
            </a:r>
            <a:r>
              <a:rPr lang="fr-FR" baseline="0" dirty="0" err="1" smtClean="0"/>
              <a:t>two</a:t>
            </a:r>
            <a:r>
              <a:rPr lang="fr-FR" baseline="0" dirty="0" smtClean="0"/>
              <a:t> areas by </a:t>
            </a:r>
            <a:r>
              <a:rPr lang="fr-FR" baseline="0" dirty="0" err="1" smtClean="0"/>
              <a:t>two</a:t>
            </a:r>
            <a:r>
              <a:rPr lang="fr-FR" baseline="0" dirty="0" smtClean="0"/>
              <a:t> </a:t>
            </a:r>
            <a:r>
              <a:rPr lang="fr-FR" baseline="0" dirty="0" err="1" smtClean="0"/>
              <a:t>compartments</a:t>
            </a:r>
            <a:r>
              <a:rPr lang="fr-FR" baseline="0" dirty="0" smtClean="0"/>
              <a:t> in the model and the </a:t>
            </a:r>
            <a:r>
              <a:rPr lang="fr-FR" baseline="0" dirty="0" err="1" smtClean="0"/>
              <a:t>key</a:t>
            </a:r>
            <a:r>
              <a:rPr lang="fr-FR" baseline="0" dirty="0" smtClean="0"/>
              <a:t> </a:t>
            </a:r>
            <a:r>
              <a:rPr lang="fr-FR" baseline="0" dirty="0" err="1" smtClean="0"/>
              <a:t>reactions</a:t>
            </a:r>
            <a:r>
              <a:rPr lang="fr-FR" baseline="0" dirty="0" smtClean="0"/>
              <a:t> </a:t>
            </a:r>
            <a:r>
              <a:rPr lang="fr-FR" baseline="0" dirty="0" err="1" smtClean="0"/>
              <a:t>involved</a:t>
            </a:r>
            <a:r>
              <a:rPr lang="fr-FR" baseline="0" dirty="0" smtClean="0"/>
              <a:t> in the </a:t>
            </a:r>
            <a:r>
              <a:rPr lang="fr-FR" baseline="0" dirty="0" err="1" smtClean="0"/>
              <a:t>process</a:t>
            </a:r>
            <a:r>
              <a:rPr lang="fr-FR" baseline="0" dirty="0" smtClean="0"/>
              <a:t> are </a:t>
            </a:r>
            <a:r>
              <a:rPr lang="fr-FR" baseline="0" dirty="0" err="1" smtClean="0"/>
              <a:t>translated</a:t>
            </a:r>
            <a:r>
              <a:rPr lang="fr-FR" baseline="0" dirty="0" smtClean="0"/>
              <a:t> </a:t>
            </a:r>
            <a:r>
              <a:rPr lang="fr-FR" baseline="0" dirty="0" err="1" smtClean="0"/>
              <a:t>into</a:t>
            </a:r>
            <a:r>
              <a:rPr lang="fr-FR" baseline="0" dirty="0" smtClean="0"/>
              <a:t> a set of </a:t>
            </a:r>
            <a:r>
              <a:rPr lang="fr-FR" baseline="0" dirty="0" err="1" smtClean="0"/>
              <a:t>ordinary</a:t>
            </a:r>
            <a:r>
              <a:rPr lang="fr-FR" baseline="0" dirty="0" smtClean="0"/>
              <a:t> </a:t>
            </a:r>
            <a:r>
              <a:rPr lang="fr-FR" baseline="0" dirty="0" err="1" smtClean="0"/>
              <a:t>differential</a:t>
            </a:r>
            <a:r>
              <a:rPr lang="fr-FR" baseline="0" dirty="0" smtClean="0"/>
              <a:t> </a:t>
            </a:r>
            <a:r>
              <a:rPr lang="fr-FR" baseline="0" dirty="0" err="1" smtClean="0"/>
              <a:t>equations</a:t>
            </a:r>
            <a:r>
              <a:rPr lang="fr-FR" baseline="0" dirty="0" smtClean="0"/>
              <a:t>, </a:t>
            </a:r>
            <a:r>
              <a:rPr lang="fr-FR" baseline="0" dirty="0" err="1" smtClean="0"/>
              <a:t>that</a:t>
            </a:r>
            <a:r>
              <a:rPr lang="fr-FR" baseline="0" dirty="0" smtClean="0"/>
              <a:t> look </a:t>
            </a:r>
            <a:r>
              <a:rPr lang="fr-FR" baseline="0" dirty="0" err="1" smtClean="0"/>
              <a:t>like</a:t>
            </a:r>
            <a:r>
              <a:rPr lang="fr-FR" baseline="0" dirty="0" smtClean="0"/>
              <a:t> </a:t>
            </a:r>
            <a:r>
              <a:rPr lang="fr-FR" baseline="0" dirty="0" err="1" smtClean="0"/>
              <a:t>that</a:t>
            </a:r>
            <a:r>
              <a:rPr lang="fr-FR" baseline="0" dirty="0" smtClean="0"/>
              <a:t>.</a:t>
            </a:r>
          </a:p>
          <a:p>
            <a:pPr defTabSz="844631" eaLnBrk="0" fontAlgn="base" hangingPunct="0">
              <a:spcBef>
                <a:spcPct val="30000"/>
              </a:spcBef>
              <a:spcAft>
                <a:spcPct val="0"/>
              </a:spcAft>
              <a:defRPr/>
            </a:pPr>
            <a:r>
              <a:rPr lang="fr-FR" baseline="0" dirty="0" err="1" smtClean="0"/>
              <a:t>We</a:t>
            </a:r>
            <a:r>
              <a:rPr lang="fr-FR" baseline="0" dirty="0" smtClean="0"/>
              <a:t> </a:t>
            </a:r>
            <a:r>
              <a:rPr lang="fr-FR" baseline="0" dirty="0" err="1" smtClean="0"/>
              <a:t>represent</a:t>
            </a:r>
            <a:r>
              <a:rPr lang="fr-FR" baseline="0" dirty="0" smtClean="0"/>
              <a:t> </a:t>
            </a:r>
            <a:r>
              <a:rPr lang="fr-FR" baseline="0" dirty="0" err="1" smtClean="0"/>
              <a:t>only</a:t>
            </a:r>
            <a:r>
              <a:rPr lang="fr-FR" baseline="0" dirty="0" smtClean="0"/>
              <a:t> the </a:t>
            </a:r>
            <a:r>
              <a:rPr lang="fr-FR" baseline="0" dirty="0" err="1" smtClean="0"/>
              <a:t>key</a:t>
            </a:r>
            <a:r>
              <a:rPr lang="fr-FR" baseline="0" dirty="0" smtClean="0"/>
              <a:t> </a:t>
            </a:r>
            <a:r>
              <a:rPr lang="fr-FR" baseline="0" dirty="0" err="1" smtClean="0"/>
              <a:t>metabolites</a:t>
            </a:r>
            <a:r>
              <a:rPr lang="fr-FR" baseline="0" dirty="0" smtClean="0"/>
              <a:t> of the </a:t>
            </a:r>
            <a:r>
              <a:rPr lang="fr-FR" baseline="0" dirty="0" err="1" smtClean="0"/>
              <a:t>classical</a:t>
            </a:r>
            <a:r>
              <a:rPr lang="fr-FR" baseline="0" dirty="0" smtClean="0"/>
              <a:t> </a:t>
            </a:r>
            <a:r>
              <a:rPr lang="fr-FR" baseline="0" dirty="0" err="1" smtClean="0"/>
              <a:t>detoxification</a:t>
            </a:r>
            <a:r>
              <a:rPr lang="fr-FR" baseline="0" dirty="0" smtClean="0"/>
              <a:t> </a:t>
            </a:r>
            <a:r>
              <a:rPr lang="fr-FR" baseline="0" dirty="0" err="1" smtClean="0"/>
              <a:t>scheme</a:t>
            </a:r>
            <a:r>
              <a:rPr lang="fr-FR" baseline="0" dirty="0" smtClean="0"/>
              <a:t>. In total </a:t>
            </a:r>
            <a:r>
              <a:rPr lang="fr-FR" baseline="0" dirty="0" err="1" smtClean="0"/>
              <a:t>we</a:t>
            </a:r>
            <a:r>
              <a:rPr lang="fr-FR" baseline="0" dirty="0" smtClean="0"/>
              <a:t> have 6 </a:t>
            </a:r>
            <a:r>
              <a:rPr lang="fr-FR" baseline="0" dirty="0" err="1" smtClean="0"/>
              <a:t>ordinary</a:t>
            </a:r>
            <a:r>
              <a:rPr lang="fr-FR" baseline="0" dirty="0" smtClean="0"/>
              <a:t> </a:t>
            </a:r>
            <a:r>
              <a:rPr lang="fr-FR" baseline="0" dirty="0" err="1" smtClean="0"/>
              <a:t>equations</a:t>
            </a:r>
            <a:r>
              <a:rPr lang="fr-FR" baseline="0" dirty="0" smtClean="0"/>
              <a:t>: 3 </a:t>
            </a:r>
            <a:r>
              <a:rPr lang="fr-FR" baseline="0" dirty="0" err="1" smtClean="0"/>
              <a:t>metabolites</a:t>
            </a:r>
            <a:r>
              <a:rPr lang="fr-FR" baseline="0" dirty="0" smtClean="0"/>
              <a:t> times 2 </a:t>
            </a:r>
            <a:r>
              <a:rPr lang="fr-FR" baseline="0" dirty="0" err="1" smtClean="0"/>
              <a:t>compartments</a:t>
            </a:r>
            <a:r>
              <a:rPr lang="fr-FR" baseline="0" dirty="0" smtClean="0"/>
              <a:t>. In </a:t>
            </a:r>
            <a:r>
              <a:rPr lang="fr-FR" baseline="0" dirty="0" err="1" smtClean="0"/>
              <a:t>this</a:t>
            </a:r>
            <a:r>
              <a:rPr lang="fr-FR" baseline="0" dirty="0" smtClean="0"/>
              <a:t> system </a:t>
            </a:r>
            <a:r>
              <a:rPr lang="fr-FR" baseline="0" dirty="0" err="1" smtClean="0"/>
              <a:t>we</a:t>
            </a:r>
            <a:r>
              <a:rPr lang="fr-FR" baseline="0" dirty="0" smtClean="0"/>
              <a:t> have </a:t>
            </a:r>
            <a:r>
              <a:rPr lang="fr-FR" baseline="0" dirty="0" err="1" smtClean="0"/>
              <a:t>parameters</a:t>
            </a:r>
            <a:r>
              <a:rPr lang="fr-FR" baseline="0" dirty="0" smtClean="0"/>
              <a:t> </a:t>
            </a:r>
            <a:r>
              <a:rPr lang="fr-FR" baseline="0" dirty="0" err="1" smtClean="0"/>
              <a:t>which</a:t>
            </a:r>
            <a:r>
              <a:rPr lang="fr-FR" baseline="0" dirty="0" smtClean="0"/>
              <a:t> value </a:t>
            </a:r>
            <a:r>
              <a:rPr lang="fr-FR" baseline="0" dirty="0" err="1" smtClean="0"/>
              <a:t>is</a:t>
            </a:r>
            <a:r>
              <a:rPr lang="fr-FR" baseline="0" dirty="0" smtClean="0"/>
              <a:t> not </a:t>
            </a:r>
            <a:r>
              <a:rPr lang="fr-FR" baseline="0" dirty="0" err="1" smtClean="0"/>
              <a:t>well</a:t>
            </a:r>
            <a:r>
              <a:rPr lang="fr-FR" baseline="0" dirty="0" smtClean="0"/>
              <a:t> </a:t>
            </a:r>
            <a:r>
              <a:rPr lang="fr-FR" baseline="0" dirty="0" err="1" smtClean="0"/>
              <a:t>known</a:t>
            </a:r>
            <a:r>
              <a:rPr lang="fr-FR" baseline="0" dirty="0" smtClean="0"/>
              <a:t>. For exemple the speed of </a:t>
            </a:r>
            <a:r>
              <a:rPr lang="fr-FR" baseline="0" dirty="0" err="1" smtClean="0"/>
              <a:t>these</a:t>
            </a:r>
            <a:r>
              <a:rPr lang="fr-FR" baseline="0" dirty="0" smtClean="0"/>
              <a:t> </a:t>
            </a:r>
            <a:r>
              <a:rPr lang="fr-FR" baseline="0" dirty="0" err="1" smtClean="0"/>
              <a:t>equations</a:t>
            </a:r>
            <a:r>
              <a:rPr lang="fr-FR" baseline="0" dirty="0" smtClean="0"/>
              <a:t>. So the first </a:t>
            </a:r>
            <a:r>
              <a:rPr lang="fr-FR" baseline="0" dirty="0" err="1" smtClean="0"/>
              <a:t>step</a:t>
            </a:r>
            <a:r>
              <a:rPr lang="fr-FR" baseline="0" dirty="0" smtClean="0"/>
              <a:t> </a:t>
            </a:r>
            <a:r>
              <a:rPr lang="fr-FR" baseline="0" dirty="0" err="1" smtClean="0"/>
              <a:t>is</a:t>
            </a:r>
            <a:r>
              <a:rPr lang="fr-FR" baseline="0" dirty="0" smtClean="0"/>
              <a:t> </a:t>
            </a:r>
            <a:r>
              <a:rPr lang="fr-FR" baseline="0" dirty="0" err="1" smtClean="0"/>
              <a:t>too</a:t>
            </a:r>
            <a:r>
              <a:rPr lang="fr-FR" baseline="0" dirty="0" smtClean="0"/>
              <a:t> </a:t>
            </a:r>
            <a:r>
              <a:rPr lang="fr-FR" baseline="0" dirty="0" err="1" smtClean="0"/>
              <a:t>find</a:t>
            </a:r>
            <a:r>
              <a:rPr lang="fr-FR" baseline="0" dirty="0" smtClean="0"/>
              <a:t> values for </a:t>
            </a:r>
            <a:r>
              <a:rPr lang="fr-FR" baseline="0" dirty="0" err="1" smtClean="0"/>
              <a:t>these</a:t>
            </a:r>
            <a:r>
              <a:rPr lang="fr-FR" baseline="0" dirty="0" smtClean="0"/>
              <a:t> </a:t>
            </a:r>
            <a:r>
              <a:rPr lang="fr-FR" baseline="0" dirty="0" err="1" smtClean="0"/>
              <a:t>parameters</a:t>
            </a:r>
            <a:r>
              <a:rPr lang="fr-FR" baseline="0" dirty="0" smtClean="0"/>
              <a:t>. To do </a:t>
            </a:r>
            <a:r>
              <a:rPr lang="fr-FR" baseline="0" dirty="0" err="1" smtClean="0"/>
              <a:t>so</a:t>
            </a:r>
            <a:r>
              <a:rPr lang="fr-FR" baseline="0" dirty="0" smtClean="0"/>
              <a:t> </a:t>
            </a:r>
            <a:r>
              <a:rPr lang="fr-FR" baseline="0" dirty="0" err="1" smtClean="0"/>
              <a:t>we</a:t>
            </a:r>
            <a:r>
              <a:rPr lang="fr-FR" baseline="0" dirty="0" smtClean="0"/>
              <a:t> fit the model to </a:t>
            </a:r>
            <a:r>
              <a:rPr lang="fr-FR" baseline="0" dirty="0" err="1" smtClean="0"/>
              <a:t>experimental</a:t>
            </a:r>
            <a:r>
              <a:rPr lang="fr-FR" baseline="0" dirty="0" smtClean="0"/>
              <a:t> data. </a:t>
            </a:r>
            <a:endParaRPr lang="fr-FR" dirty="0" smtClean="0"/>
          </a:p>
        </p:txBody>
      </p:sp>
      <p:sp>
        <p:nvSpPr>
          <p:cNvPr id="4" name="Espace réservé du numéro de diapositive 3"/>
          <p:cNvSpPr>
            <a:spLocks noGrp="1"/>
          </p:cNvSpPr>
          <p:nvPr>
            <p:ph type="sldNum" sz="quarter" idx="10"/>
          </p:nvPr>
        </p:nvSpPr>
        <p:spPr/>
        <p:txBody>
          <a:bodyPr/>
          <a:lstStyle/>
          <a:p>
            <a:pPr>
              <a:defRPr/>
            </a:pPr>
            <a:fld id="{9F138FD7-9D40-4168-934E-F8806010F719}" type="slidenum">
              <a:rPr lang="de-DE" smtClean="0"/>
              <a:pPr>
                <a:defRPr/>
              </a:pPr>
              <a:t>14</a:t>
            </a:fld>
            <a:endParaRPr lang="de-DE"/>
          </a:p>
        </p:txBody>
      </p:sp>
    </p:spTree>
    <p:extLst>
      <p:ext uri="{BB962C8B-B14F-4D97-AF65-F5344CB8AC3E}">
        <p14:creationId xmlns:p14="http://schemas.microsoft.com/office/powerpoint/2010/main" val="331219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To </a:t>
            </a:r>
            <a:r>
              <a:rPr lang="fr-FR" baseline="0" dirty="0" err="1" smtClean="0"/>
              <a:t>calibrate</a:t>
            </a:r>
            <a:r>
              <a:rPr lang="fr-FR" baseline="0" dirty="0" smtClean="0"/>
              <a:t> the </a:t>
            </a:r>
            <a:r>
              <a:rPr lang="fr-FR" baseline="0" dirty="0" err="1" smtClean="0"/>
              <a:t>parameters</a:t>
            </a:r>
            <a:r>
              <a:rPr lang="fr-FR" baseline="0" dirty="0" smtClean="0"/>
              <a:t> </a:t>
            </a:r>
            <a:r>
              <a:rPr lang="fr-FR" baseline="0" dirty="0" err="1" smtClean="0"/>
              <a:t>appearing</a:t>
            </a:r>
            <a:r>
              <a:rPr lang="fr-FR" baseline="0" dirty="0" smtClean="0"/>
              <a:t> in the </a:t>
            </a:r>
            <a:r>
              <a:rPr lang="fr-FR" baseline="0" dirty="0" err="1" smtClean="0"/>
              <a:t>equation</a:t>
            </a:r>
            <a:r>
              <a:rPr lang="fr-FR" baseline="0" dirty="0" smtClean="0"/>
              <a:t>, the model </a:t>
            </a:r>
            <a:r>
              <a:rPr lang="fr-FR" baseline="0" dirty="0" err="1" smtClean="0"/>
              <a:t>was</a:t>
            </a:r>
            <a:r>
              <a:rPr lang="fr-FR" baseline="0" dirty="0" smtClean="0"/>
              <a:t> </a:t>
            </a:r>
            <a:r>
              <a:rPr lang="fr-FR" baseline="0" dirty="0" err="1" smtClean="0"/>
              <a:t>fitted</a:t>
            </a:r>
            <a:r>
              <a:rPr lang="fr-FR" baseline="0" dirty="0" smtClean="0"/>
              <a:t> on ex-vivo data.</a:t>
            </a:r>
          </a:p>
          <a:p>
            <a:r>
              <a:rPr lang="fr-FR" dirty="0" smtClean="0"/>
              <a:t>The data </a:t>
            </a:r>
            <a:r>
              <a:rPr lang="fr-FR" dirty="0" err="1" smtClean="0"/>
              <a:t>that</a:t>
            </a:r>
            <a:r>
              <a:rPr lang="fr-FR" dirty="0" smtClean="0"/>
              <a:t> </a:t>
            </a:r>
            <a:r>
              <a:rPr lang="fr-FR" dirty="0" err="1" smtClean="0"/>
              <a:t>we</a:t>
            </a:r>
            <a:r>
              <a:rPr lang="fr-FR" dirty="0" smtClean="0"/>
              <a:t> have </a:t>
            </a:r>
            <a:r>
              <a:rPr lang="fr-FR" dirty="0" err="1" smtClean="0"/>
              <a:t>is</a:t>
            </a:r>
            <a:r>
              <a:rPr lang="fr-FR" dirty="0" smtClean="0"/>
              <a:t> the concentration of</a:t>
            </a:r>
            <a:r>
              <a:rPr lang="fr-FR" baseline="0" dirty="0" smtClean="0"/>
              <a:t> the </a:t>
            </a:r>
            <a:r>
              <a:rPr lang="fr-FR" baseline="0" dirty="0" err="1" smtClean="0"/>
              <a:t>key</a:t>
            </a:r>
            <a:r>
              <a:rPr lang="fr-FR" baseline="0" dirty="0" smtClean="0"/>
              <a:t> </a:t>
            </a:r>
            <a:r>
              <a:rPr lang="fr-FR" baseline="0" dirty="0" err="1" smtClean="0"/>
              <a:t>metabolites</a:t>
            </a:r>
            <a:r>
              <a:rPr lang="fr-FR" baseline="0" dirty="0" smtClean="0"/>
              <a:t> </a:t>
            </a:r>
            <a:r>
              <a:rPr lang="fr-FR" baseline="0" dirty="0" err="1" smtClean="0"/>
              <a:t>at</a:t>
            </a:r>
            <a:r>
              <a:rPr lang="fr-FR" baseline="0" dirty="0" smtClean="0"/>
              <a:t> the </a:t>
            </a:r>
            <a:r>
              <a:rPr lang="fr-FR" baseline="0" dirty="0" err="1" smtClean="0"/>
              <a:t>outlet</a:t>
            </a:r>
            <a:r>
              <a:rPr lang="fr-FR" baseline="0" dirty="0" smtClean="0"/>
              <a:t> of a </a:t>
            </a:r>
            <a:r>
              <a:rPr lang="fr-FR" baseline="0" dirty="0" err="1" smtClean="0"/>
              <a:t>perfused</a:t>
            </a:r>
            <a:r>
              <a:rPr lang="fr-FR" baseline="0" dirty="0" smtClean="0"/>
              <a:t> ex-vivo </a:t>
            </a:r>
            <a:r>
              <a:rPr lang="fr-FR" baseline="0" dirty="0" err="1" smtClean="0"/>
              <a:t>liver</a:t>
            </a:r>
            <a:r>
              <a:rPr lang="fr-FR" baseline="0" dirty="0" smtClean="0"/>
              <a:t> have been </a:t>
            </a:r>
            <a:r>
              <a:rPr lang="fr-FR" baseline="0" dirty="0" err="1" smtClean="0"/>
              <a:t>measured</a:t>
            </a:r>
            <a:r>
              <a:rPr lang="fr-FR" baseline="0" dirty="0" smtClean="0"/>
              <a:t> in </a:t>
            </a:r>
            <a:r>
              <a:rPr lang="fr-FR" baseline="0" dirty="0" err="1" smtClean="0"/>
              <a:t>several</a:t>
            </a:r>
            <a:r>
              <a:rPr lang="fr-FR" baseline="0" dirty="0" smtClean="0"/>
              <a:t> conditions. So </a:t>
            </a:r>
            <a:r>
              <a:rPr lang="fr-FR" baseline="0" dirty="0" err="1" smtClean="0"/>
              <a:t>we</a:t>
            </a:r>
            <a:r>
              <a:rPr lang="fr-FR" baseline="0" dirty="0" smtClean="0"/>
              <a:t> </a:t>
            </a:r>
            <a:r>
              <a:rPr lang="fr-FR" baseline="0" dirty="0" err="1" smtClean="0"/>
              <a:t>run</a:t>
            </a:r>
            <a:r>
              <a:rPr lang="fr-FR" baseline="0" dirty="0" smtClean="0"/>
              <a:t> simulations </a:t>
            </a:r>
            <a:r>
              <a:rPr lang="fr-FR" baseline="0" dirty="0" err="1" smtClean="0"/>
              <a:t>representing</a:t>
            </a:r>
            <a:r>
              <a:rPr lang="fr-FR" baseline="0" dirty="0" smtClean="0"/>
              <a:t> </a:t>
            </a:r>
            <a:r>
              <a:rPr lang="fr-FR" baseline="0" dirty="0" err="1" smtClean="0"/>
              <a:t>exactly</a:t>
            </a:r>
            <a:r>
              <a:rPr lang="fr-FR" baseline="0" dirty="0" smtClean="0"/>
              <a:t> </a:t>
            </a:r>
            <a:r>
              <a:rPr lang="fr-FR" baseline="0" dirty="0" err="1" smtClean="0"/>
              <a:t>this</a:t>
            </a:r>
            <a:r>
              <a:rPr lang="fr-FR" baseline="0" dirty="0" smtClean="0"/>
              <a:t> setting and changes the </a:t>
            </a:r>
            <a:r>
              <a:rPr lang="fr-FR" baseline="0" dirty="0" err="1" smtClean="0"/>
              <a:t>parameters</a:t>
            </a:r>
            <a:r>
              <a:rPr lang="fr-FR" baseline="0" dirty="0" smtClean="0"/>
              <a:t> </a:t>
            </a:r>
            <a:r>
              <a:rPr lang="fr-FR" baseline="0" dirty="0" err="1" smtClean="0"/>
              <a:t>unilt</a:t>
            </a:r>
            <a:r>
              <a:rPr lang="fr-FR" baseline="0" dirty="0" smtClean="0"/>
              <a:t> the best agreement </a:t>
            </a:r>
            <a:r>
              <a:rPr lang="fr-FR" baseline="0" dirty="0" err="1" smtClean="0"/>
              <a:t>with</a:t>
            </a:r>
            <a:r>
              <a:rPr lang="fr-FR" baseline="0" dirty="0" smtClean="0"/>
              <a:t> the data </a:t>
            </a:r>
            <a:r>
              <a:rPr lang="fr-FR" baseline="0" dirty="0" err="1" smtClean="0"/>
              <a:t>was</a:t>
            </a:r>
            <a:r>
              <a:rPr lang="fr-FR" baseline="0" dirty="0" smtClean="0"/>
              <a:t> </a:t>
            </a:r>
            <a:r>
              <a:rPr lang="fr-FR" baseline="0" dirty="0" err="1" smtClean="0"/>
              <a:t>obtained</a:t>
            </a:r>
            <a:r>
              <a:rPr lang="fr-FR" baseline="0" dirty="0" smtClean="0"/>
              <a:t>. (</a:t>
            </a:r>
            <a:r>
              <a:rPr lang="fr-FR" baseline="0" dirty="0" err="1" smtClean="0"/>
              <a:t>optimization</a:t>
            </a:r>
            <a:r>
              <a:rPr lang="fr-FR" baseline="0" dirty="0" smtClean="0"/>
              <a:t> </a:t>
            </a:r>
            <a:r>
              <a:rPr lang="fr-FR" baseline="0" dirty="0" err="1" smtClean="0"/>
              <a:t>problem</a:t>
            </a:r>
            <a:r>
              <a:rPr lang="fr-FR" baseline="0" dirty="0" smtClean="0"/>
              <a:t>)</a:t>
            </a:r>
          </a:p>
          <a:p>
            <a:r>
              <a:rPr lang="fr-FR" baseline="0" dirty="0" smtClean="0"/>
              <a:t>This </a:t>
            </a:r>
            <a:r>
              <a:rPr lang="fr-FR" baseline="0" dirty="0" err="1" smtClean="0"/>
              <a:t>is</a:t>
            </a:r>
            <a:r>
              <a:rPr lang="fr-FR" baseline="0" dirty="0" smtClean="0"/>
              <a:t> the agreement </a:t>
            </a:r>
            <a:r>
              <a:rPr lang="fr-FR" baseline="0" dirty="0" err="1" smtClean="0"/>
              <a:t>we</a:t>
            </a:r>
            <a:r>
              <a:rPr lang="fr-FR" baseline="0" dirty="0" smtClean="0"/>
              <a:t> </a:t>
            </a:r>
            <a:r>
              <a:rPr lang="fr-FR" baseline="0" dirty="0" err="1" smtClean="0"/>
              <a:t>get</a:t>
            </a:r>
            <a:r>
              <a:rPr lang="fr-FR" baseline="0" dirty="0" smtClean="0"/>
              <a:t> </a:t>
            </a:r>
            <a:r>
              <a:rPr lang="fr-FR" baseline="0" dirty="0" err="1" smtClean="0"/>
              <a:t>with</a:t>
            </a:r>
            <a:r>
              <a:rPr lang="fr-FR" baseline="0" dirty="0" smtClean="0"/>
              <a:t> the </a:t>
            </a:r>
            <a:r>
              <a:rPr lang="fr-FR" baseline="0" dirty="0" err="1" smtClean="0"/>
              <a:t>estimated</a:t>
            </a:r>
            <a:r>
              <a:rPr lang="fr-FR" baseline="0" dirty="0" smtClean="0"/>
              <a:t> </a:t>
            </a:r>
            <a:r>
              <a:rPr lang="fr-FR" baseline="0" dirty="0" err="1" smtClean="0"/>
              <a:t>parameters</a:t>
            </a:r>
            <a:r>
              <a:rPr lang="fr-FR" baseline="0" dirty="0" smtClean="0"/>
              <a:t>.</a:t>
            </a:r>
          </a:p>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9F138FD7-9D40-4168-934E-F8806010F719}" type="slidenum">
              <a:rPr lang="de-DE" smtClean="0"/>
              <a:pPr>
                <a:defRPr/>
              </a:pPr>
              <a:t>15</a:t>
            </a:fld>
            <a:endParaRPr lang="de-DE"/>
          </a:p>
        </p:txBody>
      </p:sp>
    </p:spTree>
    <p:extLst>
      <p:ext uri="{BB962C8B-B14F-4D97-AF65-F5344CB8AC3E}">
        <p14:creationId xmlns:p14="http://schemas.microsoft.com/office/powerpoint/2010/main" val="1652036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question is: if we assume that the reactions happening</a:t>
            </a:r>
            <a:r>
              <a:rPr lang="en-US" baseline="0" dirty="0" smtClean="0"/>
              <a:t> in the damaged liver are the same and that only the volumes of the healthy and damaged part changes, will the model output the same concentrations as experimentally measured ?</a:t>
            </a:r>
            <a:endParaRPr lang="en-US" dirty="0" smtClean="0"/>
          </a:p>
          <a:p>
            <a:r>
              <a:rPr lang="en-US" dirty="0" smtClean="0"/>
              <a:t>To do this, the equation is the same except that the volume</a:t>
            </a:r>
            <a:r>
              <a:rPr lang="en-US" baseline="0" dirty="0" smtClean="0"/>
              <a:t> is now time dependent. This volume we know it from experiments.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56A2DA17-3D56-6F4C-99BB-DBAD516F319D}" type="slidenum">
              <a:rPr lang="en-US" smtClean="0"/>
              <a:t>16</a:t>
            </a:fld>
            <a:endParaRPr lang="en-US"/>
          </a:p>
        </p:txBody>
      </p:sp>
    </p:spTree>
    <p:extLst>
      <p:ext uri="{BB962C8B-B14F-4D97-AF65-F5344CB8AC3E}">
        <p14:creationId xmlns:p14="http://schemas.microsoft.com/office/powerpoint/2010/main" val="1380390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result … On the x axis we have time: the healthy situation , at day 2 a very high damage and then lower and lower damage due to the regeneration and at day 12 back to the control situation. In blue we have the concentration at the liver inflow, that we take as model input. In red the measured output concentration and in orange the simulated one. For glutamine, the model performs quite good, but for ammonia, the predicted concentration is too high at all time of liver damage.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A2DA17-3D56-6F4C-99BB-DBAD516F319D}" type="slidenum">
              <a:rPr lang="en-US" smtClean="0"/>
              <a:t>17</a:t>
            </a:fld>
            <a:endParaRPr lang="en-US"/>
          </a:p>
        </p:txBody>
      </p:sp>
    </p:spTree>
    <p:extLst>
      <p:ext uri="{BB962C8B-B14F-4D97-AF65-F5344CB8AC3E}">
        <p14:creationId xmlns:p14="http://schemas.microsoft.com/office/powerpoint/2010/main" val="1380390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something missing in the model …</a:t>
            </a:r>
          </a:p>
          <a:p>
            <a:endParaRPr lang="en-US" dirty="0"/>
          </a:p>
        </p:txBody>
      </p:sp>
      <p:sp>
        <p:nvSpPr>
          <p:cNvPr id="4" name="Slide Number Placeholder 3"/>
          <p:cNvSpPr>
            <a:spLocks noGrp="1"/>
          </p:cNvSpPr>
          <p:nvPr>
            <p:ph type="sldNum" sz="quarter" idx="10"/>
          </p:nvPr>
        </p:nvSpPr>
        <p:spPr/>
        <p:txBody>
          <a:bodyPr/>
          <a:lstStyle/>
          <a:p>
            <a:fld id="{56A2DA17-3D56-6F4C-99BB-DBAD516F319D}" type="slidenum">
              <a:rPr lang="en-US" smtClean="0"/>
              <a:t>18</a:t>
            </a:fld>
            <a:endParaRPr lang="en-US"/>
          </a:p>
        </p:txBody>
      </p:sp>
    </p:spTree>
    <p:extLst>
      <p:ext uri="{BB962C8B-B14F-4D97-AF65-F5344CB8AC3E}">
        <p14:creationId xmlns:p14="http://schemas.microsoft.com/office/powerpoint/2010/main" val="1380390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a:t>
            </a:r>
            <a:r>
              <a:rPr lang="en-US" baseline="0" dirty="0" smtClean="0"/>
              <a:t> told us: well there is the glutamate dehydrogenase reaction. Usually it is ammonia producing, but the reaction is reversible so in principle it could also be ammonia consuming depending on the concentrations of the reactants and products …</a:t>
            </a:r>
            <a:endParaRPr lang="en-US" dirty="0"/>
          </a:p>
        </p:txBody>
      </p:sp>
      <p:sp>
        <p:nvSpPr>
          <p:cNvPr id="4" name="Slide Number Placeholder 3"/>
          <p:cNvSpPr>
            <a:spLocks noGrp="1"/>
          </p:cNvSpPr>
          <p:nvPr>
            <p:ph type="sldNum" sz="quarter" idx="10"/>
          </p:nvPr>
        </p:nvSpPr>
        <p:spPr/>
        <p:txBody>
          <a:bodyPr/>
          <a:lstStyle/>
          <a:p>
            <a:fld id="{56A2DA17-3D56-6F4C-99BB-DBAD516F319D}" type="slidenum">
              <a:rPr lang="en-US" smtClean="0"/>
              <a:t>19</a:t>
            </a:fld>
            <a:endParaRPr lang="en-US"/>
          </a:p>
        </p:txBody>
      </p:sp>
    </p:spTree>
    <p:extLst>
      <p:ext uri="{BB962C8B-B14F-4D97-AF65-F5344CB8AC3E}">
        <p14:creationId xmlns:p14="http://schemas.microsoft.com/office/powerpoint/2010/main" val="138039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First a few words about my group. Mamba is the name of a</a:t>
            </a:r>
            <a:r>
              <a:rPr lang="en-US" baseline="0" dirty="0" smtClean="0"/>
              <a:t> snake, but for us it means</a:t>
            </a:r>
            <a:endParaRPr lang="en-US" dirty="0" smtClean="0"/>
          </a:p>
          <a:p>
            <a:endParaRPr lang="en-US" dirty="0"/>
          </a:p>
        </p:txBody>
      </p:sp>
      <p:sp>
        <p:nvSpPr>
          <p:cNvPr id="4" name="Slide Number Placeholder 3"/>
          <p:cNvSpPr>
            <a:spLocks noGrp="1"/>
          </p:cNvSpPr>
          <p:nvPr>
            <p:ph type="sldNum" sz="quarter" idx="10"/>
          </p:nvPr>
        </p:nvSpPr>
        <p:spPr/>
        <p:txBody>
          <a:bodyPr/>
          <a:lstStyle/>
          <a:p>
            <a:fld id="{FB7F2C23-0FCD-A549-87C0-1789F6BD1BAF}" type="slidenum">
              <a:rPr lang="en-US" smtClean="0"/>
              <a:t>2</a:t>
            </a:fld>
            <a:endParaRPr lang="en-US"/>
          </a:p>
        </p:txBody>
      </p:sp>
    </p:spTree>
    <p:extLst>
      <p:ext uri="{BB962C8B-B14F-4D97-AF65-F5344CB8AC3E}">
        <p14:creationId xmlns:p14="http://schemas.microsoft.com/office/powerpoint/2010/main" val="2994212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total reaction.</a:t>
            </a:r>
          </a:p>
          <a:p>
            <a:r>
              <a:rPr lang="en-US" baseline="0" dirty="0" smtClean="0"/>
              <a:t>According to thermodynamic considerations, if there is a lot of NH4, </a:t>
            </a:r>
            <a:r>
              <a:rPr lang="en-US" baseline="0" dirty="0" err="1" smtClean="0"/>
              <a:t>aKG</a:t>
            </a:r>
            <a:r>
              <a:rPr lang="en-US" baseline="0" dirty="0" smtClean="0"/>
              <a:t>, and NADPH the reaction will go in this direction, </a:t>
            </a:r>
            <a:r>
              <a:rPr lang="en-US" baseline="0" dirty="0" err="1" smtClean="0"/>
              <a:t>etc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A2DA17-3D56-6F4C-99BB-DBAD516F319D}" type="slidenum">
              <a:rPr lang="en-US" smtClean="0"/>
              <a:t>20</a:t>
            </a:fld>
            <a:endParaRPr lang="en-US"/>
          </a:p>
        </p:txBody>
      </p:sp>
    </p:spTree>
    <p:extLst>
      <p:ext uri="{BB962C8B-B14F-4D97-AF65-F5344CB8AC3E}">
        <p14:creationId xmlns:p14="http://schemas.microsoft.com/office/powerpoint/2010/main" val="1380390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r>
              <a:rPr lang="en-US" baseline="0" dirty="0" smtClean="0"/>
              <a:t> so let’s add the GDH reaction to the model.</a:t>
            </a:r>
            <a:endParaRPr lang="en-US" dirty="0"/>
          </a:p>
        </p:txBody>
      </p:sp>
      <p:sp>
        <p:nvSpPr>
          <p:cNvPr id="4" name="Slide Number Placeholder 3"/>
          <p:cNvSpPr>
            <a:spLocks noGrp="1"/>
          </p:cNvSpPr>
          <p:nvPr>
            <p:ph type="sldNum" sz="quarter" idx="10"/>
          </p:nvPr>
        </p:nvSpPr>
        <p:spPr/>
        <p:txBody>
          <a:bodyPr/>
          <a:lstStyle/>
          <a:p>
            <a:fld id="{56A2DA17-3D56-6F4C-99BB-DBAD516F319D}" type="slidenum">
              <a:rPr lang="en-US" smtClean="0"/>
              <a:t>21</a:t>
            </a:fld>
            <a:endParaRPr lang="en-US"/>
          </a:p>
        </p:txBody>
      </p:sp>
    </p:spTree>
    <p:extLst>
      <p:ext uri="{BB962C8B-B14F-4D97-AF65-F5344CB8AC3E}">
        <p14:creationId xmlns:p14="http://schemas.microsoft.com/office/powerpoint/2010/main" val="1380390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ongoing work</a:t>
            </a:r>
            <a:r>
              <a:rPr lang="en-US" baseline="0" dirty="0" smtClean="0"/>
              <a:t> and I am still faced with difficulties … </a:t>
            </a:r>
          </a:p>
          <a:p>
            <a:r>
              <a:rPr lang="en-US" baseline="0" dirty="0" smtClean="0"/>
              <a:t>The first one is what to do with the boundary conditions. Here I have depicted the main reactions, but there are other reactions producing and consuming glutamate for example. How should these reactions be modeled ? With a constant term, but then we assume that the net balance of the neglected reactions is the same over time, which is maybe not true … </a:t>
            </a:r>
          </a:p>
          <a:p>
            <a:r>
              <a:rPr lang="en-US" baseline="0" dirty="0" smtClean="0"/>
              <a:t>And the second one is when should we step adding new features to the model. When do we decide that the model is reproducing the data sufficiently well ?</a:t>
            </a:r>
          </a:p>
          <a:p>
            <a:r>
              <a:rPr lang="en-US" baseline="0" dirty="0" smtClean="0"/>
              <a:t>These two difficulties tend to push us towards bigger and bigger models … When you have a model model, you usually have more unknown parameters that give more freedom to your model, but in my case, because a lot of compounds have been measured, if you add one more metabolite to the model, it is also one more metabolite that need to match with the measurements. So both the number of parameters and the constraints are increased so that it is not necessarily easier. </a:t>
            </a:r>
          </a:p>
          <a:p>
            <a:endParaRPr lang="en-US" dirty="0"/>
          </a:p>
        </p:txBody>
      </p:sp>
      <p:sp>
        <p:nvSpPr>
          <p:cNvPr id="4" name="Slide Number Placeholder 3"/>
          <p:cNvSpPr>
            <a:spLocks noGrp="1"/>
          </p:cNvSpPr>
          <p:nvPr>
            <p:ph type="sldNum" sz="quarter" idx="10"/>
          </p:nvPr>
        </p:nvSpPr>
        <p:spPr/>
        <p:txBody>
          <a:bodyPr/>
          <a:lstStyle/>
          <a:p>
            <a:fld id="{56A2DA17-3D56-6F4C-99BB-DBAD516F319D}" type="slidenum">
              <a:rPr lang="en-US" smtClean="0"/>
              <a:t>22</a:t>
            </a:fld>
            <a:endParaRPr lang="en-US"/>
          </a:p>
        </p:txBody>
      </p:sp>
    </p:spTree>
    <p:extLst>
      <p:ext uri="{BB962C8B-B14F-4D97-AF65-F5344CB8AC3E}">
        <p14:creationId xmlns:p14="http://schemas.microsoft.com/office/powerpoint/2010/main" val="1380390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role of modeling is to synthetize</a:t>
            </a:r>
            <a:r>
              <a:rPr lang="en-US" baseline="0" dirty="0" smtClean="0"/>
              <a:t> the current knowledge into one common model and see if everything make sense. The experimentalists are a bit like blind men touching an elephant: each focuses only a small part of the system, without having a global view. The the task of the modelers is to build a more global picture using the knowledge of each experimentalists. Doing so we can infer organizing principles at a larger scale. </a:t>
            </a:r>
          </a:p>
          <a:p>
            <a:endParaRPr lang="en-US" dirty="0"/>
          </a:p>
        </p:txBody>
      </p:sp>
      <p:sp>
        <p:nvSpPr>
          <p:cNvPr id="4" name="Slide Number Placeholder 3"/>
          <p:cNvSpPr>
            <a:spLocks noGrp="1"/>
          </p:cNvSpPr>
          <p:nvPr>
            <p:ph type="sldNum" sz="quarter" idx="10"/>
          </p:nvPr>
        </p:nvSpPr>
        <p:spPr/>
        <p:txBody>
          <a:bodyPr/>
          <a:lstStyle/>
          <a:p>
            <a:fld id="{56A2DA17-3D56-6F4C-99BB-DBAD516F319D}" type="slidenum">
              <a:rPr lang="en-US" smtClean="0"/>
              <a:t>23</a:t>
            </a:fld>
            <a:endParaRPr lang="en-US"/>
          </a:p>
        </p:txBody>
      </p:sp>
    </p:spTree>
    <p:extLst>
      <p:ext uri="{BB962C8B-B14F-4D97-AF65-F5344CB8AC3E}">
        <p14:creationId xmlns:p14="http://schemas.microsoft.com/office/powerpoint/2010/main" val="1380390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a:t>
            </a:r>
            <a:r>
              <a:rPr lang="en-US" baseline="0" dirty="0" smtClean="0"/>
              <a:t> is also useful to test the plausibility of hypotheses. Another member of our group for example worked on the regeneration of the liver after the damage. After discussions with the </a:t>
            </a:r>
            <a:r>
              <a:rPr lang="en-US" baseline="0" dirty="0" err="1" smtClean="0"/>
              <a:t>expeimentalists</a:t>
            </a:r>
            <a:r>
              <a:rPr lang="en-US" baseline="0" dirty="0" smtClean="0"/>
              <a:t> he tested several hypotheses about the mechanisms at play during the regeneration and the closure of the dead cell area. Maybe the </a:t>
            </a:r>
            <a:r>
              <a:rPr lang="en-US" baseline="0" dirty="0" err="1" smtClean="0"/>
              <a:t>celsl</a:t>
            </a:r>
            <a:r>
              <a:rPr lang="en-US" baseline="0" dirty="0" smtClean="0"/>
              <a:t> are just proliferating and the new mass closes the gap. Or maybe they proliferate, but also migrate towards the center of the lobule. Or maybe they proliferate, migrate and also when they divide, the direction of the division axis is not random but aligned in the same direction as the blood vessels. Through modeling, we could show that hypotheses a and b are not possible. We do not manage to reproduce the right closure times.</a:t>
            </a:r>
            <a:endParaRPr lang="en-US" dirty="0"/>
          </a:p>
        </p:txBody>
      </p:sp>
      <p:sp>
        <p:nvSpPr>
          <p:cNvPr id="4" name="Slide Number Placeholder 3"/>
          <p:cNvSpPr>
            <a:spLocks noGrp="1"/>
          </p:cNvSpPr>
          <p:nvPr>
            <p:ph type="sldNum" sz="quarter" idx="10"/>
          </p:nvPr>
        </p:nvSpPr>
        <p:spPr/>
        <p:txBody>
          <a:bodyPr/>
          <a:lstStyle/>
          <a:p>
            <a:fld id="{56A2DA17-3D56-6F4C-99BB-DBAD516F319D}" type="slidenum">
              <a:rPr lang="en-US" smtClean="0"/>
              <a:t>24</a:t>
            </a:fld>
            <a:endParaRPr lang="en-US"/>
          </a:p>
        </p:txBody>
      </p:sp>
    </p:spTree>
    <p:extLst>
      <p:ext uri="{BB962C8B-B14F-4D97-AF65-F5344CB8AC3E}">
        <p14:creationId xmlns:p14="http://schemas.microsoft.com/office/powerpoint/2010/main" val="1380390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we have identified which are the possible and not possible hypotheses, we can guide the experimentalists towards the most informative experiments to do …</a:t>
            </a:r>
            <a:endParaRPr lang="en-US" dirty="0"/>
          </a:p>
        </p:txBody>
      </p:sp>
      <p:sp>
        <p:nvSpPr>
          <p:cNvPr id="4" name="Slide Number Placeholder 3"/>
          <p:cNvSpPr>
            <a:spLocks noGrp="1"/>
          </p:cNvSpPr>
          <p:nvPr>
            <p:ph type="sldNum" sz="quarter" idx="10"/>
          </p:nvPr>
        </p:nvSpPr>
        <p:spPr/>
        <p:txBody>
          <a:bodyPr/>
          <a:lstStyle/>
          <a:p>
            <a:fld id="{56A2DA17-3D56-6F4C-99BB-DBAD516F319D}" type="slidenum">
              <a:rPr lang="en-US" smtClean="0"/>
              <a:t>25</a:t>
            </a:fld>
            <a:endParaRPr lang="en-US"/>
          </a:p>
        </p:txBody>
      </p:sp>
    </p:spTree>
    <p:extLst>
      <p:ext uri="{BB962C8B-B14F-4D97-AF65-F5344CB8AC3E}">
        <p14:creationId xmlns:p14="http://schemas.microsoft.com/office/powerpoint/2010/main" val="1380390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some point, you want to</a:t>
            </a:r>
            <a:r>
              <a:rPr lang="en-US" baseline="0" dirty="0" smtClean="0"/>
              <a:t> be able to say something about humans, not only mice. But giving a paracetamol overdose to a human just to measure its ammonia levels is not allowed. In that case modeling can help to bridge the gap between animals and humans or between in vitro and in vivo.</a:t>
            </a:r>
            <a:endParaRPr lang="en-US" dirty="0"/>
          </a:p>
        </p:txBody>
      </p:sp>
      <p:sp>
        <p:nvSpPr>
          <p:cNvPr id="4" name="Slide Number Placeholder 3"/>
          <p:cNvSpPr>
            <a:spLocks noGrp="1"/>
          </p:cNvSpPr>
          <p:nvPr>
            <p:ph type="sldNum" sz="quarter" idx="10"/>
          </p:nvPr>
        </p:nvSpPr>
        <p:spPr/>
        <p:txBody>
          <a:bodyPr/>
          <a:lstStyle/>
          <a:p>
            <a:fld id="{56A2DA17-3D56-6F4C-99BB-DBAD516F319D}" type="slidenum">
              <a:rPr lang="en-US" smtClean="0"/>
              <a:t>26</a:t>
            </a:fld>
            <a:endParaRPr lang="en-US"/>
          </a:p>
        </p:txBody>
      </p:sp>
    </p:spTree>
    <p:extLst>
      <p:ext uri="{BB962C8B-B14F-4D97-AF65-F5344CB8AC3E}">
        <p14:creationId xmlns:p14="http://schemas.microsoft.com/office/powerpoint/2010/main" val="138039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2DA17-3D56-6F4C-99BB-DBAD516F319D}" type="slidenum">
              <a:rPr lang="en-US" smtClean="0"/>
              <a:t>28</a:t>
            </a:fld>
            <a:endParaRPr lang="en-US"/>
          </a:p>
        </p:txBody>
      </p:sp>
    </p:spTree>
    <p:extLst>
      <p:ext uri="{BB962C8B-B14F-4D97-AF65-F5344CB8AC3E}">
        <p14:creationId xmlns:p14="http://schemas.microsoft.com/office/powerpoint/2010/main" val="386719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liver is a very important organ, I am sure you don</a:t>
            </a:r>
            <a:r>
              <a:rPr lang="fr-FR" baseline="0" dirty="0" smtClean="0"/>
              <a:t>’</a:t>
            </a:r>
            <a:r>
              <a:rPr lang="en-US" baseline="0" dirty="0" smtClean="0"/>
              <a:t>t know its precise role and maybe not even where it is !</a:t>
            </a:r>
          </a:p>
        </p:txBody>
      </p:sp>
      <p:sp>
        <p:nvSpPr>
          <p:cNvPr id="4" name="Slide Number Placeholder 3"/>
          <p:cNvSpPr>
            <a:spLocks noGrp="1"/>
          </p:cNvSpPr>
          <p:nvPr>
            <p:ph type="sldNum" sz="quarter" idx="10"/>
          </p:nvPr>
        </p:nvSpPr>
        <p:spPr/>
        <p:txBody>
          <a:bodyPr/>
          <a:lstStyle/>
          <a:p>
            <a:fld id="{FB7F2C23-0FCD-A549-87C0-1789F6BD1BAF}" type="slidenum">
              <a:rPr lang="en-US" smtClean="0"/>
              <a:t>3</a:t>
            </a:fld>
            <a:endParaRPr lang="en-US"/>
          </a:p>
        </p:txBody>
      </p:sp>
    </p:spTree>
    <p:extLst>
      <p:ext uri="{BB962C8B-B14F-4D97-AF65-F5344CB8AC3E}">
        <p14:creationId xmlns:p14="http://schemas.microsoft.com/office/powerpoint/2010/main" val="124086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endParaRPr lang="en-US" baseline="0" dirty="0" smtClean="0"/>
          </a:p>
          <a:p>
            <a:r>
              <a:rPr lang="en-US" baseline="0" dirty="0" smtClean="0"/>
              <a:t>The liver is a vital organ.</a:t>
            </a:r>
          </a:p>
          <a:p>
            <a:r>
              <a:rPr lang="en-US" baseline="0" dirty="0" smtClean="0"/>
              <a:t>We are mainly interested in the two last functions.</a:t>
            </a:r>
            <a:endParaRPr lang="en-US" dirty="0"/>
          </a:p>
        </p:txBody>
      </p:sp>
      <p:sp>
        <p:nvSpPr>
          <p:cNvPr id="4" name="Slide Number Placeholder 3"/>
          <p:cNvSpPr>
            <a:spLocks noGrp="1"/>
          </p:cNvSpPr>
          <p:nvPr>
            <p:ph type="sldNum" sz="quarter" idx="10"/>
          </p:nvPr>
        </p:nvSpPr>
        <p:spPr/>
        <p:txBody>
          <a:bodyPr/>
          <a:lstStyle/>
          <a:p>
            <a:fld id="{FB7F2C23-0FCD-A549-87C0-1789F6BD1BAF}" type="slidenum">
              <a:rPr lang="en-US" smtClean="0"/>
              <a:t>4</a:t>
            </a:fld>
            <a:endParaRPr lang="en-US"/>
          </a:p>
        </p:txBody>
      </p:sp>
    </p:spTree>
    <p:extLst>
      <p:ext uri="{BB962C8B-B14F-4D97-AF65-F5344CB8AC3E}">
        <p14:creationId xmlns:p14="http://schemas.microsoft.com/office/powerpoint/2010/main" val="124086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a:t>
            </a:r>
            <a:r>
              <a:rPr lang="en-US" dirty="0" err="1" smtClean="0"/>
              <a:t>foie</a:t>
            </a:r>
            <a:r>
              <a:rPr lang="en-US" dirty="0" smtClean="0"/>
              <a:t> </a:t>
            </a:r>
            <a:r>
              <a:rPr lang="en-US" dirty="0" err="1" smtClean="0"/>
              <a:t>gras</a:t>
            </a:r>
            <a:r>
              <a:rPr lang="en-US" dirty="0" smtClean="0"/>
              <a:t>)</a:t>
            </a:r>
            <a:endParaRPr lang="en-US" dirty="0"/>
          </a:p>
        </p:txBody>
      </p:sp>
      <p:sp>
        <p:nvSpPr>
          <p:cNvPr id="4" name="Slide Number Placeholder 3"/>
          <p:cNvSpPr>
            <a:spLocks noGrp="1"/>
          </p:cNvSpPr>
          <p:nvPr>
            <p:ph type="sldNum" sz="quarter" idx="10"/>
          </p:nvPr>
        </p:nvSpPr>
        <p:spPr/>
        <p:txBody>
          <a:bodyPr/>
          <a:lstStyle/>
          <a:p>
            <a:fld id="{FB7F2C23-0FCD-A549-87C0-1789F6BD1BAF}" type="slidenum">
              <a:rPr lang="en-US" smtClean="0"/>
              <a:t>5</a:t>
            </a:fld>
            <a:endParaRPr lang="en-US"/>
          </a:p>
        </p:txBody>
      </p:sp>
    </p:spTree>
    <p:extLst>
      <p:ext uri="{BB962C8B-B14F-4D97-AF65-F5344CB8AC3E}">
        <p14:creationId xmlns:p14="http://schemas.microsoft.com/office/powerpoint/2010/main" val="1240869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good news is that the liver can regenerate ! If for example you have a tumor, you can cut a part of the liver and it will regrow.</a:t>
            </a:r>
          </a:p>
          <a:p>
            <a:r>
              <a:rPr lang="en-US" dirty="0" smtClean="0"/>
              <a:t>Because the functions of the liver are so</a:t>
            </a:r>
            <a:r>
              <a:rPr lang="en-US" baseline="0" dirty="0" smtClean="0"/>
              <a:t> crucial, it is interesting to know how they are modified in case of disease. We are mainly interested in drug-damage. What is nice with drug-damage is that it happens quickly: in the mice 24h after the overdose, half of the liver cells are dead and after 8days, everything is back to normal. </a:t>
            </a:r>
            <a:endParaRPr lang="en-US" dirty="0"/>
          </a:p>
        </p:txBody>
      </p:sp>
      <p:sp>
        <p:nvSpPr>
          <p:cNvPr id="4" name="Slide Number Placeholder 3"/>
          <p:cNvSpPr>
            <a:spLocks noGrp="1"/>
          </p:cNvSpPr>
          <p:nvPr>
            <p:ph type="sldNum" sz="quarter" idx="10"/>
          </p:nvPr>
        </p:nvSpPr>
        <p:spPr/>
        <p:txBody>
          <a:bodyPr/>
          <a:lstStyle/>
          <a:p>
            <a:fld id="{FB7F2C23-0FCD-A549-87C0-1789F6BD1BAF}" type="slidenum">
              <a:rPr lang="en-US" smtClean="0"/>
              <a:t>6</a:t>
            </a:fld>
            <a:endParaRPr lang="en-US"/>
          </a:p>
        </p:txBody>
      </p:sp>
    </p:spTree>
    <p:extLst>
      <p:ext uri="{BB962C8B-B14F-4D97-AF65-F5344CB8AC3E}">
        <p14:creationId xmlns:p14="http://schemas.microsoft.com/office/powerpoint/2010/main" val="1240869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Ammonia is interesting because it is involved in </a:t>
            </a:r>
            <a:r>
              <a:rPr lang="en-US" sz="1200" kern="1200" dirty="0" smtClean="0">
                <a:solidFill>
                  <a:schemeClr val="tx1"/>
                </a:solidFill>
                <a:latin typeface="+mn-lt"/>
                <a:ea typeface="+mn-ea"/>
                <a:cs typeface="+mn-cs"/>
              </a:rPr>
              <a:t>life-threatening complications of drug-induced</a:t>
            </a:r>
            <a:r>
              <a:rPr lang="en-US" sz="1200" kern="1200" baseline="0" dirty="0" smtClean="0">
                <a:solidFill>
                  <a:schemeClr val="tx1"/>
                </a:solidFill>
                <a:latin typeface="+mn-lt"/>
                <a:ea typeface="+mn-ea"/>
                <a:cs typeface="+mn-cs"/>
              </a:rPr>
              <a:t> liver damage and cirrhosis for example</a:t>
            </a:r>
          </a:p>
          <a:p>
            <a:r>
              <a:rPr lang="en-US" sz="1200" kern="1200" baseline="0" dirty="0" smtClean="0">
                <a:solidFill>
                  <a:schemeClr val="tx1"/>
                </a:solidFill>
                <a:latin typeface="+mn-lt"/>
                <a:ea typeface="+mn-ea"/>
                <a:cs typeface="+mn-cs"/>
              </a:rPr>
              <a:t>T</a:t>
            </a:r>
            <a:r>
              <a:rPr lang="en-US" baseline="0" dirty="0" smtClean="0"/>
              <a:t>he levels of ammonia in the body are tightly regulated and if the system is perturbed, it can have severe consequences.</a:t>
            </a:r>
          </a:p>
          <a:p>
            <a:endParaRPr lang="en-US" baseline="0" dirty="0" smtClean="0"/>
          </a:p>
          <a:p>
            <a:r>
              <a:rPr lang="en-US" baseline="0" dirty="0" smtClean="0"/>
              <a:t>After a meal, the bacteria in the gut produces ammonia from ingested proteins. This ammonia is enters the blood, and this blood flows first though the liver. Here the liver detoxifies ammonia, which means that it incorporates the NH4+ molecule into other harmless compounds. As a result at the liver outlet the ammonia concentrations are low. This blood then flows into other organs and in particular the brain.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If NH4 is not properly removed from the blood by the liver, high ammonia levels reach the brain and</a:t>
            </a:r>
            <a:r>
              <a:rPr lang="en-US" sz="1200" baseline="0" dirty="0" smtClean="0"/>
              <a:t> </a:t>
            </a:r>
            <a:r>
              <a:rPr lang="en-US" sz="1200" dirty="0" smtClean="0"/>
              <a:t>perturb the neurotransmitter system in the brain, leading to confusion or even coma.</a:t>
            </a:r>
            <a:r>
              <a:rPr lang="en-US" sz="1200" baseline="0" dirty="0" smtClean="0"/>
              <a:t> This trouble is called </a:t>
            </a:r>
            <a:r>
              <a:rPr lang="en-US" sz="1200" dirty="0" smtClean="0"/>
              <a:t>hepatic encephalopathy.</a:t>
            </a:r>
            <a:r>
              <a:rPr lang="en-US" sz="1200" baseline="0" dirty="0" smtClean="0"/>
              <a:t> And this happens frequently in case of drug-induced liver damage.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The current treatments of hyperammonemia perform poorly and sometimes a liver transplant is necessary.</a:t>
            </a:r>
            <a:endParaRPr lang="en-US" sz="1200" dirty="0" smtClean="0"/>
          </a:p>
        </p:txBody>
      </p:sp>
      <p:sp>
        <p:nvSpPr>
          <p:cNvPr id="4" name="Slide Number Placeholder 3"/>
          <p:cNvSpPr>
            <a:spLocks noGrp="1"/>
          </p:cNvSpPr>
          <p:nvPr>
            <p:ph type="sldNum" sz="quarter" idx="10"/>
          </p:nvPr>
        </p:nvSpPr>
        <p:spPr/>
        <p:txBody>
          <a:bodyPr/>
          <a:lstStyle/>
          <a:p>
            <a:fld id="{A2015682-FBE3-3A47-B849-C275CD0D62EE}" type="slidenum">
              <a:rPr lang="en-US" smtClean="0"/>
              <a:t>7</a:t>
            </a:fld>
            <a:endParaRPr lang="en-US"/>
          </a:p>
        </p:txBody>
      </p:sp>
    </p:spTree>
    <p:extLst>
      <p:ext uri="{BB962C8B-B14F-4D97-AF65-F5344CB8AC3E}">
        <p14:creationId xmlns:p14="http://schemas.microsoft.com/office/powerpoint/2010/main" val="347005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mechanisms of ammonia detoxification are well known in the healthy</a:t>
            </a:r>
            <a:r>
              <a:rPr lang="en-US" baseline="0" dirty="0" smtClean="0"/>
              <a:t> liver. Are these mechanisms the same in the case of damaged liver ? </a:t>
            </a:r>
            <a:endParaRPr lang="en-US" dirty="0"/>
          </a:p>
        </p:txBody>
      </p:sp>
      <p:sp>
        <p:nvSpPr>
          <p:cNvPr id="4" name="Slide Number Placeholder 3"/>
          <p:cNvSpPr>
            <a:spLocks noGrp="1"/>
          </p:cNvSpPr>
          <p:nvPr>
            <p:ph type="sldNum" sz="quarter" idx="10"/>
          </p:nvPr>
        </p:nvSpPr>
        <p:spPr/>
        <p:txBody>
          <a:bodyPr/>
          <a:lstStyle/>
          <a:p>
            <a:fld id="{85FD7BD5-58D4-534A-8833-5DBB8CD9CE17}" type="slidenum">
              <a:rPr lang="en-US" smtClean="0"/>
              <a:t>8</a:t>
            </a:fld>
            <a:endParaRPr lang="en-US"/>
          </a:p>
        </p:txBody>
      </p:sp>
    </p:spTree>
    <p:extLst>
      <p:ext uri="{BB962C8B-B14F-4D97-AF65-F5344CB8AC3E}">
        <p14:creationId xmlns:p14="http://schemas.microsoft.com/office/powerpoint/2010/main" val="1370907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answer this question, we first need to know about the liver architecture ! </a:t>
            </a:r>
          </a:p>
          <a:p>
            <a:r>
              <a:rPr lang="en-US" baseline="0" dirty="0" smtClean="0"/>
              <a:t>The liver is composed of a repetition of small functional units called lobules. A lobule has a hexagonal shape and is organized around a central vein. The blood arrives from the portal vein and flows towards the central vein in a network of small capillaries called sinusoids. These sinusoids are surrounded by hepatocytes that are in charge of detoxifying the blood.</a:t>
            </a:r>
            <a:endParaRPr lang="en-US" dirty="0"/>
          </a:p>
        </p:txBody>
      </p:sp>
      <p:sp>
        <p:nvSpPr>
          <p:cNvPr id="4" name="Slide Number Placeholder 3"/>
          <p:cNvSpPr>
            <a:spLocks noGrp="1"/>
          </p:cNvSpPr>
          <p:nvPr>
            <p:ph type="sldNum" sz="quarter" idx="10"/>
          </p:nvPr>
        </p:nvSpPr>
        <p:spPr/>
        <p:txBody>
          <a:bodyPr/>
          <a:lstStyle/>
          <a:p>
            <a:fld id="{85FD7BD5-58D4-534A-8833-5DBB8CD9CE17}" type="slidenum">
              <a:rPr lang="en-US" smtClean="0"/>
              <a:t>9</a:t>
            </a:fld>
            <a:endParaRPr lang="en-US"/>
          </a:p>
        </p:txBody>
      </p:sp>
    </p:spTree>
    <p:extLst>
      <p:ext uri="{BB962C8B-B14F-4D97-AF65-F5344CB8AC3E}">
        <p14:creationId xmlns:p14="http://schemas.microsoft.com/office/powerpoint/2010/main" val="41376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6E662-F7EF-314D-8F4A-315BF84A6338}" type="datetimeFigureOut">
              <a:rPr lang="en-US" smtClean="0"/>
              <a:t>12/16/14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75CDC-ECD2-E244-A18B-9FD24D6932F6}" type="slidenum">
              <a:rPr lang="en-US" smtClean="0"/>
              <a:t>‹#›</a:t>
            </a:fld>
            <a:endParaRPr lang="en-US"/>
          </a:p>
        </p:txBody>
      </p:sp>
    </p:spTree>
    <p:extLst>
      <p:ext uri="{BB962C8B-B14F-4D97-AF65-F5344CB8AC3E}">
        <p14:creationId xmlns:p14="http://schemas.microsoft.com/office/powerpoint/2010/main" val="387258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6E662-F7EF-314D-8F4A-315BF84A6338}" type="datetimeFigureOut">
              <a:rPr lang="en-US" smtClean="0"/>
              <a:t>12/16/14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75CDC-ECD2-E244-A18B-9FD24D6932F6}" type="slidenum">
              <a:rPr lang="en-US" smtClean="0"/>
              <a:t>‹#›</a:t>
            </a:fld>
            <a:endParaRPr lang="en-US"/>
          </a:p>
        </p:txBody>
      </p:sp>
    </p:spTree>
    <p:extLst>
      <p:ext uri="{BB962C8B-B14F-4D97-AF65-F5344CB8AC3E}">
        <p14:creationId xmlns:p14="http://schemas.microsoft.com/office/powerpoint/2010/main" val="71436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6E662-F7EF-314D-8F4A-315BF84A6338}" type="datetimeFigureOut">
              <a:rPr lang="en-US" smtClean="0"/>
              <a:t>12/16/14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75CDC-ECD2-E244-A18B-9FD24D6932F6}" type="slidenum">
              <a:rPr lang="en-US" smtClean="0"/>
              <a:t>‹#›</a:t>
            </a:fld>
            <a:endParaRPr lang="en-US"/>
          </a:p>
        </p:txBody>
      </p:sp>
    </p:spTree>
    <p:extLst>
      <p:ext uri="{BB962C8B-B14F-4D97-AF65-F5344CB8AC3E}">
        <p14:creationId xmlns:p14="http://schemas.microsoft.com/office/powerpoint/2010/main" val="389593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6E662-F7EF-314D-8F4A-315BF84A6338}" type="datetimeFigureOut">
              <a:rPr lang="en-US" smtClean="0"/>
              <a:t>12/16/14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75CDC-ECD2-E244-A18B-9FD24D6932F6}" type="slidenum">
              <a:rPr lang="en-US" smtClean="0"/>
              <a:t>‹#›</a:t>
            </a:fld>
            <a:endParaRPr lang="en-US"/>
          </a:p>
        </p:txBody>
      </p:sp>
    </p:spTree>
    <p:extLst>
      <p:ext uri="{BB962C8B-B14F-4D97-AF65-F5344CB8AC3E}">
        <p14:creationId xmlns:p14="http://schemas.microsoft.com/office/powerpoint/2010/main" val="14754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6E662-F7EF-314D-8F4A-315BF84A6338}" type="datetimeFigureOut">
              <a:rPr lang="en-US" smtClean="0"/>
              <a:t>12/16/14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75CDC-ECD2-E244-A18B-9FD24D6932F6}" type="slidenum">
              <a:rPr lang="en-US" smtClean="0"/>
              <a:t>‹#›</a:t>
            </a:fld>
            <a:endParaRPr lang="en-US"/>
          </a:p>
        </p:txBody>
      </p:sp>
    </p:spTree>
    <p:extLst>
      <p:ext uri="{BB962C8B-B14F-4D97-AF65-F5344CB8AC3E}">
        <p14:creationId xmlns:p14="http://schemas.microsoft.com/office/powerpoint/2010/main" val="303364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6E662-F7EF-314D-8F4A-315BF84A6338}" type="datetimeFigureOut">
              <a:rPr lang="en-US" smtClean="0"/>
              <a:t>12/16/14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75CDC-ECD2-E244-A18B-9FD24D6932F6}" type="slidenum">
              <a:rPr lang="en-US" smtClean="0"/>
              <a:t>‹#›</a:t>
            </a:fld>
            <a:endParaRPr lang="en-US"/>
          </a:p>
        </p:txBody>
      </p:sp>
    </p:spTree>
    <p:extLst>
      <p:ext uri="{BB962C8B-B14F-4D97-AF65-F5344CB8AC3E}">
        <p14:creationId xmlns:p14="http://schemas.microsoft.com/office/powerpoint/2010/main" val="75772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6E662-F7EF-314D-8F4A-315BF84A6338}" type="datetimeFigureOut">
              <a:rPr lang="en-US" smtClean="0"/>
              <a:t>12/16/14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75CDC-ECD2-E244-A18B-9FD24D6932F6}" type="slidenum">
              <a:rPr lang="en-US" smtClean="0"/>
              <a:t>‹#›</a:t>
            </a:fld>
            <a:endParaRPr lang="en-US"/>
          </a:p>
        </p:txBody>
      </p:sp>
    </p:spTree>
    <p:extLst>
      <p:ext uri="{BB962C8B-B14F-4D97-AF65-F5344CB8AC3E}">
        <p14:creationId xmlns:p14="http://schemas.microsoft.com/office/powerpoint/2010/main" val="386954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6E662-F7EF-314D-8F4A-315BF84A6338}" type="datetimeFigureOut">
              <a:rPr lang="en-US" smtClean="0"/>
              <a:t>12/16/14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75CDC-ECD2-E244-A18B-9FD24D6932F6}" type="slidenum">
              <a:rPr lang="en-US" smtClean="0"/>
              <a:t>‹#›</a:t>
            </a:fld>
            <a:endParaRPr lang="en-US"/>
          </a:p>
        </p:txBody>
      </p:sp>
    </p:spTree>
    <p:extLst>
      <p:ext uri="{BB962C8B-B14F-4D97-AF65-F5344CB8AC3E}">
        <p14:creationId xmlns:p14="http://schemas.microsoft.com/office/powerpoint/2010/main" val="75065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6E662-F7EF-314D-8F4A-315BF84A6338}" type="datetimeFigureOut">
              <a:rPr lang="en-US" smtClean="0"/>
              <a:t>12/16/14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975CDC-ECD2-E244-A18B-9FD24D6932F6}" type="slidenum">
              <a:rPr lang="en-US" smtClean="0"/>
              <a:t>‹#›</a:t>
            </a:fld>
            <a:endParaRPr lang="en-US"/>
          </a:p>
        </p:txBody>
      </p:sp>
    </p:spTree>
    <p:extLst>
      <p:ext uri="{BB962C8B-B14F-4D97-AF65-F5344CB8AC3E}">
        <p14:creationId xmlns:p14="http://schemas.microsoft.com/office/powerpoint/2010/main" val="276300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6E662-F7EF-314D-8F4A-315BF84A6338}" type="datetimeFigureOut">
              <a:rPr lang="en-US" smtClean="0"/>
              <a:t>12/16/14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75CDC-ECD2-E244-A18B-9FD24D6932F6}" type="slidenum">
              <a:rPr lang="en-US" smtClean="0"/>
              <a:t>‹#›</a:t>
            </a:fld>
            <a:endParaRPr lang="en-US"/>
          </a:p>
        </p:txBody>
      </p:sp>
    </p:spTree>
    <p:extLst>
      <p:ext uri="{BB962C8B-B14F-4D97-AF65-F5344CB8AC3E}">
        <p14:creationId xmlns:p14="http://schemas.microsoft.com/office/powerpoint/2010/main" val="345464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6E662-F7EF-314D-8F4A-315BF84A6338}" type="datetimeFigureOut">
              <a:rPr lang="en-US" smtClean="0"/>
              <a:t>12/16/14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75CDC-ECD2-E244-A18B-9FD24D6932F6}" type="slidenum">
              <a:rPr lang="en-US" smtClean="0"/>
              <a:t>‹#›</a:t>
            </a:fld>
            <a:endParaRPr lang="en-US"/>
          </a:p>
        </p:txBody>
      </p:sp>
    </p:spTree>
    <p:extLst>
      <p:ext uri="{BB962C8B-B14F-4D97-AF65-F5344CB8AC3E}">
        <p14:creationId xmlns:p14="http://schemas.microsoft.com/office/powerpoint/2010/main" val="6043905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6E662-F7EF-314D-8F4A-315BF84A6338}" type="datetimeFigureOut">
              <a:rPr lang="en-US" smtClean="0"/>
              <a:t>12/16/14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75CDC-ECD2-E244-A18B-9FD24D6932F6}" type="slidenum">
              <a:rPr lang="en-US" smtClean="0"/>
              <a:t>‹#›</a:t>
            </a:fld>
            <a:endParaRPr lang="en-US"/>
          </a:p>
        </p:txBody>
      </p:sp>
    </p:spTree>
    <p:extLst>
      <p:ext uri="{BB962C8B-B14F-4D97-AF65-F5344CB8AC3E}">
        <p14:creationId xmlns:p14="http://schemas.microsoft.com/office/powerpoint/2010/main" val="2853282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1.jpeg"/><Relationship Id="rId5" Type="http://schemas.openxmlformats.org/officeDocument/2006/relationships/oleObject" Target="../embeddings/oleObject1.bin"/><Relationship Id="rId6"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bin"/><Relationship Id="rId5"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Investigation of the liver's adaptation to acute injury using multi-scale mathematical modeling</a:t>
            </a:r>
          </a:p>
        </p:txBody>
      </p:sp>
      <p:sp>
        <p:nvSpPr>
          <p:cNvPr id="3" name="Subtitle 2"/>
          <p:cNvSpPr>
            <a:spLocks noGrp="1"/>
          </p:cNvSpPr>
          <p:nvPr>
            <p:ph type="subTitle" idx="1"/>
          </p:nvPr>
        </p:nvSpPr>
        <p:spPr>
          <a:xfrm>
            <a:off x="1371600" y="4275818"/>
            <a:ext cx="6400800" cy="1752600"/>
          </a:xfrm>
        </p:spPr>
        <p:txBody>
          <a:bodyPr/>
          <a:lstStyle/>
          <a:p>
            <a:r>
              <a:rPr lang="en-US" dirty="0" err="1" smtClean="0"/>
              <a:t>Géraldine</a:t>
            </a:r>
            <a:r>
              <a:rPr lang="en-US" dirty="0" smtClean="0"/>
              <a:t> Celliere</a:t>
            </a:r>
            <a:endParaRPr lang="en-US" dirty="0"/>
          </a:p>
        </p:txBody>
      </p:sp>
    </p:spTree>
    <p:extLst>
      <p:ext uri="{BB962C8B-B14F-4D97-AF65-F5344CB8AC3E}">
        <p14:creationId xmlns:p14="http://schemas.microsoft.com/office/powerpoint/2010/main" val="33108641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600"/>
            <a:ext cx="8229600" cy="1143000"/>
          </a:xfrm>
        </p:spPr>
        <p:txBody>
          <a:bodyPr/>
          <a:lstStyle/>
          <a:p>
            <a:r>
              <a:rPr lang="en-US" dirty="0" smtClean="0"/>
              <a:t>Zonation of metabolic functions</a:t>
            </a:r>
            <a:endParaRPr lang="en-US" dirty="0"/>
          </a:p>
        </p:txBody>
      </p:sp>
      <p:pic>
        <p:nvPicPr>
          <p:cNvPr id="3" name="Picture 2" descr="liver zonation.gif"/>
          <p:cNvPicPr>
            <a:picLocks noChangeAspect="1"/>
          </p:cNvPicPr>
          <p:nvPr/>
        </p:nvPicPr>
        <p:blipFill rotWithShape="1">
          <a:blip r:embed="rId3">
            <a:extLst>
              <a:ext uri="{28A0092B-C50C-407E-A947-70E740481C1C}">
                <a14:useLocalDpi xmlns:a14="http://schemas.microsoft.com/office/drawing/2010/main" val="0"/>
              </a:ext>
            </a:extLst>
          </a:blip>
          <a:srcRect t="11217"/>
          <a:stretch/>
        </p:blipFill>
        <p:spPr>
          <a:xfrm>
            <a:off x="2207960" y="1019400"/>
            <a:ext cx="4430717" cy="3365500"/>
          </a:xfrm>
          <a:prstGeom prst="rect">
            <a:avLst/>
          </a:prstGeom>
        </p:spPr>
      </p:pic>
      <p:sp>
        <p:nvSpPr>
          <p:cNvPr id="6" name="Left Brace 5"/>
          <p:cNvSpPr/>
          <p:nvPr/>
        </p:nvSpPr>
        <p:spPr>
          <a:xfrm rot="16200000">
            <a:off x="4486245" y="3451257"/>
            <a:ext cx="235015" cy="2349500"/>
          </a:xfrm>
          <a:prstGeom prst="leftBrace">
            <a:avLst>
              <a:gd name="adj1" fmla="val 70830"/>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p>
        </p:txBody>
      </p:sp>
      <p:sp>
        <p:nvSpPr>
          <p:cNvPr id="7" name="Left Brace 6"/>
          <p:cNvSpPr/>
          <p:nvPr/>
        </p:nvSpPr>
        <p:spPr>
          <a:xfrm rot="16200000">
            <a:off x="6154585" y="4259417"/>
            <a:ext cx="235013" cy="733175"/>
          </a:xfrm>
          <a:prstGeom prst="leftBrace">
            <a:avLst>
              <a:gd name="adj1" fmla="val 70830"/>
              <a:gd name="adj2" fmla="val 50000"/>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p>
        </p:txBody>
      </p:sp>
      <p:sp>
        <p:nvSpPr>
          <p:cNvPr id="8" name="TextBox 7"/>
          <p:cNvSpPr txBox="1"/>
          <p:nvPr/>
        </p:nvSpPr>
        <p:spPr>
          <a:xfrm>
            <a:off x="2367241" y="4743536"/>
            <a:ext cx="3121727" cy="923330"/>
          </a:xfrm>
          <a:prstGeom prst="rect">
            <a:avLst/>
          </a:prstGeom>
          <a:noFill/>
        </p:spPr>
        <p:txBody>
          <a:bodyPr wrap="square" rtlCol="0">
            <a:spAutoFit/>
          </a:bodyPr>
          <a:lstStyle/>
          <a:p>
            <a:r>
              <a:rPr lang="en-US" b="1" dirty="0" smtClean="0"/>
              <a:t>Ammonia detoxified through the </a:t>
            </a:r>
            <a:r>
              <a:rPr lang="en-US" b="1" dirty="0" smtClean="0">
                <a:solidFill>
                  <a:srgbClr val="31859C"/>
                </a:solidFill>
              </a:rPr>
              <a:t>urea cycle</a:t>
            </a:r>
          </a:p>
          <a:p>
            <a:r>
              <a:rPr lang="en-US" b="1" dirty="0" smtClean="0"/>
              <a:t>- High capacity, low affinity</a:t>
            </a:r>
            <a:endParaRPr lang="en-US" b="1" dirty="0"/>
          </a:p>
        </p:txBody>
      </p:sp>
      <p:sp>
        <p:nvSpPr>
          <p:cNvPr id="9" name="TextBox 8"/>
          <p:cNvSpPr txBox="1"/>
          <p:nvPr/>
        </p:nvSpPr>
        <p:spPr>
          <a:xfrm>
            <a:off x="5565073" y="4743514"/>
            <a:ext cx="3121727" cy="923330"/>
          </a:xfrm>
          <a:prstGeom prst="rect">
            <a:avLst/>
          </a:prstGeom>
          <a:noFill/>
        </p:spPr>
        <p:txBody>
          <a:bodyPr wrap="square" rtlCol="0">
            <a:spAutoFit/>
          </a:bodyPr>
          <a:lstStyle/>
          <a:p>
            <a:r>
              <a:rPr lang="en-US" b="1" dirty="0" smtClean="0"/>
              <a:t>Ammonia detoxified through </a:t>
            </a:r>
            <a:r>
              <a:rPr lang="en-US" b="1" dirty="0" smtClean="0">
                <a:solidFill>
                  <a:srgbClr val="31859C"/>
                </a:solidFill>
              </a:rPr>
              <a:t>glutamine synthetase</a:t>
            </a:r>
          </a:p>
          <a:p>
            <a:r>
              <a:rPr lang="en-US" b="1" dirty="0" smtClean="0"/>
              <a:t>- Low capacity, high affinity</a:t>
            </a:r>
            <a:endParaRPr lang="en-US" b="1" dirty="0"/>
          </a:p>
        </p:txBody>
      </p:sp>
      <p:sp>
        <p:nvSpPr>
          <p:cNvPr id="10" name="TextBox 9"/>
          <p:cNvSpPr txBox="1"/>
          <p:nvPr/>
        </p:nvSpPr>
        <p:spPr>
          <a:xfrm>
            <a:off x="5565073" y="6157659"/>
            <a:ext cx="3121727" cy="369332"/>
          </a:xfrm>
          <a:prstGeom prst="rect">
            <a:avLst/>
          </a:prstGeom>
          <a:noFill/>
        </p:spPr>
        <p:txBody>
          <a:bodyPr wrap="square" rtlCol="0">
            <a:spAutoFit/>
          </a:bodyPr>
          <a:lstStyle/>
          <a:p>
            <a:r>
              <a:rPr lang="en-US" b="1" dirty="0" smtClean="0"/>
              <a:t>Drug detoxification</a:t>
            </a:r>
            <a:endParaRPr lang="en-US" b="1" dirty="0"/>
          </a:p>
        </p:txBody>
      </p:sp>
      <p:sp>
        <p:nvSpPr>
          <p:cNvPr id="11" name="Left Brace 10"/>
          <p:cNvSpPr/>
          <p:nvPr/>
        </p:nvSpPr>
        <p:spPr>
          <a:xfrm rot="16200000">
            <a:off x="4176682" y="5135594"/>
            <a:ext cx="235018" cy="1730374"/>
          </a:xfrm>
          <a:prstGeom prst="leftBrace">
            <a:avLst>
              <a:gd name="adj1" fmla="val 70830"/>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p>
        </p:txBody>
      </p:sp>
      <p:sp>
        <p:nvSpPr>
          <p:cNvPr id="12" name="Left Brace 11"/>
          <p:cNvSpPr/>
          <p:nvPr/>
        </p:nvSpPr>
        <p:spPr>
          <a:xfrm rot="16200000">
            <a:off x="5845020" y="5324625"/>
            <a:ext cx="235015" cy="1352305"/>
          </a:xfrm>
          <a:prstGeom prst="leftBrace">
            <a:avLst>
              <a:gd name="adj1" fmla="val 70830"/>
              <a:gd name="adj2" fmla="val 50000"/>
            </a:avLst>
          </a:prstGeom>
          <a:noFill/>
          <a:ln>
            <a:solidFill>
              <a:srgbClr val="FEB2E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p>
        </p:txBody>
      </p:sp>
      <p:sp>
        <p:nvSpPr>
          <p:cNvPr id="13" name="TextBox 12"/>
          <p:cNvSpPr txBox="1"/>
          <p:nvPr/>
        </p:nvSpPr>
        <p:spPr>
          <a:xfrm>
            <a:off x="2367241" y="6174487"/>
            <a:ext cx="3121727" cy="369332"/>
          </a:xfrm>
          <a:prstGeom prst="rect">
            <a:avLst/>
          </a:prstGeom>
          <a:noFill/>
        </p:spPr>
        <p:txBody>
          <a:bodyPr wrap="square" rtlCol="0">
            <a:spAutoFit/>
          </a:bodyPr>
          <a:lstStyle/>
          <a:p>
            <a:r>
              <a:rPr lang="en-US" b="1" dirty="0" smtClean="0"/>
              <a:t>No drug detoxification</a:t>
            </a:r>
            <a:endParaRPr lang="en-US" b="1" dirty="0"/>
          </a:p>
        </p:txBody>
      </p:sp>
    </p:spTree>
    <p:extLst>
      <p:ext uri="{BB962C8B-B14F-4D97-AF65-F5344CB8AC3E}">
        <p14:creationId xmlns:p14="http://schemas.microsoft.com/office/powerpoint/2010/main" val="29278328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600"/>
            <a:ext cx="8229600" cy="1143000"/>
          </a:xfrm>
        </p:spPr>
        <p:txBody>
          <a:bodyPr>
            <a:normAutofit fontScale="90000"/>
          </a:bodyPr>
          <a:lstStyle/>
          <a:p>
            <a:r>
              <a:rPr lang="en-US" dirty="0" smtClean="0"/>
              <a:t>Mechanisms of paracetamol toxicity</a:t>
            </a:r>
            <a:endParaRPr lang="en-US" dirty="0"/>
          </a:p>
        </p:txBody>
      </p:sp>
      <p:sp>
        <p:nvSpPr>
          <p:cNvPr id="4" name="Oval 3"/>
          <p:cNvSpPr/>
          <p:nvPr/>
        </p:nvSpPr>
        <p:spPr>
          <a:xfrm>
            <a:off x="6937376" y="4460875"/>
            <a:ext cx="1828800" cy="166687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27000" y="1994416"/>
            <a:ext cx="2022763" cy="369332"/>
          </a:xfrm>
          <a:prstGeom prst="rect">
            <a:avLst/>
          </a:prstGeom>
          <a:noFill/>
        </p:spPr>
        <p:txBody>
          <a:bodyPr wrap="square" rtlCol="0">
            <a:spAutoFit/>
          </a:bodyPr>
          <a:lstStyle/>
          <a:p>
            <a:r>
              <a:rPr lang="en-US" dirty="0" smtClean="0"/>
              <a:t>Paracetamol/CCl</a:t>
            </a:r>
            <a:r>
              <a:rPr lang="en-US" baseline="-25000" dirty="0" smtClean="0"/>
              <a:t>4</a:t>
            </a:r>
            <a:endParaRPr lang="en-US" dirty="0"/>
          </a:p>
        </p:txBody>
      </p:sp>
      <p:sp>
        <p:nvSpPr>
          <p:cNvPr id="19" name="TextBox 18"/>
          <p:cNvSpPr txBox="1"/>
          <p:nvPr/>
        </p:nvSpPr>
        <p:spPr>
          <a:xfrm>
            <a:off x="3603625" y="1169084"/>
            <a:ext cx="1428750" cy="646331"/>
          </a:xfrm>
          <a:prstGeom prst="rect">
            <a:avLst/>
          </a:prstGeom>
          <a:noFill/>
        </p:spPr>
        <p:txBody>
          <a:bodyPr wrap="square" rtlCol="0">
            <a:spAutoFit/>
          </a:bodyPr>
          <a:lstStyle/>
          <a:p>
            <a:pPr algn="ctr"/>
            <a:r>
              <a:rPr lang="en-US" dirty="0" smtClean="0"/>
              <a:t>Non-toxic compound</a:t>
            </a:r>
            <a:endParaRPr lang="en-US" dirty="0"/>
          </a:p>
        </p:txBody>
      </p:sp>
      <p:sp>
        <p:nvSpPr>
          <p:cNvPr id="20" name="TextBox 19"/>
          <p:cNvSpPr txBox="1"/>
          <p:nvPr/>
        </p:nvSpPr>
        <p:spPr>
          <a:xfrm>
            <a:off x="6692900" y="1169084"/>
            <a:ext cx="2073276" cy="646331"/>
          </a:xfrm>
          <a:prstGeom prst="rect">
            <a:avLst/>
          </a:prstGeom>
          <a:noFill/>
        </p:spPr>
        <p:txBody>
          <a:bodyPr wrap="square" rtlCol="0">
            <a:spAutoFit/>
          </a:bodyPr>
          <a:lstStyle/>
          <a:p>
            <a:pPr algn="ctr"/>
            <a:r>
              <a:rPr lang="en-US" dirty="0" smtClean="0"/>
              <a:t>Secreted outside through the bile</a:t>
            </a:r>
            <a:endParaRPr lang="en-US" dirty="0"/>
          </a:p>
        </p:txBody>
      </p:sp>
      <p:sp>
        <p:nvSpPr>
          <p:cNvPr id="21" name="Right Arrow 20"/>
          <p:cNvSpPr/>
          <p:nvPr/>
        </p:nvSpPr>
        <p:spPr>
          <a:xfrm>
            <a:off x="5243260" y="1397000"/>
            <a:ext cx="1297240" cy="206375"/>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20560403">
            <a:off x="2151062" y="1712228"/>
            <a:ext cx="1297240" cy="206375"/>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4035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600"/>
            <a:ext cx="8229600" cy="1143000"/>
          </a:xfrm>
        </p:spPr>
        <p:txBody>
          <a:bodyPr>
            <a:normAutofit fontScale="90000"/>
          </a:bodyPr>
          <a:lstStyle/>
          <a:p>
            <a:r>
              <a:rPr lang="en-US" dirty="0" smtClean="0"/>
              <a:t>Mechanisms of paracetamol toxicity</a:t>
            </a:r>
            <a:endParaRPr lang="en-US" dirty="0"/>
          </a:p>
        </p:txBody>
      </p:sp>
      <p:pic>
        <p:nvPicPr>
          <p:cNvPr id="3" name="Picture 2" descr="liver zonation.gif"/>
          <p:cNvPicPr>
            <a:picLocks noChangeAspect="1"/>
          </p:cNvPicPr>
          <p:nvPr/>
        </p:nvPicPr>
        <p:blipFill rotWithShape="1">
          <a:blip r:embed="rId3">
            <a:extLst>
              <a:ext uri="{28A0092B-C50C-407E-A947-70E740481C1C}">
                <a14:useLocalDpi xmlns:a14="http://schemas.microsoft.com/office/drawing/2010/main" val="0"/>
              </a:ext>
            </a:extLst>
          </a:blip>
          <a:srcRect t="11217"/>
          <a:stretch/>
        </p:blipFill>
        <p:spPr>
          <a:xfrm>
            <a:off x="350586" y="4039367"/>
            <a:ext cx="3443540" cy="2615657"/>
          </a:xfrm>
          <a:prstGeom prst="rect">
            <a:avLst/>
          </a:prstGeom>
        </p:spPr>
      </p:pic>
      <p:pic>
        <p:nvPicPr>
          <p:cNvPr id="14" name="Picture 13" descr="liver zonation.gif"/>
          <p:cNvPicPr>
            <a:picLocks noChangeAspect="1"/>
          </p:cNvPicPr>
          <p:nvPr/>
        </p:nvPicPr>
        <p:blipFill rotWithShape="1">
          <a:blip r:embed="rId3">
            <a:extLst>
              <a:ext uri="{28A0092B-C50C-407E-A947-70E740481C1C}">
                <a14:useLocalDpi xmlns:a14="http://schemas.microsoft.com/office/drawing/2010/main" val="0"/>
              </a:ext>
            </a:extLst>
          </a:blip>
          <a:srcRect t="11217"/>
          <a:stretch/>
        </p:blipFill>
        <p:spPr>
          <a:xfrm>
            <a:off x="5243260" y="4039367"/>
            <a:ext cx="3443540" cy="2615657"/>
          </a:xfrm>
          <a:prstGeom prst="rect">
            <a:avLst/>
          </a:prstGeom>
        </p:spPr>
      </p:pic>
      <p:sp>
        <p:nvSpPr>
          <p:cNvPr id="4" name="Oval 3"/>
          <p:cNvSpPr/>
          <p:nvPr/>
        </p:nvSpPr>
        <p:spPr>
          <a:xfrm>
            <a:off x="6937376" y="4460875"/>
            <a:ext cx="1828800" cy="166687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4032250" y="5127625"/>
            <a:ext cx="1000125" cy="269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635376" y="5482709"/>
            <a:ext cx="1777999" cy="369332"/>
          </a:xfrm>
          <a:prstGeom prst="rect">
            <a:avLst/>
          </a:prstGeom>
          <a:noFill/>
        </p:spPr>
        <p:txBody>
          <a:bodyPr wrap="square" rtlCol="0">
            <a:spAutoFit/>
          </a:bodyPr>
          <a:lstStyle/>
          <a:p>
            <a:pPr algn="ctr"/>
            <a:r>
              <a:rPr lang="en-US" dirty="0" smtClean="0"/>
              <a:t>Cell death</a:t>
            </a:r>
            <a:endParaRPr lang="en-US" dirty="0"/>
          </a:p>
        </p:txBody>
      </p:sp>
      <p:sp>
        <p:nvSpPr>
          <p:cNvPr id="16" name="TextBox 15"/>
          <p:cNvSpPr txBox="1"/>
          <p:nvPr/>
        </p:nvSpPr>
        <p:spPr>
          <a:xfrm>
            <a:off x="190500" y="1994416"/>
            <a:ext cx="1959263" cy="369332"/>
          </a:xfrm>
          <a:prstGeom prst="rect">
            <a:avLst/>
          </a:prstGeom>
          <a:noFill/>
        </p:spPr>
        <p:txBody>
          <a:bodyPr wrap="square" rtlCol="0">
            <a:spAutoFit/>
          </a:bodyPr>
          <a:lstStyle/>
          <a:p>
            <a:r>
              <a:rPr lang="en-US" dirty="0" smtClean="0"/>
              <a:t>Paracetamol/CCl</a:t>
            </a:r>
            <a:r>
              <a:rPr lang="en-US" baseline="-25000" dirty="0" smtClean="0"/>
              <a:t>4</a:t>
            </a:r>
            <a:endParaRPr lang="en-US" dirty="0"/>
          </a:p>
        </p:txBody>
      </p:sp>
      <p:sp>
        <p:nvSpPr>
          <p:cNvPr id="19" name="TextBox 18"/>
          <p:cNvSpPr txBox="1"/>
          <p:nvPr/>
        </p:nvSpPr>
        <p:spPr>
          <a:xfrm>
            <a:off x="3603625" y="1169084"/>
            <a:ext cx="1428750" cy="646331"/>
          </a:xfrm>
          <a:prstGeom prst="rect">
            <a:avLst/>
          </a:prstGeom>
          <a:noFill/>
        </p:spPr>
        <p:txBody>
          <a:bodyPr wrap="square" rtlCol="0">
            <a:spAutoFit/>
          </a:bodyPr>
          <a:lstStyle/>
          <a:p>
            <a:pPr algn="ctr"/>
            <a:r>
              <a:rPr lang="en-US" dirty="0" smtClean="0"/>
              <a:t>Non-toxic compound</a:t>
            </a:r>
            <a:endParaRPr lang="en-US" dirty="0"/>
          </a:p>
        </p:txBody>
      </p:sp>
      <p:sp>
        <p:nvSpPr>
          <p:cNvPr id="20" name="TextBox 19"/>
          <p:cNvSpPr txBox="1"/>
          <p:nvPr/>
        </p:nvSpPr>
        <p:spPr>
          <a:xfrm>
            <a:off x="6692900" y="1169084"/>
            <a:ext cx="2073276" cy="646331"/>
          </a:xfrm>
          <a:prstGeom prst="rect">
            <a:avLst/>
          </a:prstGeom>
          <a:noFill/>
        </p:spPr>
        <p:txBody>
          <a:bodyPr wrap="square" rtlCol="0">
            <a:spAutoFit/>
          </a:bodyPr>
          <a:lstStyle/>
          <a:p>
            <a:pPr algn="ctr"/>
            <a:r>
              <a:rPr lang="en-US" dirty="0" smtClean="0"/>
              <a:t>Secreted outside through the bile</a:t>
            </a:r>
            <a:endParaRPr lang="en-US" dirty="0"/>
          </a:p>
        </p:txBody>
      </p:sp>
      <p:sp>
        <p:nvSpPr>
          <p:cNvPr id="21" name="Right Arrow 20"/>
          <p:cNvSpPr/>
          <p:nvPr/>
        </p:nvSpPr>
        <p:spPr>
          <a:xfrm>
            <a:off x="5243260" y="1397000"/>
            <a:ext cx="1297240" cy="206375"/>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20560403">
            <a:off x="2151062" y="1712228"/>
            <a:ext cx="1297240" cy="206375"/>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20610473">
            <a:off x="2042545" y="1418709"/>
            <a:ext cx="1285875" cy="369332"/>
          </a:xfrm>
          <a:prstGeom prst="rect">
            <a:avLst/>
          </a:prstGeom>
          <a:noFill/>
        </p:spPr>
        <p:txBody>
          <a:bodyPr wrap="square" rtlCol="0">
            <a:spAutoFit/>
          </a:bodyPr>
          <a:lstStyle/>
          <a:p>
            <a:pPr algn="ctr"/>
            <a:r>
              <a:rPr lang="en-US" dirty="0" smtClean="0">
                <a:solidFill>
                  <a:schemeClr val="accent2"/>
                </a:solidFill>
              </a:rPr>
              <a:t>Saturation</a:t>
            </a:r>
            <a:endParaRPr lang="en-US" dirty="0">
              <a:solidFill>
                <a:schemeClr val="accent2"/>
              </a:solidFill>
            </a:endParaRPr>
          </a:p>
        </p:txBody>
      </p:sp>
      <p:sp>
        <p:nvSpPr>
          <p:cNvPr id="17" name="Right Arrow 16"/>
          <p:cNvSpPr/>
          <p:nvPr/>
        </p:nvSpPr>
        <p:spPr>
          <a:xfrm rot="1160883">
            <a:off x="2157488" y="2486869"/>
            <a:ext cx="1297240" cy="206375"/>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613150" y="2496234"/>
            <a:ext cx="1428750" cy="646331"/>
          </a:xfrm>
          <a:prstGeom prst="rect">
            <a:avLst/>
          </a:prstGeom>
          <a:noFill/>
        </p:spPr>
        <p:txBody>
          <a:bodyPr wrap="square" rtlCol="0">
            <a:spAutoFit/>
          </a:bodyPr>
          <a:lstStyle/>
          <a:p>
            <a:pPr algn="ctr"/>
            <a:r>
              <a:rPr lang="en-US" dirty="0"/>
              <a:t>T</a:t>
            </a:r>
            <a:r>
              <a:rPr lang="en-US" dirty="0" smtClean="0"/>
              <a:t>oxic compound</a:t>
            </a:r>
            <a:endParaRPr lang="en-US" dirty="0"/>
          </a:p>
        </p:txBody>
      </p:sp>
      <p:sp>
        <p:nvSpPr>
          <p:cNvPr id="23" name="Right Arrow 22"/>
          <p:cNvSpPr/>
          <p:nvPr/>
        </p:nvSpPr>
        <p:spPr>
          <a:xfrm>
            <a:off x="5243260" y="2799120"/>
            <a:ext cx="1297240" cy="206375"/>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7083425" y="2660620"/>
            <a:ext cx="1428750" cy="369332"/>
          </a:xfrm>
          <a:prstGeom prst="rect">
            <a:avLst/>
          </a:prstGeom>
          <a:noFill/>
        </p:spPr>
        <p:txBody>
          <a:bodyPr wrap="square" rtlCol="0">
            <a:spAutoFit/>
          </a:bodyPr>
          <a:lstStyle/>
          <a:p>
            <a:pPr algn="ctr"/>
            <a:r>
              <a:rPr lang="en-US" dirty="0" smtClean="0"/>
              <a:t>Cell death</a:t>
            </a:r>
            <a:endParaRPr lang="en-US" dirty="0"/>
          </a:p>
        </p:txBody>
      </p:sp>
    </p:spTree>
    <p:extLst>
      <p:ext uri="{BB962C8B-B14F-4D97-AF65-F5344CB8AC3E}">
        <p14:creationId xmlns:p14="http://schemas.microsoft.com/office/powerpoint/2010/main" val="23584093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763007" y="4861440"/>
            <a:ext cx="1683353" cy="769441"/>
          </a:xfrm>
          <a:prstGeom prst="rect">
            <a:avLst/>
          </a:prstGeom>
          <a:noFill/>
        </p:spPr>
        <p:txBody>
          <a:bodyPr wrap="square" rtlCol="0">
            <a:spAutoFit/>
          </a:bodyPr>
          <a:lstStyle/>
          <a:p>
            <a:r>
              <a:rPr lang="en-US" dirty="0" smtClean="0">
                <a:solidFill>
                  <a:srgbClr val="004080"/>
                </a:solidFill>
              </a:rPr>
              <a:t>Blood efflux</a:t>
            </a:r>
          </a:p>
          <a:p>
            <a:endParaRPr lang="en-US" sz="800" dirty="0">
              <a:solidFill>
                <a:srgbClr val="004080"/>
              </a:solidFill>
            </a:endParaRPr>
          </a:p>
          <a:p>
            <a:r>
              <a:rPr lang="en-US" dirty="0" smtClean="0">
                <a:solidFill>
                  <a:srgbClr val="004080"/>
                </a:solidFill>
              </a:rPr>
              <a:t>[metabolites]</a:t>
            </a:r>
            <a:endParaRPr lang="en-US" dirty="0">
              <a:solidFill>
                <a:srgbClr val="004080"/>
              </a:solidFill>
            </a:endParaRPr>
          </a:p>
        </p:txBody>
      </p:sp>
      <p:sp>
        <p:nvSpPr>
          <p:cNvPr id="13" name="TextBox 12"/>
          <p:cNvSpPr txBox="1"/>
          <p:nvPr/>
        </p:nvSpPr>
        <p:spPr>
          <a:xfrm>
            <a:off x="1343149" y="4834634"/>
            <a:ext cx="1683353" cy="769441"/>
          </a:xfrm>
          <a:prstGeom prst="rect">
            <a:avLst/>
          </a:prstGeom>
          <a:noFill/>
        </p:spPr>
        <p:txBody>
          <a:bodyPr wrap="square" rtlCol="0">
            <a:spAutoFit/>
          </a:bodyPr>
          <a:lstStyle/>
          <a:p>
            <a:r>
              <a:rPr lang="en-US" dirty="0" smtClean="0">
                <a:solidFill>
                  <a:srgbClr val="800000"/>
                </a:solidFill>
              </a:rPr>
              <a:t>Blood influx</a:t>
            </a:r>
          </a:p>
          <a:p>
            <a:endParaRPr lang="en-US" sz="800" dirty="0">
              <a:solidFill>
                <a:srgbClr val="800000"/>
              </a:solidFill>
            </a:endParaRPr>
          </a:p>
          <a:p>
            <a:r>
              <a:rPr lang="en-US" dirty="0" smtClean="0">
                <a:solidFill>
                  <a:srgbClr val="800000"/>
                </a:solidFill>
              </a:rPr>
              <a:t>[metabolites]</a:t>
            </a:r>
            <a:endParaRPr lang="en-US" dirty="0">
              <a:solidFill>
                <a:srgbClr val="800000"/>
              </a:solidFill>
            </a:endParaRPr>
          </a:p>
        </p:txBody>
      </p:sp>
      <p:sp>
        <p:nvSpPr>
          <p:cNvPr id="9" name="TextBox 8"/>
          <p:cNvSpPr txBox="1"/>
          <p:nvPr/>
        </p:nvSpPr>
        <p:spPr>
          <a:xfrm>
            <a:off x="5758267" y="2449536"/>
            <a:ext cx="1683353" cy="769441"/>
          </a:xfrm>
          <a:prstGeom prst="rect">
            <a:avLst/>
          </a:prstGeom>
          <a:noFill/>
        </p:spPr>
        <p:txBody>
          <a:bodyPr wrap="square" rtlCol="0">
            <a:spAutoFit/>
          </a:bodyPr>
          <a:lstStyle/>
          <a:p>
            <a:r>
              <a:rPr lang="en-US" dirty="0" smtClean="0">
                <a:solidFill>
                  <a:schemeClr val="accent6">
                    <a:lumMod val="75000"/>
                  </a:schemeClr>
                </a:solidFill>
              </a:rPr>
              <a:t>Blood efflux</a:t>
            </a:r>
          </a:p>
          <a:p>
            <a:endParaRPr lang="en-US" sz="800" dirty="0">
              <a:solidFill>
                <a:schemeClr val="accent6">
                  <a:lumMod val="75000"/>
                </a:schemeClr>
              </a:solidFill>
            </a:endParaRPr>
          </a:p>
          <a:p>
            <a:r>
              <a:rPr lang="en-US" dirty="0" smtClean="0">
                <a:solidFill>
                  <a:schemeClr val="accent6">
                    <a:lumMod val="75000"/>
                  </a:schemeClr>
                </a:solidFill>
              </a:rPr>
              <a:t>[metabolites]</a:t>
            </a:r>
            <a:endParaRPr lang="en-US" dirty="0">
              <a:solidFill>
                <a:schemeClr val="accent6">
                  <a:lumMod val="75000"/>
                </a:schemeClr>
              </a:solidFill>
            </a:endParaRPr>
          </a:p>
        </p:txBody>
      </p:sp>
      <p:sp>
        <p:nvSpPr>
          <p:cNvPr id="8" name="TextBox 7"/>
          <p:cNvSpPr txBox="1"/>
          <p:nvPr/>
        </p:nvSpPr>
        <p:spPr>
          <a:xfrm>
            <a:off x="1308877" y="2481802"/>
            <a:ext cx="1683353" cy="769441"/>
          </a:xfrm>
          <a:prstGeom prst="rect">
            <a:avLst/>
          </a:prstGeom>
          <a:noFill/>
        </p:spPr>
        <p:txBody>
          <a:bodyPr wrap="square" rtlCol="0">
            <a:spAutoFit/>
          </a:bodyPr>
          <a:lstStyle/>
          <a:p>
            <a:r>
              <a:rPr lang="en-US" dirty="0" smtClean="0">
                <a:solidFill>
                  <a:schemeClr val="accent6">
                    <a:lumMod val="75000"/>
                  </a:schemeClr>
                </a:solidFill>
              </a:rPr>
              <a:t>Blood influx</a:t>
            </a:r>
          </a:p>
          <a:p>
            <a:endParaRPr lang="en-US" sz="800" dirty="0">
              <a:solidFill>
                <a:schemeClr val="accent6">
                  <a:lumMod val="75000"/>
                </a:schemeClr>
              </a:solidFill>
            </a:endParaRPr>
          </a:p>
          <a:p>
            <a:r>
              <a:rPr lang="en-US" dirty="0" smtClean="0">
                <a:solidFill>
                  <a:schemeClr val="accent6">
                    <a:lumMod val="75000"/>
                  </a:schemeClr>
                </a:solidFill>
              </a:rPr>
              <a:t>[metabolites]</a:t>
            </a:r>
            <a:endParaRPr lang="en-US" dirty="0">
              <a:solidFill>
                <a:schemeClr val="accent6">
                  <a:lumMod val="75000"/>
                </a:schemeClr>
              </a:solidFill>
            </a:endParaRPr>
          </a:p>
        </p:txBody>
      </p:sp>
      <p:sp>
        <p:nvSpPr>
          <p:cNvPr id="2" name="Title 1"/>
          <p:cNvSpPr>
            <a:spLocks noGrp="1"/>
          </p:cNvSpPr>
          <p:nvPr>
            <p:ph type="title"/>
          </p:nvPr>
        </p:nvSpPr>
        <p:spPr>
          <a:xfrm>
            <a:off x="457200" y="147638"/>
            <a:ext cx="8229600" cy="1143000"/>
          </a:xfrm>
        </p:spPr>
        <p:txBody>
          <a:bodyPr/>
          <a:lstStyle/>
          <a:p>
            <a:r>
              <a:rPr lang="en-US" dirty="0" smtClean="0"/>
              <a:t>What is mathematical modeling?</a:t>
            </a:r>
            <a:endParaRPr lang="en-US" dirty="0"/>
          </a:p>
        </p:txBody>
      </p:sp>
      <p:sp>
        <p:nvSpPr>
          <p:cNvPr id="4" name="Rectangle 3"/>
          <p:cNvSpPr/>
          <p:nvPr/>
        </p:nvSpPr>
        <p:spPr>
          <a:xfrm>
            <a:off x="3139892" y="2291163"/>
            <a:ext cx="2259236" cy="109012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4800" dirty="0" smtClean="0"/>
              <a:t>Liver</a:t>
            </a:r>
            <a:endParaRPr lang="en-US" dirty="0"/>
          </a:p>
        </p:txBody>
      </p:sp>
      <p:cxnSp>
        <p:nvCxnSpPr>
          <p:cNvPr id="6" name="Straight Arrow Connector 5"/>
          <p:cNvCxnSpPr>
            <a:endCxn id="8" idx="3"/>
          </p:cNvCxnSpPr>
          <p:nvPr/>
        </p:nvCxnSpPr>
        <p:spPr>
          <a:xfrm>
            <a:off x="1751866" y="2851008"/>
            <a:ext cx="1240364" cy="15515"/>
          </a:xfrm>
          <a:prstGeom prst="straightConnector1">
            <a:avLst/>
          </a:prstGeom>
          <a:ln w="3810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758267" y="2836238"/>
            <a:ext cx="1355959" cy="0"/>
          </a:xfrm>
          <a:prstGeom prst="straightConnector1">
            <a:avLst/>
          </a:prstGeom>
          <a:ln w="3810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936624" y="3011951"/>
            <a:ext cx="624930" cy="369332"/>
          </a:xfrm>
          <a:prstGeom prst="rect">
            <a:avLst/>
          </a:prstGeom>
          <a:noFill/>
        </p:spPr>
        <p:txBody>
          <a:bodyPr wrap="square" rtlCol="0">
            <a:spAutoFit/>
          </a:bodyPr>
          <a:lstStyle/>
          <a:p>
            <a:r>
              <a:rPr lang="en-US" dirty="0" smtClean="0">
                <a:solidFill>
                  <a:schemeClr val="accent6">
                    <a:lumMod val="75000"/>
                  </a:schemeClr>
                </a:solidFill>
              </a:rPr>
              <a:t>V(t)</a:t>
            </a:r>
            <a:endParaRPr lang="en-US" dirty="0">
              <a:solidFill>
                <a:schemeClr val="accent6">
                  <a:lumMod val="75000"/>
                </a:schemeClr>
              </a:solidFill>
            </a:endParaRPr>
          </a:p>
        </p:txBody>
      </p:sp>
      <p:pic>
        <p:nvPicPr>
          <p:cNvPr id="11" name="Picture 10" descr="Screen Shot 2014-03-25 at 4.33.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062" y="4456665"/>
            <a:ext cx="2564224" cy="1330688"/>
          </a:xfrm>
          <a:prstGeom prst="rect">
            <a:avLst/>
          </a:prstGeom>
        </p:spPr>
      </p:pic>
      <p:cxnSp>
        <p:nvCxnSpPr>
          <p:cNvPr id="12" name="Straight Arrow Connector 11"/>
          <p:cNvCxnSpPr>
            <a:endCxn id="13" idx="3"/>
          </p:cNvCxnSpPr>
          <p:nvPr/>
        </p:nvCxnSpPr>
        <p:spPr>
          <a:xfrm>
            <a:off x="1786138" y="5219355"/>
            <a:ext cx="1240364" cy="0"/>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57053" y="5517913"/>
            <a:ext cx="624930" cy="369332"/>
          </a:xfrm>
          <a:prstGeom prst="rect">
            <a:avLst/>
          </a:prstGeom>
          <a:noFill/>
        </p:spPr>
        <p:txBody>
          <a:bodyPr wrap="square" rtlCol="0">
            <a:spAutoFit/>
          </a:bodyPr>
          <a:lstStyle/>
          <a:p>
            <a:r>
              <a:rPr lang="en-US" dirty="0" smtClean="0">
                <a:solidFill>
                  <a:srgbClr val="800000"/>
                </a:solidFill>
              </a:rPr>
              <a:t>V(t)</a:t>
            </a:r>
            <a:endParaRPr lang="en-US" dirty="0">
              <a:solidFill>
                <a:srgbClr val="800000"/>
              </a:solidFill>
            </a:endParaRPr>
          </a:p>
        </p:txBody>
      </p:sp>
      <p:cxnSp>
        <p:nvCxnSpPr>
          <p:cNvPr id="15" name="Straight Arrow Connector 14"/>
          <p:cNvCxnSpPr/>
          <p:nvPr/>
        </p:nvCxnSpPr>
        <p:spPr>
          <a:xfrm>
            <a:off x="5792538" y="5248142"/>
            <a:ext cx="1321688"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7" name="Up-Down Arrow 16"/>
          <p:cNvSpPr/>
          <p:nvPr/>
        </p:nvSpPr>
        <p:spPr>
          <a:xfrm>
            <a:off x="6781877" y="3530321"/>
            <a:ext cx="197240" cy="926344"/>
          </a:xfrm>
          <a:prstGeom prst="up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TextBox 17"/>
          <p:cNvSpPr txBox="1"/>
          <p:nvPr/>
        </p:nvSpPr>
        <p:spPr>
          <a:xfrm>
            <a:off x="6964351" y="3722307"/>
            <a:ext cx="1801483" cy="383975"/>
          </a:xfrm>
          <a:prstGeom prst="rect">
            <a:avLst/>
          </a:prstGeom>
          <a:noFill/>
        </p:spPr>
        <p:txBody>
          <a:bodyPr wrap="square" rtlCol="0">
            <a:spAutoFit/>
          </a:bodyPr>
          <a:lstStyle/>
          <a:p>
            <a:r>
              <a:rPr lang="en-US" dirty="0" smtClean="0"/>
              <a:t>compare</a:t>
            </a:r>
            <a:endParaRPr lang="en-US" dirty="0"/>
          </a:p>
        </p:txBody>
      </p:sp>
    </p:spTree>
    <p:extLst>
      <p:ext uri="{BB962C8B-B14F-4D97-AF65-F5344CB8AC3E}">
        <p14:creationId xmlns:p14="http://schemas.microsoft.com/office/powerpoint/2010/main" val="3402423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40439" y="116632"/>
            <a:ext cx="8247119" cy="646331"/>
          </a:xfrm>
          <a:prstGeom prst="rect">
            <a:avLst/>
          </a:prstGeom>
          <a:noFill/>
        </p:spPr>
        <p:txBody>
          <a:bodyPr wrap="none" rtlCol="0">
            <a:spAutoFit/>
          </a:bodyPr>
          <a:lstStyle/>
          <a:p>
            <a:pPr algn="ctr"/>
            <a:r>
              <a:rPr lang="en-US" sz="3600" dirty="0" smtClean="0">
                <a:latin typeface="+mj-lt"/>
                <a:cs typeface="Calibri" pitchFamily="34" charset="0"/>
              </a:rPr>
              <a:t>Step 1: build a model of NH4 detoxification</a:t>
            </a:r>
          </a:p>
        </p:txBody>
      </p:sp>
      <p:pic>
        <p:nvPicPr>
          <p:cNvPr id="6" name="Picture 2" descr="Fig1B"/>
          <p:cNvPicPr>
            <a:picLocks noChangeAspect="1" noChangeArrowheads="1"/>
          </p:cNvPicPr>
          <p:nvPr/>
        </p:nvPicPr>
        <p:blipFill rotWithShape="1">
          <a:blip r:embed="rId4">
            <a:extLst>
              <a:ext uri="{28A0092B-C50C-407E-A947-70E740481C1C}">
                <a14:useLocalDpi xmlns:a14="http://schemas.microsoft.com/office/drawing/2010/main" val="0"/>
              </a:ext>
            </a:extLst>
          </a:blip>
          <a:srcRect l="6305" t="20971" r="6048" b="20576"/>
          <a:stretch/>
        </p:blipFill>
        <p:spPr bwMode="auto">
          <a:xfrm>
            <a:off x="132047" y="1360654"/>
            <a:ext cx="8620240" cy="431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 name="Objekt 32"/>
          <p:cNvGraphicFramePr>
            <a:graphicFrameLocks noChangeAspect="1"/>
          </p:cNvGraphicFramePr>
          <p:nvPr>
            <p:extLst>
              <p:ext uri="{D42A27DB-BD31-4B8C-83A1-F6EECF244321}">
                <p14:modId xmlns:p14="http://schemas.microsoft.com/office/powerpoint/2010/main" val="4230862381"/>
              </p:ext>
            </p:extLst>
          </p:nvPr>
        </p:nvGraphicFramePr>
        <p:xfrm>
          <a:off x="2014322" y="5870488"/>
          <a:ext cx="4872038" cy="671512"/>
        </p:xfrm>
        <a:graphic>
          <a:graphicData uri="http://schemas.openxmlformats.org/presentationml/2006/ole">
            <mc:AlternateContent xmlns:mc="http://schemas.openxmlformats.org/markup-compatibility/2006">
              <mc:Choice xmlns:v="urn:schemas-microsoft-com:vml" Requires="v">
                <p:oleObj spid="_x0000_s1053" name="Equation" r:id="rId5" imgW="2946400" imgH="406400" progId="Equation.3">
                  <p:embed/>
                </p:oleObj>
              </mc:Choice>
              <mc:Fallback>
                <p:oleObj name="Equation" r:id="rId5" imgW="2946400" imgH="406400" progId="Equation.3">
                  <p:embed/>
                  <p:pic>
                    <p:nvPicPr>
                      <p:cNvPr id="0" name=""/>
                      <p:cNvPicPr>
                        <a:picLocks noChangeAspect="1" noChangeArrowheads="1"/>
                      </p:cNvPicPr>
                      <p:nvPr/>
                    </p:nvPicPr>
                    <p:blipFill>
                      <a:blip r:embed="rId6"/>
                      <a:srcRect/>
                      <a:stretch>
                        <a:fillRect/>
                      </a:stretch>
                    </p:blipFill>
                    <p:spPr bwMode="auto">
                      <a:xfrm>
                        <a:off x="2014322" y="5870488"/>
                        <a:ext cx="487203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908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4624"/>
            <a:ext cx="8218487" cy="1143000"/>
          </a:xfrm>
        </p:spPr>
        <p:txBody>
          <a:bodyPr>
            <a:normAutofit fontScale="90000"/>
          </a:bodyPr>
          <a:lstStyle/>
          <a:p>
            <a:pPr algn="ctr"/>
            <a:r>
              <a:rPr lang="en-US" sz="3600" dirty="0" smtClean="0"/>
              <a:t>Step 2: Calibration of the metabolic model </a:t>
            </a:r>
            <a:br>
              <a:rPr lang="en-US" sz="3600" dirty="0" smtClean="0"/>
            </a:br>
            <a:r>
              <a:rPr lang="en-US" sz="3600" dirty="0" smtClean="0"/>
              <a:t>with data of healthy livers</a:t>
            </a:r>
            <a:endParaRPr lang="en-US" sz="3600" dirty="0"/>
          </a:p>
        </p:txBody>
      </p:sp>
      <p:pic>
        <p:nvPicPr>
          <p:cNvPr id="6147" name="Picture 3" descr="Fig4"/>
          <p:cNvPicPr>
            <a:picLocks noChangeAspect="1" noChangeArrowheads="1"/>
          </p:cNvPicPr>
          <p:nvPr/>
        </p:nvPicPr>
        <p:blipFill rotWithShape="1">
          <a:blip r:embed="rId3">
            <a:extLst>
              <a:ext uri="{28A0092B-C50C-407E-A947-70E740481C1C}">
                <a14:useLocalDpi xmlns:a14="http://schemas.microsoft.com/office/drawing/2010/main" val="0"/>
              </a:ext>
            </a:extLst>
          </a:blip>
          <a:srcRect l="6883" t="20841" r="9029" b="21905"/>
          <a:stretch/>
        </p:blipFill>
        <p:spPr bwMode="auto">
          <a:xfrm>
            <a:off x="346004" y="1446372"/>
            <a:ext cx="8340796" cy="4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83533" y="6135636"/>
            <a:ext cx="5051855" cy="461665"/>
          </a:xfrm>
          <a:prstGeom prst="rect">
            <a:avLst/>
          </a:prstGeom>
          <a:noFill/>
        </p:spPr>
        <p:txBody>
          <a:bodyPr wrap="square" rtlCol="0">
            <a:spAutoFit/>
          </a:bodyPr>
          <a:lstStyle/>
          <a:p>
            <a:pPr algn="ctr"/>
            <a:r>
              <a:rPr lang="en-US" sz="2400" b="1" dirty="0" smtClean="0">
                <a:solidFill>
                  <a:schemeClr val="accent5">
                    <a:lumMod val="75000"/>
                  </a:schemeClr>
                </a:solidFill>
              </a:rPr>
              <a:t>Good agreement</a:t>
            </a:r>
            <a:endParaRPr lang="en-US" sz="2400" b="1" dirty="0">
              <a:solidFill>
                <a:schemeClr val="accent5">
                  <a:lumMod val="75000"/>
                </a:schemeClr>
              </a:solidFill>
            </a:endParaRPr>
          </a:p>
        </p:txBody>
      </p:sp>
    </p:spTree>
    <p:extLst>
      <p:ext uri="{BB962C8B-B14F-4D97-AF65-F5344CB8AC3E}">
        <p14:creationId xmlns:p14="http://schemas.microsoft.com/office/powerpoint/2010/main" val="401373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4755"/>
            <a:ext cx="8229600" cy="1143000"/>
          </a:xfrm>
        </p:spPr>
        <p:txBody>
          <a:bodyPr>
            <a:noAutofit/>
          </a:bodyPr>
          <a:lstStyle/>
          <a:p>
            <a:r>
              <a:rPr lang="en-US" sz="3600" dirty="0" smtClean="0"/>
              <a:t>Step 3: Simulate the classical scheme in case of liver damage</a:t>
            </a:r>
            <a:endParaRPr lang="en-US" sz="3600" dirty="0"/>
          </a:p>
        </p:txBody>
      </p:sp>
      <p:graphicFrame>
        <p:nvGraphicFramePr>
          <p:cNvPr id="9" name="Objekt 32"/>
          <p:cNvGraphicFramePr>
            <a:graphicFrameLocks noChangeAspect="1"/>
          </p:cNvGraphicFramePr>
          <p:nvPr>
            <p:extLst>
              <p:ext uri="{D42A27DB-BD31-4B8C-83A1-F6EECF244321}">
                <p14:modId xmlns:p14="http://schemas.microsoft.com/office/powerpoint/2010/main" val="2726246350"/>
              </p:ext>
            </p:extLst>
          </p:nvPr>
        </p:nvGraphicFramePr>
        <p:xfrm>
          <a:off x="1135744" y="3389194"/>
          <a:ext cx="6300965" cy="787156"/>
        </p:xfrm>
        <a:graphic>
          <a:graphicData uri="http://schemas.openxmlformats.org/presentationml/2006/ole">
            <mc:AlternateContent xmlns:mc="http://schemas.openxmlformats.org/markup-compatibility/2006">
              <mc:Choice xmlns:v="urn:schemas-microsoft-com:vml" Requires="v">
                <p:oleObj spid="_x0000_s2068" name="Equation" r:id="rId4" imgW="3251200" imgH="406400" progId="Equation.3">
                  <p:embed/>
                </p:oleObj>
              </mc:Choice>
              <mc:Fallback>
                <p:oleObj name="Equation" r:id="rId4" imgW="3251200" imgH="406400" progId="Equation.3">
                  <p:embed/>
                  <p:pic>
                    <p:nvPicPr>
                      <p:cNvPr id="0" name=""/>
                      <p:cNvPicPr>
                        <a:picLocks noChangeAspect="1" noChangeArrowheads="1"/>
                      </p:cNvPicPr>
                      <p:nvPr/>
                    </p:nvPicPr>
                    <p:blipFill>
                      <a:blip r:embed="rId5"/>
                      <a:srcRect/>
                      <a:stretch>
                        <a:fillRect/>
                      </a:stretch>
                    </p:blipFill>
                    <p:spPr bwMode="auto">
                      <a:xfrm>
                        <a:off x="1135744" y="3389194"/>
                        <a:ext cx="6300965" cy="787156"/>
                      </a:xfrm>
                      <a:prstGeom prst="rect">
                        <a:avLst/>
                      </a:prstGeom>
                      <a:noFill/>
                      <a:ln>
                        <a:noFill/>
                      </a:ln>
                      <a:extLst/>
                    </p:spPr>
                  </p:pic>
                </p:oleObj>
              </mc:Fallback>
            </mc:AlternateContent>
          </a:graphicData>
        </a:graphic>
      </p:graphicFrame>
      <p:sp>
        <p:nvSpPr>
          <p:cNvPr id="3" name="TextBox 2"/>
          <p:cNvSpPr txBox="1"/>
          <p:nvPr/>
        </p:nvSpPr>
        <p:spPr>
          <a:xfrm>
            <a:off x="248488" y="1808553"/>
            <a:ext cx="8034433" cy="1015663"/>
          </a:xfrm>
          <a:prstGeom prst="rect">
            <a:avLst/>
          </a:prstGeom>
          <a:noFill/>
        </p:spPr>
        <p:txBody>
          <a:bodyPr wrap="square" rtlCol="0">
            <a:spAutoFit/>
          </a:bodyPr>
          <a:lstStyle/>
          <a:p>
            <a:r>
              <a:rPr lang="en-US" sz="2000" dirty="0" smtClean="0"/>
              <a:t>Will we be able to reproduce the measured metabolites concentrations in the case of a damage if we assume that the reaction are the same but part of the liver is destroyed (changed volumes) ?</a:t>
            </a:r>
            <a:endParaRPr lang="en-US" sz="2000" dirty="0"/>
          </a:p>
        </p:txBody>
      </p:sp>
    </p:spTree>
    <p:extLst>
      <p:ext uri="{BB962C8B-B14F-4D97-AF65-F5344CB8AC3E}">
        <p14:creationId xmlns:p14="http://schemas.microsoft.com/office/powerpoint/2010/main" val="387127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4755"/>
            <a:ext cx="8229600" cy="1143000"/>
          </a:xfrm>
        </p:spPr>
        <p:txBody>
          <a:bodyPr>
            <a:noAutofit/>
          </a:bodyPr>
          <a:lstStyle/>
          <a:p>
            <a:r>
              <a:rPr lang="en-US" sz="3600" dirty="0" smtClean="0"/>
              <a:t>Step 3: Simulate the classical scheme in case of liver damage</a:t>
            </a:r>
            <a:endParaRPr lang="en-US" sz="3600" dirty="0"/>
          </a:p>
        </p:txBody>
      </p:sp>
      <p:pic>
        <p:nvPicPr>
          <p:cNvPr id="6" name="Picture 5" descr="C:\Users\Drasdo\Documents\INRIA\PROJECTS\PUBLICATIONS\SCHLIESSZELLMER\Figure9-From-Figures-Fin-v3.png"/>
          <p:cNvPicPr>
            <a:picLocks noChangeAspect="1" noChangeArrowheads="1"/>
          </p:cNvPicPr>
          <p:nvPr/>
        </p:nvPicPr>
        <p:blipFill rotWithShape="1">
          <a:blip r:embed="rId3">
            <a:extLst>
              <a:ext uri="{28A0092B-C50C-407E-A947-70E740481C1C}">
                <a14:useLocalDpi xmlns:a14="http://schemas.microsoft.com/office/drawing/2010/main" val="0"/>
              </a:ext>
            </a:extLst>
          </a:blip>
          <a:srcRect l="640" t="14823" r="54029" b="25727"/>
          <a:stretch/>
        </p:blipFill>
        <p:spPr bwMode="auto">
          <a:xfrm>
            <a:off x="457200" y="1719481"/>
            <a:ext cx="4144396" cy="443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4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4755"/>
            <a:ext cx="8229600" cy="1143000"/>
          </a:xfrm>
        </p:spPr>
        <p:txBody>
          <a:bodyPr>
            <a:noAutofit/>
          </a:bodyPr>
          <a:lstStyle/>
          <a:p>
            <a:r>
              <a:rPr lang="en-US" sz="3600" dirty="0" smtClean="0"/>
              <a:t>Step 3: Simulate the classical scheme in case of liver damage</a:t>
            </a:r>
            <a:endParaRPr lang="en-US" sz="3600" dirty="0"/>
          </a:p>
        </p:txBody>
      </p:sp>
      <p:pic>
        <p:nvPicPr>
          <p:cNvPr id="6" name="Picture 5" descr="C:\Users\Drasdo\Documents\INRIA\PROJECTS\PUBLICATIONS\SCHLIESSZELLMER\Figure9-From-Figures-Fin-v3.png"/>
          <p:cNvPicPr>
            <a:picLocks noChangeAspect="1" noChangeArrowheads="1"/>
          </p:cNvPicPr>
          <p:nvPr/>
        </p:nvPicPr>
        <p:blipFill rotWithShape="1">
          <a:blip r:embed="rId3">
            <a:extLst>
              <a:ext uri="{28A0092B-C50C-407E-A947-70E740481C1C}">
                <a14:useLocalDpi xmlns:a14="http://schemas.microsoft.com/office/drawing/2010/main" val="0"/>
              </a:ext>
            </a:extLst>
          </a:blip>
          <a:srcRect l="640" t="14823" r="54029" b="25727"/>
          <a:stretch/>
        </p:blipFill>
        <p:spPr bwMode="auto">
          <a:xfrm>
            <a:off x="457200" y="1719481"/>
            <a:ext cx="4144396" cy="44378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21606" y="5218569"/>
            <a:ext cx="3354583" cy="707886"/>
          </a:xfrm>
          <a:prstGeom prst="rect">
            <a:avLst/>
          </a:prstGeom>
          <a:noFill/>
        </p:spPr>
        <p:txBody>
          <a:bodyPr wrap="square" rtlCol="0">
            <a:spAutoFit/>
          </a:bodyPr>
          <a:lstStyle/>
          <a:p>
            <a:r>
              <a:rPr lang="en-US" sz="2000" b="1" dirty="0" smtClean="0"/>
              <a:t>There is something missing in the model …</a:t>
            </a:r>
            <a:endParaRPr lang="en-US" sz="2000" b="1" dirty="0"/>
          </a:p>
        </p:txBody>
      </p:sp>
    </p:spTree>
    <p:extLst>
      <p:ext uri="{BB962C8B-B14F-4D97-AF65-F5344CB8AC3E}">
        <p14:creationId xmlns:p14="http://schemas.microsoft.com/office/powerpoint/2010/main" val="139155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083"/>
            <a:ext cx="8229600" cy="1143000"/>
          </a:xfrm>
        </p:spPr>
        <p:txBody>
          <a:bodyPr>
            <a:noAutofit/>
          </a:bodyPr>
          <a:lstStyle/>
          <a:p>
            <a:r>
              <a:rPr lang="en-US" sz="3600" dirty="0" smtClean="0"/>
              <a:t>Step 4: Asking the experimentalists</a:t>
            </a:r>
            <a:endParaRPr lang="en-US" sz="36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85" y="1152083"/>
            <a:ext cx="8724411" cy="507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13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340" y="274638"/>
            <a:ext cx="8229600" cy="1143000"/>
          </a:xfrm>
        </p:spPr>
        <p:txBody>
          <a:bodyPr/>
          <a:lstStyle/>
          <a:p>
            <a:r>
              <a:rPr lang="en-US" dirty="0" smtClean="0"/>
              <a:t>MAMBA team</a:t>
            </a:r>
            <a:endParaRPr lang="en-US" dirty="0"/>
          </a:p>
        </p:txBody>
      </p:sp>
      <p:sp>
        <p:nvSpPr>
          <p:cNvPr id="3" name="Content Placeholder 2"/>
          <p:cNvSpPr>
            <a:spLocks noGrp="1"/>
          </p:cNvSpPr>
          <p:nvPr>
            <p:ph idx="1"/>
          </p:nvPr>
        </p:nvSpPr>
        <p:spPr>
          <a:xfrm>
            <a:off x="457200" y="2078555"/>
            <a:ext cx="8229600" cy="4525963"/>
          </a:xfrm>
        </p:spPr>
        <p:txBody>
          <a:bodyPr>
            <a:normAutofit/>
          </a:bodyPr>
          <a:lstStyle/>
          <a:p>
            <a:pPr>
              <a:buFont typeface="Wingdings" charset="2"/>
              <a:buChar char="Ø"/>
            </a:pPr>
            <a:r>
              <a:rPr lang="en-US" sz="2800" dirty="0" smtClean="0"/>
              <a:t>Modeling </a:t>
            </a:r>
            <a:r>
              <a:rPr lang="en-US" sz="2800" dirty="0"/>
              <a:t>and Analysis for Medical and Biological </a:t>
            </a:r>
            <a:r>
              <a:rPr lang="en-US" sz="2800" dirty="0" smtClean="0"/>
              <a:t>Applications</a:t>
            </a:r>
          </a:p>
          <a:p>
            <a:pPr>
              <a:buFont typeface="Wingdings" charset="2"/>
              <a:buChar char="Ø"/>
            </a:pPr>
            <a:r>
              <a:rPr lang="en-US" sz="2800" dirty="0" smtClean="0"/>
              <a:t>Led by Marie </a:t>
            </a:r>
            <a:r>
              <a:rPr lang="en-US" sz="2800" dirty="0" err="1"/>
              <a:t>Doumic</a:t>
            </a:r>
            <a:r>
              <a:rPr lang="en-US" sz="2800" dirty="0" err="1" smtClean="0"/>
              <a:t>-Jauffret</a:t>
            </a:r>
            <a:endParaRPr lang="en-US" sz="2800" dirty="0" smtClean="0"/>
          </a:p>
          <a:p>
            <a:pPr>
              <a:buFont typeface="Wingdings" charset="2"/>
              <a:buChar char="Ø"/>
            </a:pPr>
            <a:r>
              <a:rPr lang="en-US" sz="2800" dirty="0" smtClean="0"/>
              <a:t>Joint with UPMC</a:t>
            </a:r>
          </a:p>
          <a:p>
            <a:pPr>
              <a:buFont typeface="Wingdings" charset="2"/>
              <a:buChar char="Ø"/>
            </a:pPr>
            <a:r>
              <a:rPr lang="en-US" sz="2800" dirty="0" smtClean="0"/>
              <a:t>At Inria, focuses on:</a:t>
            </a:r>
          </a:p>
          <a:p>
            <a:pPr lvl="1"/>
            <a:r>
              <a:rPr lang="en-US" sz="2400" dirty="0" smtClean="0"/>
              <a:t>mathematical modeling of biological tissues (liver, tumors)</a:t>
            </a:r>
          </a:p>
          <a:p>
            <a:pPr marL="457200" lvl="1" indent="0">
              <a:buNone/>
            </a:pPr>
            <a:r>
              <a:rPr lang="en-US" sz="2400" dirty="0" smtClean="0"/>
              <a:t>	=&gt; Mainly Dirk </a:t>
            </a:r>
            <a:r>
              <a:rPr lang="en-US" sz="2400" dirty="0" err="1" smtClean="0"/>
              <a:t>Drasdo</a:t>
            </a:r>
            <a:endParaRPr lang="en-US" sz="2400" dirty="0" smtClean="0"/>
          </a:p>
          <a:p>
            <a:pPr lvl="1"/>
            <a:r>
              <a:rPr lang="en-US" sz="2400" dirty="0" smtClean="0"/>
              <a:t>Protein aggregation in amyloid diseases</a:t>
            </a:r>
          </a:p>
          <a:p>
            <a:pPr marL="457200" lvl="1" indent="0">
              <a:buNone/>
            </a:pPr>
            <a:r>
              <a:rPr lang="en-US" sz="2400" dirty="0" smtClean="0"/>
              <a:t>	=&gt; Mainly Marie </a:t>
            </a:r>
            <a:r>
              <a:rPr lang="en-US" sz="2400" dirty="0" err="1" smtClean="0"/>
              <a:t>Doumic-Jauffret</a:t>
            </a:r>
            <a:endParaRPr lang="en-US" sz="2400" dirty="0"/>
          </a:p>
        </p:txBody>
      </p:sp>
      <p:pic>
        <p:nvPicPr>
          <p:cNvPr id="4" name="Picture 3" descr="photo-Mamba-ver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320" y="0"/>
            <a:ext cx="2709680" cy="1800895"/>
          </a:xfrm>
          <a:prstGeom prst="rect">
            <a:avLst/>
          </a:prstGeom>
        </p:spPr>
      </p:pic>
    </p:spTree>
    <p:extLst>
      <p:ext uri="{BB962C8B-B14F-4D97-AF65-F5344CB8AC3E}">
        <p14:creationId xmlns:p14="http://schemas.microsoft.com/office/powerpoint/2010/main" val="25862423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083"/>
            <a:ext cx="8229600" cy="1143000"/>
          </a:xfrm>
        </p:spPr>
        <p:txBody>
          <a:bodyPr>
            <a:noAutofit/>
          </a:bodyPr>
          <a:lstStyle/>
          <a:p>
            <a:r>
              <a:rPr lang="en-US" sz="3600" dirty="0" smtClean="0"/>
              <a:t>Step 4: Asking the experimentalists</a:t>
            </a:r>
            <a:endParaRPr lang="en-US" sz="3600" dirty="0"/>
          </a:p>
        </p:txBody>
      </p:sp>
      <p:grpSp>
        <p:nvGrpSpPr>
          <p:cNvPr id="4" name="Group 26"/>
          <p:cNvGrpSpPr>
            <a:grpSpLocks/>
          </p:cNvGrpSpPr>
          <p:nvPr/>
        </p:nvGrpSpPr>
        <p:grpSpPr bwMode="auto">
          <a:xfrm>
            <a:off x="1011519" y="1933971"/>
            <a:ext cx="7212013" cy="750888"/>
            <a:chOff x="480" y="1248"/>
            <a:chExt cx="4543" cy="473"/>
          </a:xfrm>
        </p:grpSpPr>
        <p:sp>
          <p:nvSpPr>
            <p:cNvPr id="6" name="Text Box 5"/>
            <p:cNvSpPr txBox="1">
              <a:spLocks noChangeArrowheads="1"/>
            </p:cNvSpPr>
            <p:nvPr/>
          </p:nvSpPr>
          <p:spPr bwMode="auto">
            <a:xfrm>
              <a:off x="480" y="1431"/>
              <a:ext cx="106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2000" b="1" dirty="0" smtClean="0">
                  <a:cs typeface="+mn-cs"/>
                </a:rPr>
                <a:t>Glutamate</a:t>
              </a:r>
            </a:p>
          </p:txBody>
        </p:sp>
        <p:sp>
          <p:nvSpPr>
            <p:cNvPr id="8" name="Text Box 8"/>
            <p:cNvSpPr txBox="1">
              <a:spLocks noChangeArrowheads="1"/>
            </p:cNvSpPr>
            <p:nvPr/>
          </p:nvSpPr>
          <p:spPr bwMode="auto">
            <a:xfrm>
              <a:off x="2304" y="1248"/>
              <a:ext cx="70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defRPr/>
              </a:pPr>
              <a:r>
                <a:rPr lang="en-US" sz="2000" b="1" dirty="0" smtClean="0">
                  <a:solidFill>
                    <a:srgbClr val="000000"/>
                  </a:solidFill>
                  <a:cs typeface="+mn-cs"/>
                </a:rPr>
                <a:t>GDH</a:t>
              </a:r>
            </a:p>
          </p:txBody>
        </p:sp>
        <p:sp>
          <p:nvSpPr>
            <p:cNvPr id="9" name="Line 9"/>
            <p:cNvSpPr>
              <a:spLocks noChangeShapeType="1"/>
            </p:cNvSpPr>
            <p:nvPr/>
          </p:nvSpPr>
          <p:spPr bwMode="auto">
            <a:xfrm flipH="1" flipV="1">
              <a:off x="2201" y="1531"/>
              <a:ext cx="934"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 name="Text Box 6"/>
            <p:cNvSpPr txBox="1">
              <a:spLocks noChangeArrowheads="1"/>
            </p:cNvSpPr>
            <p:nvPr/>
          </p:nvSpPr>
          <p:spPr bwMode="auto">
            <a:xfrm>
              <a:off x="3128" y="1469"/>
              <a:ext cx="41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2000" b="1" smtClean="0">
                  <a:cs typeface="+mn-cs"/>
                </a:rPr>
                <a:t>NH</a:t>
              </a:r>
              <a:r>
                <a:rPr lang="en-US" sz="2000" b="1" baseline="-25000" smtClean="0">
                  <a:cs typeface="+mn-cs"/>
                </a:rPr>
                <a:t>4</a:t>
              </a:r>
            </a:p>
          </p:txBody>
        </p:sp>
        <p:sp>
          <p:nvSpPr>
            <p:cNvPr id="11" name="Text Box 7"/>
            <p:cNvSpPr txBox="1">
              <a:spLocks noChangeArrowheads="1"/>
            </p:cNvSpPr>
            <p:nvPr/>
          </p:nvSpPr>
          <p:spPr bwMode="auto">
            <a:xfrm>
              <a:off x="3669" y="1460"/>
              <a:ext cx="51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l-GR" sz="2000" b="1" smtClean="0">
                  <a:cs typeface="Arial" charset="0"/>
                </a:rPr>
                <a:t>α</a:t>
              </a:r>
              <a:r>
                <a:rPr lang="en-US" sz="2000" b="1" smtClean="0">
                  <a:cs typeface="Arial" charset="0"/>
                </a:rPr>
                <a:t>-KG</a:t>
              </a:r>
              <a:endParaRPr lang="el-GR" sz="2000" b="1" smtClean="0">
                <a:cs typeface="Arial" charset="0"/>
              </a:endParaRPr>
            </a:p>
          </p:txBody>
        </p:sp>
        <p:sp>
          <p:nvSpPr>
            <p:cNvPr id="12" name="Text Box 10"/>
            <p:cNvSpPr txBox="1">
              <a:spLocks noChangeArrowheads="1"/>
            </p:cNvSpPr>
            <p:nvPr/>
          </p:nvSpPr>
          <p:spPr bwMode="auto">
            <a:xfrm>
              <a:off x="3487" y="1460"/>
              <a:ext cx="21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2000" smtClean="0">
                  <a:cs typeface="Arial" charset="0"/>
                </a:rPr>
                <a:t>+</a:t>
              </a:r>
            </a:p>
          </p:txBody>
        </p:sp>
        <p:sp>
          <p:nvSpPr>
            <p:cNvPr id="13" name="Text Box 11"/>
            <p:cNvSpPr txBox="1">
              <a:spLocks noChangeArrowheads="1"/>
            </p:cNvSpPr>
            <p:nvPr/>
          </p:nvSpPr>
          <p:spPr bwMode="auto">
            <a:xfrm>
              <a:off x="3372" y="1428"/>
              <a:ext cx="18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1400" smtClean="0">
                  <a:cs typeface="Arial" charset="0"/>
                </a:rPr>
                <a:t>+</a:t>
              </a:r>
            </a:p>
          </p:txBody>
        </p:sp>
        <p:sp>
          <p:nvSpPr>
            <p:cNvPr id="14" name="Text Box 11"/>
            <p:cNvSpPr txBox="1">
              <a:spLocks noChangeArrowheads="1"/>
            </p:cNvSpPr>
            <p:nvPr/>
          </p:nvSpPr>
          <p:spPr bwMode="auto">
            <a:xfrm>
              <a:off x="4272" y="1464"/>
              <a:ext cx="75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2000" smtClean="0">
                  <a:solidFill>
                    <a:srgbClr val="000000"/>
                  </a:solidFill>
                  <a:cs typeface="Arial" charset="0"/>
                </a:rPr>
                <a:t>NADPH</a:t>
              </a:r>
              <a:endParaRPr lang="en-US" sz="2000" baseline="30000" smtClean="0">
                <a:solidFill>
                  <a:srgbClr val="000000"/>
                </a:solidFill>
                <a:cs typeface="Arial" charset="0"/>
              </a:endParaRPr>
            </a:p>
          </p:txBody>
        </p:sp>
        <p:sp>
          <p:nvSpPr>
            <p:cNvPr id="15" name="Text Box 11"/>
            <p:cNvSpPr txBox="1">
              <a:spLocks noChangeArrowheads="1"/>
            </p:cNvSpPr>
            <p:nvPr/>
          </p:nvSpPr>
          <p:spPr bwMode="auto">
            <a:xfrm>
              <a:off x="1536" y="1434"/>
              <a:ext cx="63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0000"/>
                  </a:solidFill>
                  <a:cs typeface="Arial" charset="0"/>
                </a:rPr>
                <a:t>NADP</a:t>
              </a:r>
              <a:r>
                <a:rPr lang="en-US" sz="2000" baseline="30000" dirty="0">
                  <a:solidFill>
                    <a:srgbClr val="000000"/>
                  </a:solidFill>
                  <a:cs typeface="Arial" charset="0"/>
                </a:rPr>
                <a:t>+ </a:t>
              </a:r>
              <a:endParaRPr lang="en-US" sz="2000" dirty="0">
                <a:solidFill>
                  <a:srgbClr val="000000"/>
                </a:solidFill>
                <a:cs typeface="Arial" charset="0"/>
              </a:endParaRPr>
            </a:p>
          </p:txBody>
        </p:sp>
        <p:sp>
          <p:nvSpPr>
            <p:cNvPr id="16" name="Text Box 39"/>
            <p:cNvSpPr txBox="1">
              <a:spLocks noChangeArrowheads="1"/>
            </p:cNvSpPr>
            <p:nvPr/>
          </p:nvSpPr>
          <p:spPr bwMode="auto">
            <a:xfrm>
              <a:off x="1356" y="1422"/>
              <a:ext cx="19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cs typeface="+mn-cs"/>
                </a:rPr>
                <a:t>+</a:t>
              </a:r>
            </a:p>
          </p:txBody>
        </p:sp>
        <p:sp>
          <p:nvSpPr>
            <p:cNvPr id="17" name="Text Box 40"/>
            <p:cNvSpPr txBox="1">
              <a:spLocks noChangeArrowheads="1"/>
            </p:cNvSpPr>
            <p:nvPr/>
          </p:nvSpPr>
          <p:spPr bwMode="auto">
            <a:xfrm>
              <a:off x="4128" y="1460"/>
              <a:ext cx="19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cs typeface="+mn-cs"/>
                </a:rPr>
                <a:t>+</a:t>
              </a:r>
            </a:p>
          </p:txBody>
        </p:sp>
      </p:grpSp>
      <p:sp>
        <p:nvSpPr>
          <p:cNvPr id="18" name="Line 9"/>
          <p:cNvSpPr>
            <a:spLocks noChangeShapeType="1"/>
          </p:cNvSpPr>
          <p:nvPr/>
        </p:nvSpPr>
        <p:spPr bwMode="auto">
          <a:xfrm flipH="1" flipV="1">
            <a:off x="3732494" y="2585787"/>
            <a:ext cx="1482725" cy="0"/>
          </a:xfrm>
          <a:prstGeom prst="line">
            <a:avLst/>
          </a:prstGeom>
          <a:noFill/>
          <a:ln w="28575">
            <a:solidFill>
              <a:schemeClr val="tx1"/>
            </a:solidFill>
            <a:round/>
            <a:headEnd type="none" w="med" len="me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44985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083"/>
            <a:ext cx="8229600" cy="1143000"/>
          </a:xfrm>
        </p:spPr>
        <p:txBody>
          <a:bodyPr>
            <a:noAutofit/>
          </a:bodyPr>
          <a:lstStyle/>
          <a:p>
            <a:r>
              <a:rPr lang="en-US" sz="3600" dirty="0" smtClean="0"/>
              <a:t>Step 5: Adding the GDH reaction </a:t>
            </a:r>
            <a:br>
              <a:rPr lang="en-US" sz="3600" dirty="0" smtClean="0"/>
            </a:br>
            <a:r>
              <a:rPr lang="en-US" sz="3600" dirty="0" smtClean="0"/>
              <a:t>to the model</a:t>
            </a:r>
            <a:endParaRPr lang="en-US" sz="3600" dirty="0"/>
          </a:p>
        </p:txBody>
      </p:sp>
      <p:sp>
        <p:nvSpPr>
          <p:cNvPr id="19" name="Rounded Rectangle 18"/>
          <p:cNvSpPr/>
          <p:nvPr/>
        </p:nvSpPr>
        <p:spPr>
          <a:xfrm>
            <a:off x="267630" y="1478668"/>
            <a:ext cx="5387605" cy="35390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ounded Rectangle 19"/>
          <p:cNvSpPr/>
          <p:nvPr/>
        </p:nvSpPr>
        <p:spPr>
          <a:xfrm>
            <a:off x="5751680" y="1486782"/>
            <a:ext cx="3050548" cy="35390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TextBox 20"/>
          <p:cNvSpPr txBox="1"/>
          <p:nvPr/>
        </p:nvSpPr>
        <p:spPr>
          <a:xfrm>
            <a:off x="3078664" y="1577959"/>
            <a:ext cx="716872" cy="400110"/>
          </a:xfrm>
          <a:prstGeom prst="rect">
            <a:avLst/>
          </a:prstGeom>
          <a:noFill/>
        </p:spPr>
        <p:txBody>
          <a:bodyPr wrap="square" rtlCol="0" anchor="ctr">
            <a:spAutoFit/>
          </a:bodyPr>
          <a:lstStyle/>
          <a:p>
            <a:pPr algn="ctr"/>
            <a:r>
              <a:rPr lang="en-US" sz="2000" dirty="0" err="1" smtClean="0"/>
              <a:t>Glu</a:t>
            </a:r>
            <a:endParaRPr lang="en-US" sz="2000" dirty="0"/>
          </a:p>
        </p:txBody>
      </p:sp>
      <p:sp>
        <p:nvSpPr>
          <p:cNvPr id="22" name="TextBox 21"/>
          <p:cNvSpPr txBox="1"/>
          <p:nvPr/>
        </p:nvSpPr>
        <p:spPr>
          <a:xfrm>
            <a:off x="3078664" y="2836849"/>
            <a:ext cx="819282" cy="400110"/>
          </a:xfrm>
          <a:prstGeom prst="rect">
            <a:avLst/>
          </a:prstGeom>
          <a:noFill/>
        </p:spPr>
        <p:txBody>
          <a:bodyPr wrap="square" rtlCol="0" anchor="ctr">
            <a:spAutoFit/>
          </a:bodyPr>
          <a:lstStyle/>
          <a:p>
            <a:pPr algn="ctr"/>
            <a:r>
              <a:rPr lang="en-US" sz="2000" dirty="0" err="1" smtClean="0">
                <a:solidFill>
                  <a:schemeClr val="bg1">
                    <a:lumMod val="75000"/>
                  </a:schemeClr>
                </a:solidFill>
              </a:rPr>
              <a:t>aKG</a:t>
            </a:r>
            <a:endParaRPr lang="en-US" sz="2000" dirty="0">
              <a:solidFill>
                <a:schemeClr val="bg1">
                  <a:lumMod val="75000"/>
                </a:schemeClr>
              </a:solidFill>
            </a:endParaRPr>
          </a:p>
        </p:txBody>
      </p:sp>
      <p:sp>
        <p:nvSpPr>
          <p:cNvPr id="23" name="TextBox 22"/>
          <p:cNvSpPr txBox="1"/>
          <p:nvPr/>
        </p:nvSpPr>
        <p:spPr>
          <a:xfrm>
            <a:off x="2198609" y="4468248"/>
            <a:ext cx="819282" cy="400110"/>
          </a:xfrm>
          <a:prstGeom prst="rect">
            <a:avLst/>
          </a:prstGeom>
          <a:noFill/>
        </p:spPr>
        <p:txBody>
          <a:bodyPr wrap="square" rtlCol="0" anchor="ctr">
            <a:spAutoFit/>
          </a:bodyPr>
          <a:lstStyle/>
          <a:p>
            <a:pPr algn="ctr"/>
            <a:r>
              <a:rPr lang="en-US" sz="2000" dirty="0" smtClean="0"/>
              <a:t>Urea</a:t>
            </a:r>
            <a:endParaRPr lang="en-US" sz="2000" dirty="0"/>
          </a:p>
        </p:txBody>
      </p:sp>
      <p:sp>
        <p:nvSpPr>
          <p:cNvPr id="24" name="TextBox 23"/>
          <p:cNvSpPr txBox="1"/>
          <p:nvPr/>
        </p:nvSpPr>
        <p:spPr>
          <a:xfrm>
            <a:off x="857989" y="2226177"/>
            <a:ext cx="819282" cy="400110"/>
          </a:xfrm>
          <a:prstGeom prst="rect">
            <a:avLst/>
          </a:prstGeom>
          <a:noFill/>
        </p:spPr>
        <p:txBody>
          <a:bodyPr wrap="square" rtlCol="0" anchor="ctr">
            <a:spAutoFit/>
          </a:bodyPr>
          <a:lstStyle/>
          <a:p>
            <a:pPr algn="ctr"/>
            <a:r>
              <a:rPr lang="en-US" sz="2000" dirty="0" err="1" smtClean="0"/>
              <a:t>Gln</a:t>
            </a:r>
            <a:endParaRPr lang="en-US" sz="2000" dirty="0"/>
          </a:p>
        </p:txBody>
      </p:sp>
      <p:sp>
        <p:nvSpPr>
          <p:cNvPr id="25" name="TextBox 24"/>
          <p:cNvSpPr txBox="1"/>
          <p:nvPr/>
        </p:nvSpPr>
        <p:spPr>
          <a:xfrm>
            <a:off x="1916373" y="2973860"/>
            <a:ext cx="819282" cy="400110"/>
          </a:xfrm>
          <a:prstGeom prst="rect">
            <a:avLst/>
          </a:prstGeom>
          <a:noFill/>
        </p:spPr>
        <p:txBody>
          <a:bodyPr wrap="square" rtlCol="0" anchor="ctr">
            <a:spAutoFit/>
          </a:bodyPr>
          <a:lstStyle/>
          <a:p>
            <a:pPr algn="ctr"/>
            <a:r>
              <a:rPr lang="en-US" sz="2000" dirty="0" smtClean="0"/>
              <a:t>NH4</a:t>
            </a:r>
            <a:endParaRPr lang="en-US" sz="2000" dirty="0"/>
          </a:p>
        </p:txBody>
      </p:sp>
      <p:sp>
        <p:nvSpPr>
          <p:cNvPr id="26" name="Freeform 25"/>
          <p:cNvSpPr/>
          <p:nvPr/>
        </p:nvSpPr>
        <p:spPr>
          <a:xfrm>
            <a:off x="1569937" y="2007715"/>
            <a:ext cx="1587576" cy="439166"/>
          </a:xfrm>
          <a:custGeom>
            <a:avLst/>
            <a:gdLst>
              <a:gd name="connsiteX0" fmla="*/ 0 w 1587576"/>
              <a:gd name="connsiteY0" fmla="*/ 423388 h 439166"/>
              <a:gd name="connsiteX1" fmla="*/ 846707 w 1587576"/>
              <a:gd name="connsiteY1" fmla="*/ 388105 h 439166"/>
              <a:gd name="connsiteX2" fmla="*/ 1587576 w 1587576"/>
              <a:gd name="connsiteY2" fmla="*/ 0 h 439166"/>
            </a:gdLst>
            <a:ahLst/>
            <a:cxnLst>
              <a:cxn ang="0">
                <a:pos x="connsiteX0" y="connsiteY0"/>
              </a:cxn>
              <a:cxn ang="0">
                <a:pos x="connsiteX1" y="connsiteY1"/>
              </a:cxn>
              <a:cxn ang="0">
                <a:pos x="connsiteX2" y="connsiteY2"/>
              </a:cxn>
            </a:cxnLst>
            <a:rect l="l" t="t" r="r" b="b"/>
            <a:pathLst>
              <a:path w="1587576" h="439166">
                <a:moveTo>
                  <a:pt x="0" y="423388"/>
                </a:moveTo>
                <a:cubicBezTo>
                  <a:pt x="291055" y="441029"/>
                  <a:pt x="582111" y="458670"/>
                  <a:pt x="846707" y="388105"/>
                </a:cubicBezTo>
                <a:cubicBezTo>
                  <a:pt x="1111303" y="317540"/>
                  <a:pt x="1349439" y="158770"/>
                  <a:pt x="1587576" y="0"/>
                </a:cubicBezTo>
              </a:path>
            </a:pathLst>
          </a:custGeom>
          <a:ln w="38100" cmpd="sng">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591733" y="2441577"/>
            <a:ext cx="795867" cy="578394"/>
          </a:xfrm>
          <a:custGeom>
            <a:avLst/>
            <a:gdLst>
              <a:gd name="connsiteX0" fmla="*/ 0 w 795867"/>
              <a:gd name="connsiteY0" fmla="*/ 2661 h 578394"/>
              <a:gd name="connsiteX1" fmla="*/ 643467 w 795867"/>
              <a:gd name="connsiteY1" fmla="*/ 87328 h 578394"/>
              <a:gd name="connsiteX2" fmla="*/ 795867 w 795867"/>
              <a:gd name="connsiteY2" fmla="*/ 578394 h 578394"/>
              <a:gd name="connsiteX3" fmla="*/ 795867 w 795867"/>
              <a:gd name="connsiteY3" fmla="*/ 578394 h 578394"/>
              <a:gd name="connsiteX4" fmla="*/ 795867 w 795867"/>
              <a:gd name="connsiteY4" fmla="*/ 578394 h 57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867" h="578394">
                <a:moveTo>
                  <a:pt x="0" y="2661"/>
                </a:moveTo>
                <a:cubicBezTo>
                  <a:pt x="255411" y="-2984"/>
                  <a:pt x="510823" y="-8628"/>
                  <a:pt x="643467" y="87328"/>
                </a:cubicBezTo>
                <a:cubicBezTo>
                  <a:pt x="776112" y="183284"/>
                  <a:pt x="795867" y="578394"/>
                  <a:pt x="795867" y="578394"/>
                </a:cubicBezTo>
                <a:lnTo>
                  <a:pt x="795867" y="578394"/>
                </a:lnTo>
                <a:lnTo>
                  <a:pt x="795867" y="578394"/>
                </a:lnTo>
              </a:path>
            </a:pathLst>
          </a:custGeom>
          <a:ln w="38100" cmpd="sng">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013422" y="2025138"/>
            <a:ext cx="271645" cy="897467"/>
          </a:xfrm>
          <a:custGeom>
            <a:avLst/>
            <a:gdLst>
              <a:gd name="connsiteX0" fmla="*/ 271645 w 271645"/>
              <a:gd name="connsiteY0" fmla="*/ 0 h 897467"/>
              <a:gd name="connsiteX1" fmla="*/ 711 w 271645"/>
              <a:gd name="connsiteY1" fmla="*/ 474134 h 897467"/>
              <a:gd name="connsiteX2" fmla="*/ 186978 w 271645"/>
              <a:gd name="connsiteY2" fmla="*/ 897467 h 897467"/>
            </a:gdLst>
            <a:ahLst/>
            <a:cxnLst>
              <a:cxn ang="0">
                <a:pos x="connsiteX0" y="connsiteY0"/>
              </a:cxn>
              <a:cxn ang="0">
                <a:pos x="connsiteX1" y="connsiteY1"/>
              </a:cxn>
              <a:cxn ang="0">
                <a:pos x="connsiteX2" y="connsiteY2"/>
              </a:cxn>
            </a:cxnLst>
            <a:rect l="l" t="t" r="r" b="b"/>
            <a:pathLst>
              <a:path w="271645" h="897467">
                <a:moveTo>
                  <a:pt x="271645" y="0"/>
                </a:moveTo>
                <a:cubicBezTo>
                  <a:pt x="143233" y="162278"/>
                  <a:pt x="14822" y="324556"/>
                  <a:pt x="711" y="474134"/>
                </a:cubicBezTo>
                <a:cubicBezTo>
                  <a:pt x="-13400" y="623712"/>
                  <a:pt x="186978" y="897467"/>
                  <a:pt x="186978" y="897467"/>
                </a:cubicBezTo>
              </a:path>
            </a:pathLst>
          </a:custGeom>
          <a:ln w="38100" cmpd="sng">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607733" y="1978070"/>
            <a:ext cx="677334" cy="995336"/>
          </a:xfrm>
          <a:custGeom>
            <a:avLst/>
            <a:gdLst>
              <a:gd name="connsiteX0" fmla="*/ 677334 w 677334"/>
              <a:gd name="connsiteY0" fmla="*/ 0 h 931333"/>
              <a:gd name="connsiteX1" fmla="*/ 203200 w 677334"/>
              <a:gd name="connsiteY1" fmla="*/ 711200 h 931333"/>
              <a:gd name="connsiteX2" fmla="*/ 0 w 677334"/>
              <a:gd name="connsiteY2" fmla="*/ 931333 h 931333"/>
            </a:gdLst>
            <a:ahLst/>
            <a:cxnLst>
              <a:cxn ang="0">
                <a:pos x="connsiteX0" y="connsiteY0"/>
              </a:cxn>
              <a:cxn ang="0">
                <a:pos x="connsiteX1" y="connsiteY1"/>
              </a:cxn>
              <a:cxn ang="0">
                <a:pos x="connsiteX2" y="connsiteY2"/>
              </a:cxn>
            </a:cxnLst>
            <a:rect l="l" t="t" r="r" b="b"/>
            <a:pathLst>
              <a:path w="677334" h="931333">
                <a:moveTo>
                  <a:pt x="677334" y="0"/>
                </a:moveTo>
                <a:cubicBezTo>
                  <a:pt x="496711" y="277989"/>
                  <a:pt x="316089" y="555978"/>
                  <a:pt x="203200" y="711200"/>
                </a:cubicBezTo>
                <a:cubicBezTo>
                  <a:pt x="90311" y="866422"/>
                  <a:pt x="45155" y="898877"/>
                  <a:pt x="0" y="931333"/>
                </a:cubicBezTo>
              </a:path>
            </a:pathLst>
          </a:custGeom>
          <a:ln w="38100" cmpd="sng">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438400" y="3379805"/>
            <a:ext cx="192338" cy="1217416"/>
          </a:xfrm>
          <a:custGeom>
            <a:avLst/>
            <a:gdLst>
              <a:gd name="connsiteX0" fmla="*/ 186267 w 192338"/>
              <a:gd name="connsiteY0" fmla="*/ 846667 h 846667"/>
              <a:gd name="connsiteX1" fmla="*/ 169333 w 192338"/>
              <a:gd name="connsiteY1" fmla="*/ 440267 h 846667"/>
              <a:gd name="connsiteX2" fmla="*/ 0 w 192338"/>
              <a:gd name="connsiteY2" fmla="*/ 0 h 846667"/>
            </a:gdLst>
            <a:ahLst/>
            <a:cxnLst>
              <a:cxn ang="0">
                <a:pos x="connsiteX0" y="connsiteY0"/>
              </a:cxn>
              <a:cxn ang="0">
                <a:pos x="connsiteX1" y="connsiteY1"/>
              </a:cxn>
              <a:cxn ang="0">
                <a:pos x="connsiteX2" y="connsiteY2"/>
              </a:cxn>
            </a:cxnLst>
            <a:rect l="l" t="t" r="r" b="b"/>
            <a:pathLst>
              <a:path w="192338" h="846667">
                <a:moveTo>
                  <a:pt x="186267" y="846667"/>
                </a:moveTo>
                <a:cubicBezTo>
                  <a:pt x="193322" y="714022"/>
                  <a:pt x="200377" y="581378"/>
                  <a:pt x="169333" y="440267"/>
                </a:cubicBezTo>
                <a:cubicBezTo>
                  <a:pt x="138289" y="299156"/>
                  <a:pt x="0" y="0"/>
                  <a:pt x="0" y="0"/>
                </a:cubicBezTo>
              </a:path>
            </a:pathLst>
          </a:custGeom>
          <a:ln w="38100" cmpd="sng">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1916373" y="2147905"/>
            <a:ext cx="819282" cy="276999"/>
          </a:xfrm>
          <a:prstGeom prst="rect">
            <a:avLst/>
          </a:prstGeom>
          <a:noFill/>
        </p:spPr>
        <p:txBody>
          <a:bodyPr wrap="square" rtlCol="0">
            <a:spAutoFit/>
          </a:bodyPr>
          <a:lstStyle/>
          <a:p>
            <a:r>
              <a:rPr lang="en-US" sz="1200" dirty="0" err="1" smtClean="0">
                <a:solidFill>
                  <a:schemeClr val="tx2"/>
                </a:solidFill>
              </a:rPr>
              <a:t>GLNase</a:t>
            </a:r>
            <a:endParaRPr lang="en-US" sz="1200" dirty="0">
              <a:solidFill>
                <a:schemeClr val="tx2"/>
              </a:solidFill>
            </a:endParaRPr>
          </a:p>
        </p:txBody>
      </p:sp>
      <p:sp>
        <p:nvSpPr>
          <p:cNvPr id="32" name="TextBox 31"/>
          <p:cNvSpPr txBox="1"/>
          <p:nvPr/>
        </p:nvSpPr>
        <p:spPr>
          <a:xfrm>
            <a:off x="2971389" y="2295681"/>
            <a:ext cx="819282" cy="276999"/>
          </a:xfrm>
          <a:prstGeom prst="rect">
            <a:avLst/>
          </a:prstGeom>
          <a:noFill/>
        </p:spPr>
        <p:txBody>
          <a:bodyPr wrap="square" rtlCol="0">
            <a:spAutoFit/>
          </a:bodyPr>
          <a:lstStyle/>
          <a:p>
            <a:r>
              <a:rPr lang="en-US" sz="1200" dirty="0" smtClean="0">
                <a:solidFill>
                  <a:schemeClr val="tx2"/>
                </a:solidFill>
              </a:rPr>
              <a:t>GDH</a:t>
            </a:r>
            <a:endParaRPr lang="en-US" sz="1200" dirty="0">
              <a:solidFill>
                <a:schemeClr val="tx2"/>
              </a:solidFill>
            </a:endParaRPr>
          </a:p>
        </p:txBody>
      </p:sp>
      <p:sp>
        <p:nvSpPr>
          <p:cNvPr id="33" name="TextBox 32"/>
          <p:cNvSpPr txBox="1"/>
          <p:nvPr/>
        </p:nvSpPr>
        <p:spPr>
          <a:xfrm>
            <a:off x="2603781" y="3995373"/>
            <a:ext cx="819282" cy="276999"/>
          </a:xfrm>
          <a:prstGeom prst="rect">
            <a:avLst/>
          </a:prstGeom>
          <a:noFill/>
        </p:spPr>
        <p:txBody>
          <a:bodyPr wrap="square" rtlCol="0">
            <a:spAutoFit/>
          </a:bodyPr>
          <a:lstStyle/>
          <a:p>
            <a:r>
              <a:rPr lang="en-US" sz="1200" dirty="0" smtClean="0">
                <a:solidFill>
                  <a:schemeClr val="tx2"/>
                </a:solidFill>
              </a:rPr>
              <a:t>CPS</a:t>
            </a:r>
            <a:endParaRPr lang="en-US" sz="1200" dirty="0">
              <a:solidFill>
                <a:schemeClr val="tx2"/>
              </a:solidFill>
            </a:endParaRPr>
          </a:p>
        </p:txBody>
      </p:sp>
      <p:sp>
        <p:nvSpPr>
          <p:cNvPr id="34" name="TextBox 33"/>
          <p:cNvSpPr txBox="1"/>
          <p:nvPr/>
        </p:nvSpPr>
        <p:spPr>
          <a:xfrm>
            <a:off x="609599" y="1449405"/>
            <a:ext cx="2713013" cy="369332"/>
          </a:xfrm>
          <a:prstGeom prst="rect">
            <a:avLst/>
          </a:prstGeom>
          <a:noFill/>
        </p:spPr>
        <p:txBody>
          <a:bodyPr wrap="square" rtlCol="0">
            <a:spAutoFit/>
          </a:bodyPr>
          <a:lstStyle/>
          <a:p>
            <a:r>
              <a:rPr lang="en-US" dirty="0" smtClean="0"/>
              <a:t>Cellular Periportal</a:t>
            </a:r>
            <a:endParaRPr lang="en-US" dirty="0"/>
          </a:p>
        </p:txBody>
      </p:sp>
      <p:sp>
        <p:nvSpPr>
          <p:cNvPr id="35" name="TextBox 34"/>
          <p:cNvSpPr txBox="1"/>
          <p:nvPr/>
        </p:nvSpPr>
        <p:spPr>
          <a:xfrm>
            <a:off x="6023535" y="1449405"/>
            <a:ext cx="2713013" cy="369332"/>
          </a:xfrm>
          <a:prstGeom prst="rect">
            <a:avLst/>
          </a:prstGeom>
          <a:noFill/>
        </p:spPr>
        <p:txBody>
          <a:bodyPr wrap="square" rtlCol="0">
            <a:spAutoFit/>
          </a:bodyPr>
          <a:lstStyle/>
          <a:p>
            <a:r>
              <a:rPr lang="en-US" dirty="0" smtClean="0"/>
              <a:t>Cellular Pericentral</a:t>
            </a:r>
            <a:endParaRPr lang="en-US" dirty="0"/>
          </a:p>
        </p:txBody>
      </p:sp>
      <p:sp>
        <p:nvSpPr>
          <p:cNvPr id="36" name="TextBox 35"/>
          <p:cNvSpPr txBox="1"/>
          <p:nvPr/>
        </p:nvSpPr>
        <p:spPr>
          <a:xfrm>
            <a:off x="5655235" y="2662195"/>
            <a:ext cx="716872" cy="400110"/>
          </a:xfrm>
          <a:prstGeom prst="rect">
            <a:avLst/>
          </a:prstGeom>
          <a:noFill/>
        </p:spPr>
        <p:txBody>
          <a:bodyPr wrap="square" rtlCol="0" anchor="ctr">
            <a:spAutoFit/>
          </a:bodyPr>
          <a:lstStyle/>
          <a:p>
            <a:pPr algn="ctr"/>
            <a:r>
              <a:rPr lang="en-US" sz="2000" dirty="0" err="1" smtClean="0"/>
              <a:t>Glu</a:t>
            </a:r>
            <a:endParaRPr lang="en-US" sz="2000" dirty="0"/>
          </a:p>
        </p:txBody>
      </p:sp>
      <p:sp>
        <p:nvSpPr>
          <p:cNvPr id="37" name="TextBox 36"/>
          <p:cNvSpPr txBox="1"/>
          <p:nvPr/>
        </p:nvSpPr>
        <p:spPr>
          <a:xfrm>
            <a:off x="7293997" y="2712995"/>
            <a:ext cx="819282" cy="400110"/>
          </a:xfrm>
          <a:prstGeom prst="rect">
            <a:avLst/>
          </a:prstGeom>
          <a:noFill/>
        </p:spPr>
        <p:txBody>
          <a:bodyPr wrap="square" rtlCol="0" anchor="ctr">
            <a:spAutoFit/>
          </a:bodyPr>
          <a:lstStyle/>
          <a:p>
            <a:pPr algn="ctr"/>
            <a:r>
              <a:rPr lang="en-US" sz="2000" dirty="0" err="1" smtClean="0">
                <a:solidFill>
                  <a:srgbClr val="BFBFBF"/>
                </a:solidFill>
              </a:rPr>
              <a:t>aKG</a:t>
            </a:r>
            <a:endParaRPr lang="en-US" sz="2000" dirty="0">
              <a:solidFill>
                <a:srgbClr val="BFBFBF"/>
              </a:solidFill>
            </a:endParaRPr>
          </a:p>
        </p:txBody>
      </p:sp>
      <p:sp>
        <p:nvSpPr>
          <p:cNvPr id="38" name="TextBox 37"/>
          <p:cNvSpPr txBox="1"/>
          <p:nvPr/>
        </p:nvSpPr>
        <p:spPr>
          <a:xfrm>
            <a:off x="6465228" y="4318517"/>
            <a:ext cx="819282" cy="400110"/>
          </a:xfrm>
          <a:prstGeom prst="rect">
            <a:avLst/>
          </a:prstGeom>
          <a:noFill/>
        </p:spPr>
        <p:txBody>
          <a:bodyPr wrap="square" rtlCol="0" anchor="ctr">
            <a:spAutoFit/>
          </a:bodyPr>
          <a:lstStyle/>
          <a:p>
            <a:pPr algn="ctr"/>
            <a:r>
              <a:rPr lang="en-US" sz="2000" dirty="0" err="1" smtClean="0"/>
              <a:t>Gln</a:t>
            </a:r>
            <a:endParaRPr lang="en-US" sz="2000" dirty="0"/>
          </a:p>
        </p:txBody>
      </p:sp>
      <p:sp>
        <p:nvSpPr>
          <p:cNvPr id="39" name="TextBox 38"/>
          <p:cNvSpPr txBox="1"/>
          <p:nvPr/>
        </p:nvSpPr>
        <p:spPr>
          <a:xfrm>
            <a:off x="7459097" y="3413302"/>
            <a:ext cx="819282" cy="400110"/>
          </a:xfrm>
          <a:prstGeom prst="rect">
            <a:avLst/>
          </a:prstGeom>
          <a:noFill/>
        </p:spPr>
        <p:txBody>
          <a:bodyPr wrap="square" rtlCol="0" anchor="ctr">
            <a:spAutoFit/>
          </a:bodyPr>
          <a:lstStyle/>
          <a:p>
            <a:pPr algn="ctr"/>
            <a:r>
              <a:rPr lang="en-US" sz="2000" dirty="0" smtClean="0"/>
              <a:t>NH4</a:t>
            </a:r>
            <a:endParaRPr lang="en-US" sz="2000" dirty="0"/>
          </a:p>
        </p:txBody>
      </p:sp>
      <p:sp>
        <p:nvSpPr>
          <p:cNvPr id="40" name="Freeform 39"/>
          <p:cNvSpPr/>
          <p:nvPr/>
        </p:nvSpPr>
        <p:spPr>
          <a:xfrm>
            <a:off x="6375400" y="3087705"/>
            <a:ext cx="1066800" cy="228630"/>
          </a:xfrm>
          <a:custGeom>
            <a:avLst/>
            <a:gdLst>
              <a:gd name="connsiteX0" fmla="*/ 1066800 w 1066800"/>
              <a:gd name="connsiteY0" fmla="*/ 12700 h 228630"/>
              <a:gd name="connsiteX1" fmla="*/ 596900 w 1066800"/>
              <a:gd name="connsiteY1" fmla="*/ 228600 h 228630"/>
              <a:gd name="connsiteX2" fmla="*/ 0 w 1066800"/>
              <a:gd name="connsiteY2" fmla="*/ 0 h 228630"/>
            </a:gdLst>
            <a:ahLst/>
            <a:cxnLst>
              <a:cxn ang="0">
                <a:pos x="connsiteX0" y="connsiteY0"/>
              </a:cxn>
              <a:cxn ang="0">
                <a:pos x="connsiteX1" y="connsiteY1"/>
              </a:cxn>
              <a:cxn ang="0">
                <a:pos x="connsiteX2" y="connsiteY2"/>
              </a:cxn>
            </a:cxnLst>
            <a:rect l="l" t="t" r="r" b="b"/>
            <a:pathLst>
              <a:path w="1066800" h="228630">
                <a:moveTo>
                  <a:pt x="1066800" y="12700"/>
                </a:moveTo>
                <a:cubicBezTo>
                  <a:pt x="920750" y="121708"/>
                  <a:pt x="774700" y="230717"/>
                  <a:pt x="596900" y="228600"/>
                </a:cubicBezTo>
                <a:cubicBezTo>
                  <a:pt x="419100" y="226483"/>
                  <a:pt x="0" y="0"/>
                  <a:pt x="0" y="0"/>
                </a:cubicBezTo>
              </a:path>
            </a:pathLst>
          </a:custGeom>
          <a:ln w="38100" cmpd="sng">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rot="19739107">
            <a:off x="6700952" y="2890603"/>
            <a:ext cx="660400" cy="1016000"/>
          </a:xfrm>
          <a:custGeom>
            <a:avLst/>
            <a:gdLst>
              <a:gd name="connsiteX0" fmla="*/ 0 w 660400"/>
              <a:gd name="connsiteY0" fmla="*/ 0 h 1016000"/>
              <a:gd name="connsiteX1" fmla="*/ 355600 w 660400"/>
              <a:gd name="connsiteY1" fmla="*/ 643467 h 1016000"/>
              <a:gd name="connsiteX2" fmla="*/ 660400 w 660400"/>
              <a:gd name="connsiteY2" fmla="*/ 1016000 h 1016000"/>
            </a:gdLst>
            <a:ahLst/>
            <a:cxnLst>
              <a:cxn ang="0">
                <a:pos x="connsiteX0" y="connsiteY0"/>
              </a:cxn>
              <a:cxn ang="0">
                <a:pos x="connsiteX1" y="connsiteY1"/>
              </a:cxn>
              <a:cxn ang="0">
                <a:pos x="connsiteX2" y="connsiteY2"/>
              </a:cxn>
            </a:cxnLst>
            <a:rect l="l" t="t" r="r" b="b"/>
            <a:pathLst>
              <a:path w="660400" h="1016000">
                <a:moveTo>
                  <a:pt x="0" y="0"/>
                </a:moveTo>
                <a:cubicBezTo>
                  <a:pt x="122766" y="237067"/>
                  <a:pt x="245533" y="474134"/>
                  <a:pt x="355600" y="643467"/>
                </a:cubicBezTo>
                <a:cubicBezTo>
                  <a:pt x="465667" y="812800"/>
                  <a:pt x="660400" y="1016000"/>
                  <a:pt x="660400" y="1016000"/>
                </a:cubicBezTo>
              </a:path>
            </a:pathLst>
          </a:custGeom>
          <a:ln w="38100" cmpd="sng">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6183062" y="3195549"/>
            <a:ext cx="700338" cy="1229889"/>
          </a:xfrm>
          <a:custGeom>
            <a:avLst/>
            <a:gdLst>
              <a:gd name="connsiteX0" fmla="*/ 186267 w 192338"/>
              <a:gd name="connsiteY0" fmla="*/ 846667 h 846667"/>
              <a:gd name="connsiteX1" fmla="*/ 169333 w 192338"/>
              <a:gd name="connsiteY1" fmla="*/ 440267 h 846667"/>
              <a:gd name="connsiteX2" fmla="*/ 0 w 192338"/>
              <a:gd name="connsiteY2" fmla="*/ 0 h 846667"/>
            </a:gdLst>
            <a:ahLst/>
            <a:cxnLst>
              <a:cxn ang="0">
                <a:pos x="connsiteX0" y="connsiteY0"/>
              </a:cxn>
              <a:cxn ang="0">
                <a:pos x="connsiteX1" y="connsiteY1"/>
              </a:cxn>
              <a:cxn ang="0">
                <a:pos x="connsiteX2" y="connsiteY2"/>
              </a:cxn>
            </a:cxnLst>
            <a:rect l="l" t="t" r="r" b="b"/>
            <a:pathLst>
              <a:path w="192338" h="846667">
                <a:moveTo>
                  <a:pt x="186267" y="846667"/>
                </a:moveTo>
                <a:cubicBezTo>
                  <a:pt x="193322" y="714022"/>
                  <a:pt x="200377" y="581378"/>
                  <a:pt x="169333" y="440267"/>
                </a:cubicBezTo>
                <a:cubicBezTo>
                  <a:pt x="138289" y="299156"/>
                  <a:pt x="0" y="0"/>
                  <a:pt x="0" y="0"/>
                </a:cubicBezTo>
              </a:path>
            </a:pathLst>
          </a:custGeom>
          <a:ln w="38100" cmpd="sng">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6881771" y="3811605"/>
            <a:ext cx="662029" cy="546100"/>
          </a:xfrm>
          <a:custGeom>
            <a:avLst/>
            <a:gdLst>
              <a:gd name="connsiteX0" fmla="*/ 1629 w 662029"/>
              <a:gd name="connsiteY0" fmla="*/ 546100 h 546100"/>
              <a:gd name="connsiteX1" fmla="*/ 103229 w 662029"/>
              <a:gd name="connsiteY1" fmla="*/ 215900 h 546100"/>
              <a:gd name="connsiteX2" fmla="*/ 662029 w 662029"/>
              <a:gd name="connsiteY2" fmla="*/ 0 h 546100"/>
            </a:gdLst>
            <a:ahLst/>
            <a:cxnLst>
              <a:cxn ang="0">
                <a:pos x="connsiteX0" y="connsiteY0"/>
              </a:cxn>
              <a:cxn ang="0">
                <a:pos x="connsiteX1" y="connsiteY1"/>
              </a:cxn>
              <a:cxn ang="0">
                <a:pos x="connsiteX2" y="connsiteY2"/>
              </a:cxn>
            </a:cxnLst>
            <a:rect l="l" t="t" r="r" b="b"/>
            <a:pathLst>
              <a:path w="662029" h="546100">
                <a:moveTo>
                  <a:pt x="1629" y="546100"/>
                </a:moveTo>
                <a:cubicBezTo>
                  <a:pt x="-2605" y="426508"/>
                  <a:pt x="-6838" y="306917"/>
                  <a:pt x="103229" y="215900"/>
                </a:cubicBezTo>
                <a:cubicBezTo>
                  <a:pt x="213296" y="124883"/>
                  <a:pt x="662029" y="0"/>
                  <a:pt x="662029" y="0"/>
                </a:cubicBezTo>
              </a:path>
            </a:pathLst>
          </a:custGeom>
          <a:ln w="38100" cmpd="sng">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6686417" y="3032281"/>
            <a:ext cx="819282" cy="276999"/>
          </a:xfrm>
          <a:prstGeom prst="rect">
            <a:avLst/>
          </a:prstGeom>
          <a:noFill/>
        </p:spPr>
        <p:txBody>
          <a:bodyPr wrap="square" rtlCol="0">
            <a:spAutoFit/>
          </a:bodyPr>
          <a:lstStyle/>
          <a:p>
            <a:r>
              <a:rPr lang="en-US" sz="1200" dirty="0" smtClean="0">
                <a:solidFill>
                  <a:schemeClr val="tx2"/>
                </a:solidFill>
              </a:rPr>
              <a:t>GDH</a:t>
            </a:r>
            <a:endParaRPr lang="en-US" sz="1200" dirty="0">
              <a:solidFill>
                <a:schemeClr val="tx2"/>
              </a:solidFill>
            </a:endParaRPr>
          </a:p>
        </p:txBody>
      </p:sp>
      <p:sp>
        <p:nvSpPr>
          <p:cNvPr id="45" name="TextBox 44"/>
          <p:cNvSpPr txBox="1"/>
          <p:nvPr/>
        </p:nvSpPr>
        <p:spPr>
          <a:xfrm>
            <a:off x="6784776" y="3718374"/>
            <a:ext cx="819282" cy="276999"/>
          </a:xfrm>
          <a:prstGeom prst="rect">
            <a:avLst/>
          </a:prstGeom>
          <a:noFill/>
        </p:spPr>
        <p:txBody>
          <a:bodyPr wrap="square" rtlCol="0">
            <a:spAutoFit/>
          </a:bodyPr>
          <a:lstStyle/>
          <a:p>
            <a:r>
              <a:rPr lang="en-US" sz="1200" dirty="0" smtClean="0">
                <a:solidFill>
                  <a:schemeClr val="tx2"/>
                </a:solidFill>
              </a:rPr>
              <a:t>GS</a:t>
            </a:r>
            <a:endParaRPr lang="en-US" sz="1200" dirty="0">
              <a:solidFill>
                <a:schemeClr val="tx2"/>
              </a:solidFill>
            </a:endParaRPr>
          </a:p>
        </p:txBody>
      </p:sp>
      <p:cxnSp>
        <p:nvCxnSpPr>
          <p:cNvPr id="46" name="Straight Arrow Connector 45"/>
          <p:cNvCxnSpPr/>
          <p:nvPr/>
        </p:nvCxnSpPr>
        <p:spPr>
          <a:xfrm flipH="1">
            <a:off x="3790672" y="1818737"/>
            <a:ext cx="546097" cy="0"/>
          </a:xfrm>
          <a:prstGeom prst="straightConnector1">
            <a:avLst/>
          </a:prstGeom>
          <a:ln w="381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018450" y="1748138"/>
            <a:ext cx="819282" cy="276999"/>
          </a:xfrm>
          <a:prstGeom prst="rect">
            <a:avLst/>
          </a:prstGeom>
          <a:noFill/>
          <a:ln>
            <a:noFill/>
          </a:ln>
        </p:spPr>
        <p:txBody>
          <a:bodyPr wrap="square" rtlCol="0">
            <a:spAutoFit/>
          </a:bodyPr>
          <a:lstStyle/>
          <a:p>
            <a:r>
              <a:rPr lang="en-US" sz="1200" dirty="0" err="1" smtClean="0">
                <a:solidFill>
                  <a:schemeClr val="tx2"/>
                </a:solidFill>
              </a:rPr>
              <a:t>endo</a:t>
            </a:r>
            <a:endParaRPr lang="en-US" sz="1200" dirty="0">
              <a:solidFill>
                <a:schemeClr val="tx2"/>
              </a:solidFill>
            </a:endParaRPr>
          </a:p>
        </p:txBody>
      </p:sp>
      <p:cxnSp>
        <p:nvCxnSpPr>
          <p:cNvPr id="48" name="Straight Arrow Connector 47"/>
          <p:cNvCxnSpPr/>
          <p:nvPr/>
        </p:nvCxnSpPr>
        <p:spPr>
          <a:xfrm flipH="1">
            <a:off x="6095033" y="2226177"/>
            <a:ext cx="88029" cy="400111"/>
          </a:xfrm>
          <a:prstGeom prst="straightConnector1">
            <a:avLst/>
          </a:prstGeom>
          <a:ln w="381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000365" y="1977754"/>
            <a:ext cx="819282" cy="276999"/>
          </a:xfrm>
          <a:prstGeom prst="rect">
            <a:avLst/>
          </a:prstGeom>
          <a:noFill/>
        </p:spPr>
        <p:txBody>
          <a:bodyPr wrap="square" rtlCol="0">
            <a:spAutoFit/>
          </a:bodyPr>
          <a:lstStyle/>
          <a:p>
            <a:r>
              <a:rPr lang="en-US" sz="1200" dirty="0" err="1" smtClean="0">
                <a:solidFill>
                  <a:schemeClr val="tx2"/>
                </a:solidFill>
              </a:rPr>
              <a:t>endo</a:t>
            </a:r>
            <a:endParaRPr lang="en-US" sz="1200" dirty="0">
              <a:solidFill>
                <a:schemeClr val="tx2"/>
              </a:solidFill>
            </a:endParaRPr>
          </a:p>
        </p:txBody>
      </p:sp>
      <p:sp>
        <p:nvSpPr>
          <p:cNvPr id="2" name="TextBox 1"/>
          <p:cNvSpPr txBox="1"/>
          <p:nvPr/>
        </p:nvSpPr>
        <p:spPr>
          <a:xfrm>
            <a:off x="355022" y="5321612"/>
            <a:ext cx="8116009" cy="1323439"/>
          </a:xfrm>
          <a:prstGeom prst="rect">
            <a:avLst/>
          </a:prstGeom>
          <a:noFill/>
        </p:spPr>
        <p:txBody>
          <a:bodyPr wrap="square" rtlCol="0">
            <a:spAutoFit/>
          </a:bodyPr>
          <a:lstStyle/>
          <a:p>
            <a:pPr marL="285750" indent="-285750">
              <a:buFont typeface="Wingdings" charset="2"/>
              <a:buChar char="Ø"/>
            </a:pPr>
            <a:r>
              <a:rPr lang="en-US" sz="2000" dirty="0" smtClean="0"/>
              <a:t>Will the new model be able to reproduce both the data from the healthy case and from the drug-induced damage case ?</a:t>
            </a:r>
          </a:p>
          <a:p>
            <a:endParaRPr lang="en-US" sz="2000" dirty="0" smtClean="0"/>
          </a:p>
          <a:p>
            <a:pPr marL="285750" indent="-285750">
              <a:buFont typeface="Wingdings" charset="2"/>
              <a:buChar char="Ø"/>
            </a:pPr>
            <a:r>
              <a:rPr lang="en-US" sz="2000" dirty="0" smtClean="0"/>
              <a:t>What will be the direction of GDH over time in the damaged case ?</a:t>
            </a:r>
            <a:endParaRPr lang="en-US" sz="2000" dirty="0"/>
          </a:p>
        </p:txBody>
      </p:sp>
    </p:spTree>
    <p:extLst>
      <p:ext uri="{BB962C8B-B14F-4D97-AF65-F5344CB8AC3E}">
        <p14:creationId xmlns:p14="http://schemas.microsoft.com/office/powerpoint/2010/main" val="810518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083"/>
            <a:ext cx="8229600" cy="1143000"/>
          </a:xfrm>
        </p:spPr>
        <p:txBody>
          <a:bodyPr>
            <a:noAutofit/>
          </a:bodyPr>
          <a:lstStyle/>
          <a:p>
            <a:r>
              <a:rPr lang="en-US" sz="3600" dirty="0" smtClean="0"/>
              <a:t>Step 5: Adding the GDH reaction </a:t>
            </a:r>
            <a:br>
              <a:rPr lang="en-US" sz="3600" dirty="0" smtClean="0"/>
            </a:br>
            <a:r>
              <a:rPr lang="en-US" sz="3600" dirty="0" smtClean="0"/>
              <a:t>to the model – Open questions</a:t>
            </a:r>
            <a:endParaRPr lang="en-US" sz="3600" dirty="0"/>
          </a:p>
        </p:txBody>
      </p:sp>
      <p:sp>
        <p:nvSpPr>
          <p:cNvPr id="19" name="Rounded Rectangle 18"/>
          <p:cNvSpPr/>
          <p:nvPr/>
        </p:nvSpPr>
        <p:spPr>
          <a:xfrm>
            <a:off x="267630" y="1478668"/>
            <a:ext cx="5387605" cy="35390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ounded Rectangle 19"/>
          <p:cNvSpPr/>
          <p:nvPr/>
        </p:nvSpPr>
        <p:spPr>
          <a:xfrm>
            <a:off x="5751680" y="1486782"/>
            <a:ext cx="3050548" cy="35390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TextBox 20"/>
          <p:cNvSpPr txBox="1"/>
          <p:nvPr/>
        </p:nvSpPr>
        <p:spPr>
          <a:xfrm>
            <a:off x="3078664" y="1577959"/>
            <a:ext cx="716872" cy="400110"/>
          </a:xfrm>
          <a:prstGeom prst="rect">
            <a:avLst/>
          </a:prstGeom>
          <a:noFill/>
        </p:spPr>
        <p:txBody>
          <a:bodyPr wrap="square" rtlCol="0" anchor="ctr">
            <a:spAutoFit/>
          </a:bodyPr>
          <a:lstStyle/>
          <a:p>
            <a:pPr algn="ctr"/>
            <a:r>
              <a:rPr lang="en-US" sz="2000" dirty="0" err="1" smtClean="0"/>
              <a:t>Glu</a:t>
            </a:r>
            <a:endParaRPr lang="en-US" sz="2000" dirty="0"/>
          </a:p>
        </p:txBody>
      </p:sp>
      <p:sp>
        <p:nvSpPr>
          <p:cNvPr id="22" name="TextBox 21"/>
          <p:cNvSpPr txBox="1"/>
          <p:nvPr/>
        </p:nvSpPr>
        <p:spPr>
          <a:xfrm>
            <a:off x="3078664" y="2836849"/>
            <a:ext cx="819282" cy="400110"/>
          </a:xfrm>
          <a:prstGeom prst="rect">
            <a:avLst/>
          </a:prstGeom>
          <a:noFill/>
        </p:spPr>
        <p:txBody>
          <a:bodyPr wrap="square" rtlCol="0" anchor="ctr">
            <a:spAutoFit/>
          </a:bodyPr>
          <a:lstStyle/>
          <a:p>
            <a:pPr algn="ctr"/>
            <a:r>
              <a:rPr lang="en-US" sz="2000" dirty="0" err="1" smtClean="0">
                <a:solidFill>
                  <a:schemeClr val="bg1">
                    <a:lumMod val="75000"/>
                  </a:schemeClr>
                </a:solidFill>
              </a:rPr>
              <a:t>aKG</a:t>
            </a:r>
            <a:endParaRPr lang="en-US" sz="2000" dirty="0">
              <a:solidFill>
                <a:schemeClr val="bg1">
                  <a:lumMod val="75000"/>
                </a:schemeClr>
              </a:solidFill>
            </a:endParaRPr>
          </a:p>
        </p:txBody>
      </p:sp>
      <p:sp>
        <p:nvSpPr>
          <p:cNvPr id="23" name="TextBox 22"/>
          <p:cNvSpPr txBox="1"/>
          <p:nvPr/>
        </p:nvSpPr>
        <p:spPr>
          <a:xfrm>
            <a:off x="2198609" y="4468248"/>
            <a:ext cx="819282" cy="400110"/>
          </a:xfrm>
          <a:prstGeom prst="rect">
            <a:avLst/>
          </a:prstGeom>
          <a:noFill/>
        </p:spPr>
        <p:txBody>
          <a:bodyPr wrap="square" rtlCol="0" anchor="ctr">
            <a:spAutoFit/>
          </a:bodyPr>
          <a:lstStyle/>
          <a:p>
            <a:pPr algn="ctr"/>
            <a:r>
              <a:rPr lang="en-US" sz="2000" dirty="0" smtClean="0"/>
              <a:t>Urea</a:t>
            </a:r>
            <a:endParaRPr lang="en-US" sz="2000" dirty="0"/>
          </a:p>
        </p:txBody>
      </p:sp>
      <p:sp>
        <p:nvSpPr>
          <p:cNvPr id="24" name="TextBox 23"/>
          <p:cNvSpPr txBox="1"/>
          <p:nvPr/>
        </p:nvSpPr>
        <p:spPr>
          <a:xfrm>
            <a:off x="857989" y="2226177"/>
            <a:ext cx="819282" cy="400110"/>
          </a:xfrm>
          <a:prstGeom prst="rect">
            <a:avLst/>
          </a:prstGeom>
          <a:noFill/>
        </p:spPr>
        <p:txBody>
          <a:bodyPr wrap="square" rtlCol="0" anchor="ctr">
            <a:spAutoFit/>
          </a:bodyPr>
          <a:lstStyle/>
          <a:p>
            <a:pPr algn="ctr"/>
            <a:r>
              <a:rPr lang="en-US" sz="2000" dirty="0" err="1" smtClean="0"/>
              <a:t>Gln</a:t>
            </a:r>
            <a:endParaRPr lang="en-US" sz="2000" dirty="0"/>
          </a:p>
        </p:txBody>
      </p:sp>
      <p:sp>
        <p:nvSpPr>
          <p:cNvPr id="25" name="TextBox 24"/>
          <p:cNvSpPr txBox="1"/>
          <p:nvPr/>
        </p:nvSpPr>
        <p:spPr>
          <a:xfrm>
            <a:off x="1916373" y="2973860"/>
            <a:ext cx="819282" cy="400110"/>
          </a:xfrm>
          <a:prstGeom prst="rect">
            <a:avLst/>
          </a:prstGeom>
          <a:noFill/>
        </p:spPr>
        <p:txBody>
          <a:bodyPr wrap="square" rtlCol="0" anchor="ctr">
            <a:spAutoFit/>
          </a:bodyPr>
          <a:lstStyle/>
          <a:p>
            <a:pPr algn="ctr"/>
            <a:r>
              <a:rPr lang="en-US" sz="2000" dirty="0" smtClean="0"/>
              <a:t>NH4</a:t>
            </a:r>
            <a:endParaRPr lang="en-US" sz="2000" dirty="0"/>
          </a:p>
        </p:txBody>
      </p:sp>
      <p:sp>
        <p:nvSpPr>
          <p:cNvPr id="26" name="Freeform 25"/>
          <p:cNvSpPr/>
          <p:nvPr/>
        </p:nvSpPr>
        <p:spPr>
          <a:xfrm>
            <a:off x="1569937" y="2007715"/>
            <a:ext cx="1587576" cy="439166"/>
          </a:xfrm>
          <a:custGeom>
            <a:avLst/>
            <a:gdLst>
              <a:gd name="connsiteX0" fmla="*/ 0 w 1587576"/>
              <a:gd name="connsiteY0" fmla="*/ 423388 h 439166"/>
              <a:gd name="connsiteX1" fmla="*/ 846707 w 1587576"/>
              <a:gd name="connsiteY1" fmla="*/ 388105 h 439166"/>
              <a:gd name="connsiteX2" fmla="*/ 1587576 w 1587576"/>
              <a:gd name="connsiteY2" fmla="*/ 0 h 439166"/>
            </a:gdLst>
            <a:ahLst/>
            <a:cxnLst>
              <a:cxn ang="0">
                <a:pos x="connsiteX0" y="connsiteY0"/>
              </a:cxn>
              <a:cxn ang="0">
                <a:pos x="connsiteX1" y="connsiteY1"/>
              </a:cxn>
              <a:cxn ang="0">
                <a:pos x="connsiteX2" y="connsiteY2"/>
              </a:cxn>
            </a:cxnLst>
            <a:rect l="l" t="t" r="r" b="b"/>
            <a:pathLst>
              <a:path w="1587576" h="439166">
                <a:moveTo>
                  <a:pt x="0" y="423388"/>
                </a:moveTo>
                <a:cubicBezTo>
                  <a:pt x="291055" y="441029"/>
                  <a:pt x="582111" y="458670"/>
                  <a:pt x="846707" y="388105"/>
                </a:cubicBezTo>
                <a:cubicBezTo>
                  <a:pt x="1111303" y="317540"/>
                  <a:pt x="1349439" y="158770"/>
                  <a:pt x="1587576" y="0"/>
                </a:cubicBezTo>
              </a:path>
            </a:pathLst>
          </a:custGeom>
          <a:ln w="38100" cmpd="sng">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591733" y="2441577"/>
            <a:ext cx="795867" cy="578394"/>
          </a:xfrm>
          <a:custGeom>
            <a:avLst/>
            <a:gdLst>
              <a:gd name="connsiteX0" fmla="*/ 0 w 795867"/>
              <a:gd name="connsiteY0" fmla="*/ 2661 h 578394"/>
              <a:gd name="connsiteX1" fmla="*/ 643467 w 795867"/>
              <a:gd name="connsiteY1" fmla="*/ 87328 h 578394"/>
              <a:gd name="connsiteX2" fmla="*/ 795867 w 795867"/>
              <a:gd name="connsiteY2" fmla="*/ 578394 h 578394"/>
              <a:gd name="connsiteX3" fmla="*/ 795867 w 795867"/>
              <a:gd name="connsiteY3" fmla="*/ 578394 h 578394"/>
              <a:gd name="connsiteX4" fmla="*/ 795867 w 795867"/>
              <a:gd name="connsiteY4" fmla="*/ 578394 h 57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867" h="578394">
                <a:moveTo>
                  <a:pt x="0" y="2661"/>
                </a:moveTo>
                <a:cubicBezTo>
                  <a:pt x="255411" y="-2984"/>
                  <a:pt x="510823" y="-8628"/>
                  <a:pt x="643467" y="87328"/>
                </a:cubicBezTo>
                <a:cubicBezTo>
                  <a:pt x="776112" y="183284"/>
                  <a:pt x="795867" y="578394"/>
                  <a:pt x="795867" y="578394"/>
                </a:cubicBezTo>
                <a:lnTo>
                  <a:pt x="795867" y="578394"/>
                </a:lnTo>
                <a:lnTo>
                  <a:pt x="795867" y="578394"/>
                </a:lnTo>
              </a:path>
            </a:pathLst>
          </a:custGeom>
          <a:ln w="38100" cmpd="sng">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013422" y="2025138"/>
            <a:ext cx="271645" cy="897467"/>
          </a:xfrm>
          <a:custGeom>
            <a:avLst/>
            <a:gdLst>
              <a:gd name="connsiteX0" fmla="*/ 271645 w 271645"/>
              <a:gd name="connsiteY0" fmla="*/ 0 h 897467"/>
              <a:gd name="connsiteX1" fmla="*/ 711 w 271645"/>
              <a:gd name="connsiteY1" fmla="*/ 474134 h 897467"/>
              <a:gd name="connsiteX2" fmla="*/ 186978 w 271645"/>
              <a:gd name="connsiteY2" fmla="*/ 897467 h 897467"/>
            </a:gdLst>
            <a:ahLst/>
            <a:cxnLst>
              <a:cxn ang="0">
                <a:pos x="connsiteX0" y="connsiteY0"/>
              </a:cxn>
              <a:cxn ang="0">
                <a:pos x="connsiteX1" y="connsiteY1"/>
              </a:cxn>
              <a:cxn ang="0">
                <a:pos x="connsiteX2" y="connsiteY2"/>
              </a:cxn>
            </a:cxnLst>
            <a:rect l="l" t="t" r="r" b="b"/>
            <a:pathLst>
              <a:path w="271645" h="897467">
                <a:moveTo>
                  <a:pt x="271645" y="0"/>
                </a:moveTo>
                <a:cubicBezTo>
                  <a:pt x="143233" y="162278"/>
                  <a:pt x="14822" y="324556"/>
                  <a:pt x="711" y="474134"/>
                </a:cubicBezTo>
                <a:cubicBezTo>
                  <a:pt x="-13400" y="623712"/>
                  <a:pt x="186978" y="897467"/>
                  <a:pt x="186978" y="897467"/>
                </a:cubicBezTo>
              </a:path>
            </a:pathLst>
          </a:custGeom>
          <a:ln w="38100" cmpd="sng">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607733" y="1978070"/>
            <a:ext cx="677334" cy="995336"/>
          </a:xfrm>
          <a:custGeom>
            <a:avLst/>
            <a:gdLst>
              <a:gd name="connsiteX0" fmla="*/ 677334 w 677334"/>
              <a:gd name="connsiteY0" fmla="*/ 0 h 931333"/>
              <a:gd name="connsiteX1" fmla="*/ 203200 w 677334"/>
              <a:gd name="connsiteY1" fmla="*/ 711200 h 931333"/>
              <a:gd name="connsiteX2" fmla="*/ 0 w 677334"/>
              <a:gd name="connsiteY2" fmla="*/ 931333 h 931333"/>
            </a:gdLst>
            <a:ahLst/>
            <a:cxnLst>
              <a:cxn ang="0">
                <a:pos x="connsiteX0" y="connsiteY0"/>
              </a:cxn>
              <a:cxn ang="0">
                <a:pos x="connsiteX1" y="connsiteY1"/>
              </a:cxn>
              <a:cxn ang="0">
                <a:pos x="connsiteX2" y="connsiteY2"/>
              </a:cxn>
            </a:cxnLst>
            <a:rect l="l" t="t" r="r" b="b"/>
            <a:pathLst>
              <a:path w="677334" h="931333">
                <a:moveTo>
                  <a:pt x="677334" y="0"/>
                </a:moveTo>
                <a:cubicBezTo>
                  <a:pt x="496711" y="277989"/>
                  <a:pt x="316089" y="555978"/>
                  <a:pt x="203200" y="711200"/>
                </a:cubicBezTo>
                <a:cubicBezTo>
                  <a:pt x="90311" y="866422"/>
                  <a:pt x="45155" y="898877"/>
                  <a:pt x="0" y="931333"/>
                </a:cubicBezTo>
              </a:path>
            </a:pathLst>
          </a:custGeom>
          <a:ln w="38100" cmpd="sng">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438400" y="3379805"/>
            <a:ext cx="192338" cy="1217416"/>
          </a:xfrm>
          <a:custGeom>
            <a:avLst/>
            <a:gdLst>
              <a:gd name="connsiteX0" fmla="*/ 186267 w 192338"/>
              <a:gd name="connsiteY0" fmla="*/ 846667 h 846667"/>
              <a:gd name="connsiteX1" fmla="*/ 169333 w 192338"/>
              <a:gd name="connsiteY1" fmla="*/ 440267 h 846667"/>
              <a:gd name="connsiteX2" fmla="*/ 0 w 192338"/>
              <a:gd name="connsiteY2" fmla="*/ 0 h 846667"/>
            </a:gdLst>
            <a:ahLst/>
            <a:cxnLst>
              <a:cxn ang="0">
                <a:pos x="connsiteX0" y="connsiteY0"/>
              </a:cxn>
              <a:cxn ang="0">
                <a:pos x="connsiteX1" y="connsiteY1"/>
              </a:cxn>
              <a:cxn ang="0">
                <a:pos x="connsiteX2" y="connsiteY2"/>
              </a:cxn>
            </a:cxnLst>
            <a:rect l="l" t="t" r="r" b="b"/>
            <a:pathLst>
              <a:path w="192338" h="846667">
                <a:moveTo>
                  <a:pt x="186267" y="846667"/>
                </a:moveTo>
                <a:cubicBezTo>
                  <a:pt x="193322" y="714022"/>
                  <a:pt x="200377" y="581378"/>
                  <a:pt x="169333" y="440267"/>
                </a:cubicBezTo>
                <a:cubicBezTo>
                  <a:pt x="138289" y="299156"/>
                  <a:pt x="0" y="0"/>
                  <a:pt x="0" y="0"/>
                </a:cubicBezTo>
              </a:path>
            </a:pathLst>
          </a:custGeom>
          <a:ln w="38100" cmpd="sng">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1916373" y="2147905"/>
            <a:ext cx="819282" cy="276999"/>
          </a:xfrm>
          <a:prstGeom prst="rect">
            <a:avLst/>
          </a:prstGeom>
          <a:noFill/>
        </p:spPr>
        <p:txBody>
          <a:bodyPr wrap="square" rtlCol="0">
            <a:spAutoFit/>
          </a:bodyPr>
          <a:lstStyle/>
          <a:p>
            <a:r>
              <a:rPr lang="en-US" sz="1200" dirty="0" err="1" smtClean="0">
                <a:solidFill>
                  <a:schemeClr val="tx2"/>
                </a:solidFill>
              </a:rPr>
              <a:t>GLNase</a:t>
            </a:r>
            <a:endParaRPr lang="en-US" sz="1200" dirty="0">
              <a:solidFill>
                <a:schemeClr val="tx2"/>
              </a:solidFill>
            </a:endParaRPr>
          </a:p>
        </p:txBody>
      </p:sp>
      <p:sp>
        <p:nvSpPr>
          <p:cNvPr id="32" name="TextBox 31"/>
          <p:cNvSpPr txBox="1"/>
          <p:nvPr/>
        </p:nvSpPr>
        <p:spPr>
          <a:xfrm>
            <a:off x="2971389" y="2295681"/>
            <a:ext cx="819282" cy="276999"/>
          </a:xfrm>
          <a:prstGeom prst="rect">
            <a:avLst/>
          </a:prstGeom>
          <a:noFill/>
        </p:spPr>
        <p:txBody>
          <a:bodyPr wrap="square" rtlCol="0">
            <a:spAutoFit/>
          </a:bodyPr>
          <a:lstStyle/>
          <a:p>
            <a:r>
              <a:rPr lang="en-US" sz="1200" dirty="0" smtClean="0">
                <a:solidFill>
                  <a:schemeClr val="tx2"/>
                </a:solidFill>
              </a:rPr>
              <a:t>GDH</a:t>
            </a:r>
            <a:endParaRPr lang="en-US" sz="1200" dirty="0">
              <a:solidFill>
                <a:schemeClr val="tx2"/>
              </a:solidFill>
            </a:endParaRPr>
          </a:p>
        </p:txBody>
      </p:sp>
      <p:sp>
        <p:nvSpPr>
          <p:cNvPr id="33" name="TextBox 32"/>
          <p:cNvSpPr txBox="1"/>
          <p:nvPr/>
        </p:nvSpPr>
        <p:spPr>
          <a:xfrm>
            <a:off x="2603781" y="3995373"/>
            <a:ext cx="819282" cy="276999"/>
          </a:xfrm>
          <a:prstGeom prst="rect">
            <a:avLst/>
          </a:prstGeom>
          <a:noFill/>
        </p:spPr>
        <p:txBody>
          <a:bodyPr wrap="square" rtlCol="0">
            <a:spAutoFit/>
          </a:bodyPr>
          <a:lstStyle/>
          <a:p>
            <a:r>
              <a:rPr lang="en-US" sz="1200" dirty="0" smtClean="0">
                <a:solidFill>
                  <a:schemeClr val="tx2"/>
                </a:solidFill>
              </a:rPr>
              <a:t>CPS</a:t>
            </a:r>
            <a:endParaRPr lang="en-US" sz="1200" dirty="0">
              <a:solidFill>
                <a:schemeClr val="tx2"/>
              </a:solidFill>
            </a:endParaRPr>
          </a:p>
        </p:txBody>
      </p:sp>
      <p:sp>
        <p:nvSpPr>
          <p:cNvPr id="34" name="TextBox 33"/>
          <p:cNvSpPr txBox="1"/>
          <p:nvPr/>
        </p:nvSpPr>
        <p:spPr>
          <a:xfrm>
            <a:off x="609599" y="1449405"/>
            <a:ext cx="2713013" cy="369332"/>
          </a:xfrm>
          <a:prstGeom prst="rect">
            <a:avLst/>
          </a:prstGeom>
          <a:noFill/>
        </p:spPr>
        <p:txBody>
          <a:bodyPr wrap="square" rtlCol="0">
            <a:spAutoFit/>
          </a:bodyPr>
          <a:lstStyle/>
          <a:p>
            <a:r>
              <a:rPr lang="en-US" dirty="0" smtClean="0"/>
              <a:t>Cellular Periportal</a:t>
            </a:r>
            <a:endParaRPr lang="en-US" dirty="0"/>
          </a:p>
        </p:txBody>
      </p:sp>
      <p:sp>
        <p:nvSpPr>
          <p:cNvPr id="35" name="TextBox 34"/>
          <p:cNvSpPr txBox="1"/>
          <p:nvPr/>
        </p:nvSpPr>
        <p:spPr>
          <a:xfrm>
            <a:off x="6023535" y="1449405"/>
            <a:ext cx="2713013" cy="369332"/>
          </a:xfrm>
          <a:prstGeom prst="rect">
            <a:avLst/>
          </a:prstGeom>
          <a:noFill/>
        </p:spPr>
        <p:txBody>
          <a:bodyPr wrap="square" rtlCol="0">
            <a:spAutoFit/>
          </a:bodyPr>
          <a:lstStyle/>
          <a:p>
            <a:r>
              <a:rPr lang="en-US" dirty="0" smtClean="0"/>
              <a:t>Cellular Pericentral</a:t>
            </a:r>
            <a:endParaRPr lang="en-US" dirty="0"/>
          </a:p>
        </p:txBody>
      </p:sp>
      <p:sp>
        <p:nvSpPr>
          <p:cNvPr id="36" name="TextBox 35"/>
          <p:cNvSpPr txBox="1"/>
          <p:nvPr/>
        </p:nvSpPr>
        <p:spPr>
          <a:xfrm>
            <a:off x="5655235" y="2662195"/>
            <a:ext cx="716872" cy="400110"/>
          </a:xfrm>
          <a:prstGeom prst="rect">
            <a:avLst/>
          </a:prstGeom>
          <a:noFill/>
        </p:spPr>
        <p:txBody>
          <a:bodyPr wrap="square" rtlCol="0" anchor="ctr">
            <a:spAutoFit/>
          </a:bodyPr>
          <a:lstStyle/>
          <a:p>
            <a:pPr algn="ctr"/>
            <a:r>
              <a:rPr lang="en-US" sz="2000" dirty="0" err="1" smtClean="0"/>
              <a:t>Glu</a:t>
            </a:r>
            <a:endParaRPr lang="en-US" sz="2000" dirty="0"/>
          </a:p>
        </p:txBody>
      </p:sp>
      <p:sp>
        <p:nvSpPr>
          <p:cNvPr id="37" name="TextBox 36"/>
          <p:cNvSpPr txBox="1"/>
          <p:nvPr/>
        </p:nvSpPr>
        <p:spPr>
          <a:xfrm>
            <a:off x="7293997" y="2712995"/>
            <a:ext cx="819282" cy="400110"/>
          </a:xfrm>
          <a:prstGeom prst="rect">
            <a:avLst/>
          </a:prstGeom>
          <a:noFill/>
        </p:spPr>
        <p:txBody>
          <a:bodyPr wrap="square" rtlCol="0" anchor="ctr">
            <a:spAutoFit/>
          </a:bodyPr>
          <a:lstStyle/>
          <a:p>
            <a:pPr algn="ctr"/>
            <a:r>
              <a:rPr lang="en-US" sz="2000" dirty="0" err="1" smtClean="0">
                <a:solidFill>
                  <a:srgbClr val="BFBFBF"/>
                </a:solidFill>
              </a:rPr>
              <a:t>aKG</a:t>
            </a:r>
            <a:endParaRPr lang="en-US" sz="2000" dirty="0">
              <a:solidFill>
                <a:srgbClr val="BFBFBF"/>
              </a:solidFill>
            </a:endParaRPr>
          </a:p>
        </p:txBody>
      </p:sp>
      <p:sp>
        <p:nvSpPr>
          <p:cNvPr id="38" name="TextBox 37"/>
          <p:cNvSpPr txBox="1"/>
          <p:nvPr/>
        </p:nvSpPr>
        <p:spPr>
          <a:xfrm>
            <a:off x="6465228" y="4318517"/>
            <a:ext cx="819282" cy="400110"/>
          </a:xfrm>
          <a:prstGeom prst="rect">
            <a:avLst/>
          </a:prstGeom>
          <a:noFill/>
        </p:spPr>
        <p:txBody>
          <a:bodyPr wrap="square" rtlCol="0" anchor="ctr">
            <a:spAutoFit/>
          </a:bodyPr>
          <a:lstStyle/>
          <a:p>
            <a:pPr algn="ctr"/>
            <a:r>
              <a:rPr lang="en-US" sz="2000" dirty="0" err="1" smtClean="0"/>
              <a:t>Gln</a:t>
            </a:r>
            <a:endParaRPr lang="en-US" sz="2000" dirty="0"/>
          </a:p>
        </p:txBody>
      </p:sp>
      <p:sp>
        <p:nvSpPr>
          <p:cNvPr id="39" name="TextBox 38"/>
          <p:cNvSpPr txBox="1"/>
          <p:nvPr/>
        </p:nvSpPr>
        <p:spPr>
          <a:xfrm>
            <a:off x="7459097" y="3413302"/>
            <a:ext cx="819282" cy="400110"/>
          </a:xfrm>
          <a:prstGeom prst="rect">
            <a:avLst/>
          </a:prstGeom>
          <a:noFill/>
        </p:spPr>
        <p:txBody>
          <a:bodyPr wrap="square" rtlCol="0" anchor="ctr">
            <a:spAutoFit/>
          </a:bodyPr>
          <a:lstStyle/>
          <a:p>
            <a:pPr algn="ctr"/>
            <a:r>
              <a:rPr lang="en-US" sz="2000" dirty="0" smtClean="0"/>
              <a:t>NH4</a:t>
            </a:r>
            <a:endParaRPr lang="en-US" sz="2000" dirty="0"/>
          </a:p>
        </p:txBody>
      </p:sp>
      <p:sp>
        <p:nvSpPr>
          <p:cNvPr id="40" name="Freeform 39"/>
          <p:cNvSpPr/>
          <p:nvPr/>
        </p:nvSpPr>
        <p:spPr>
          <a:xfrm>
            <a:off x="6375400" y="3087705"/>
            <a:ext cx="1066800" cy="228630"/>
          </a:xfrm>
          <a:custGeom>
            <a:avLst/>
            <a:gdLst>
              <a:gd name="connsiteX0" fmla="*/ 1066800 w 1066800"/>
              <a:gd name="connsiteY0" fmla="*/ 12700 h 228630"/>
              <a:gd name="connsiteX1" fmla="*/ 596900 w 1066800"/>
              <a:gd name="connsiteY1" fmla="*/ 228600 h 228630"/>
              <a:gd name="connsiteX2" fmla="*/ 0 w 1066800"/>
              <a:gd name="connsiteY2" fmla="*/ 0 h 228630"/>
            </a:gdLst>
            <a:ahLst/>
            <a:cxnLst>
              <a:cxn ang="0">
                <a:pos x="connsiteX0" y="connsiteY0"/>
              </a:cxn>
              <a:cxn ang="0">
                <a:pos x="connsiteX1" y="connsiteY1"/>
              </a:cxn>
              <a:cxn ang="0">
                <a:pos x="connsiteX2" y="connsiteY2"/>
              </a:cxn>
            </a:cxnLst>
            <a:rect l="l" t="t" r="r" b="b"/>
            <a:pathLst>
              <a:path w="1066800" h="228630">
                <a:moveTo>
                  <a:pt x="1066800" y="12700"/>
                </a:moveTo>
                <a:cubicBezTo>
                  <a:pt x="920750" y="121708"/>
                  <a:pt x="774700" y="230717"/>
                  <a:pt x="596900" y="228600"/>
                </a:cubicBezTo>
                <a:cubicBezTo>
                  <a:pt x="419100" y="226483"/>
                  <a:pt x="0" y="0"/>
                  <a:pt x="0" y="0"/>
                </a:cubicBezTo>
              </a:path>
            </a:pathLst>
          </a:custGeom>
          <a:ln w="38100" cmpd="sng">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rot="19739107">
            <a:off x="6700952" y="2890603"/>
            <a:ext cx="660400" cy="1016000"/>
          </a:xfrm>
          <a:custGeom>
            <a:avLst/>
            <a:gdLst>
              <a:gd name="connsiteX0" fmla="*/ 0 w 660400"/>
              <a:gd name="connsiteY0" fmla="*/ 0 h 1016000"/>
              <a:gd name="connsiteX1" fmla="*/ 355600 w 660400"/>
              <a:gd name="connsiteY1" fmla="*/ 643467 h 1016000"/>
              <a:gd name="connsiteX2" fmla="*/ 660400 w 660400"/>
              <a:gd name="connsiteY2" fmla="*/ 1016000 h 1016000"/>
            </a:gdLst>
            <a:ahLst/>
            <a:cxnLst>
              <a:cxn ang="0">
                <a:pos x="connsiteX0" y="connsiteY0"/>
              </a:cxn>
              <a:cxn ang="0">
                <a:pos x="connsiteX1" y="connsiteY1"/>
              </a:cxn>
              <a:cxn ang="0">
                <a:pos x="connsiteX2" y="connsiteY2"/>
              </a:cxn>
            </a:cxnLst>
            <a:rect l="l" t="t" r="r" b="b"/>
            <a:pathLst>
              <a:path w="660400" h="1016000">
                <a:moveTo>
                  <a:pt x="0" y="0"/>
                </a:moveTo>
                <a:cubicBezTo>
                  <a:pt x="122766" y="237067"/>
                  <a:pt x="245533" y="474134"/>
                  <a:pt x="355600" y="643467"/>
                </a:cubicBezTo>
                <a:cubicBezTo>
                  <a:pt x="465667" y="812800"/>
                  <a:pt x="660400" y="1016000"/>
                  <a:pt x="660400" y="1016000"/>
                </a:cubicBezTo>
              </a:path>
            </a:pathLst>
          </a:custGeom>
          <a:ln w="38100" cmpd="sng">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6183062" y="3195549"/>
            <a:ext cx="700338" cy="1229889"/>
          </a:xfrm>
          <a:custGeom>
            <a:avLst/>
            <a:gdLst>
              <a:gd name="connsiteX0" fmla="*/ 186267 w 192338"/>
              <a:gd name="connsiteY0" fmla="*/ 846667 h 846667"/>
              <a:gd name="connsiteX1" fmla="*/ 169333 w 192338"/>
              <a:gd name="connsiteY1" fmla="*/ 440267 h 846667"/>
              <a:gd name="connsiteX2" fmla="*/ 0 w 192338"/>
              <a:gd name="connsiteY2" fmla="*/ 0 h 846667"/>
            </a:gdLst>
            <a:ahLst/>
            <a:cxnLst>
              <a:cxn ang="0">
                <a:pos x="connsiteX0" y="connsiteY0"/>
              </a:cxn>
              <a:cxn ang="0">
                <a:pos x="connsiteX1" y="connsiteY1"/>
              </a:cxn>
              <a:cxn ang="0">
                <a:pos x="connsiteX2" y="connsiteY2"/>
              </a:cxn>
            </a:cxnLst>
            <a:rect l="l" t="t" r="r" b="b"/>
            <a:pathLst>
              <a:path w="192338" h="846667">
                <a:moveTo>
                  <a:pt x="186267" y="846667"/>
                </a:moveTo>
                <a:cubicBezTo>
                  <a:pt x="193322" y="714022"/>
                  <a:pt x="200377" y="581378"/>
                  <a:pt x="169333" y="440267"/>
                </a:cubicBezTo>
                <a:cubicBezTo>
                  <a:pt x="138289" y="299156"/>
                  <a:pt x="0" y="0"/>
                  <a:pt x="0" y="0"/>
                </a:cubicBezTo>
              </a:path>
            </a:pathLst>
          </a:custGeom>
          <a:ln w="38100" cmpd="sng">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6881771" y="3811605"/>
            <a:ext cx="662029" cy="546100"/>
          </a:xfrm>
          <a:custGeom>
            <a:avLst/>
            <a:gdLst>
              <a:gd name="connsiteX0" fmla="*/ 1629 w 662029"/>
              <a:gd name="connsiteY0" fmla="*/ 546100 h 546100"/>
              <a:gd name="connsiteX1" fmla="*/ 103229 w 662029"/>
              <a:gd name="connsiteY1" fmla="*/ 215900 h 546100"/>
              <a:gd name="connsiteX2" fmla="*/ 662029 w 662029"/>
              <a:gd name="connsiteY2" fmla="*/ 0 h 546100"/>
            </a:gdLst>
            <a:ahLst/>
            <a:cxnLst>
              <a:cxn ang="0">
                <a:pos x="connsiteX0" y="connsiteY0"/>
              </a:cxn>
              <a:cxn ang="0">
                <a:pos x="connsiteX1" y="connsiteY1"/>
              </a:cxn>
              <a:cxn ang="0">
                <a:pos x="connsiteX2" y="connsiteY2"/>
              </a:cxn>
            </a:cxnLst>
            <a:rect l="l" t="t" r="r" b="b"/>
            <a:pathLst>
              <a:path w="662029" h="546100">
                <a:moveTo>
                  <a:pt x="1629" y="546100"/>
                </a:moveTo>
                <a:cubicBezTo>
                  <a:pt x="-2605" y="426508"/>
                  <a:pt x="-6838" y="306917"/>
                  <a:pt x="103229" y="215900"/>
                </a:cubicBezTo>
                <a:cubicBezTo>
                  <a:pt x="213296" y="124883"/>
                  <a:pt x="662029" y="0"/>
                  <a:pt x="662029" y="0"/>
                </a:cubicBezTo>
              </a:path>
            </a:pathLst>
          </a:custGeom>
          <a:ln w="38100" cmpd="sng">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6686417" y="3032281"/>
            <a:ext cx="819282" cy="276999"/>
          </a:xfrm>
          <a:prstGeom prst="rect">
            <a:avLst/>
          </a:prstGeom>
          <a:noFill/>
        </p:spPr>
        <p:txBody>
          <a:bodyPr wrap="square" rtlCol="0">
            <a:spAutoFit/>
          </a:bodyPr>
          <a:lstStyle/>
          <a:p>
            <a:r>
              <a:rPr lang="en-US" sz="1200" dirty="0" smtClean="0">
                <a:solidFill>
                  <a:schemeClr val="tx2"/>
                </a:solidFill>
              </a:rPr>
              <a:t>GDH</a:t>
            </a:r>
            <a:endParaRPr lang="en-US" sz="1200" dirty="0">
              <a:solidFill>
                <a:schemeClr val="tx2"/>
              </a:solidFill>
            </a:endParaRPr>
          </a:p>
        </p:txBody>
      </p:sp>
      <p:sp>
        <p:nvSpPr>
          <p:cNvPr id="45" name="TextBox 44"/>
          <p:cNvSpPr txBox="1"/>
          <p:nvPr/>
        </p:nvSpPr>
        <p:spPr>
          <a:xfrm>
            <a:off x="6784776" y="3718374"/>
            <a:ext cx="819282" cy="276999"/>
          </a:xfrm>
          <a:prstGeom prst="rect">
            <a:avLst/>
          </a:prstGeom>
          <a:noFill/>
        </p:spPr>
        <p:txBody>
          <a:bodyPr wrap="square" rtlCol="0">
            <a:spAutoFit/>
          </a:bodyPr>
          <a:lstStyle/>
          <a:p>
            <a:r>
              <a:rPr lang="en-US" sz="1200" dirty="0" smtClean="0">
                <a:solidFill>
                  <a:schemeClr val="tx2"/>
                </a:solidFill>
              </a:rPr>
              <a:t>GS</a:t>
            </a:r>
            <a:endParaRPr lang="en-US" sz="1200" dirty="0">
              <a:solidFill>
                <a:schemeClr val="tx2"/>
              </a:solidFill>
            </a:endParaRPr>
          </a:p>
        </p:txBody>
      </p:sp>
      <p:cxnSp>
        <p:nvCxnSpPr>
          <p:cNvPr id="46" name="Straight Arrow Connector 45"/>
          <p:cNvCxnSpPr/>
          <p:nvPr/>
        </p:nvCxnSpPr>
        <p:spPr>
          <a:xfrm flipH="1">
            <a:off x="3790672" y="1818737"/>
            <a:ext cx="546097" cy="0"/>
          </a:xfrm>
          <a:prstGeom prst="straightConnector1">
            <a:avLst/>
          </a:prstGeom>
          <a:ln w="381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018450" y="1748138"/>
            <a:ext cx="819282" cy="276999"/>
          </a:xfrm>
          <a:prstGeom prst="rect">
            <a:avLst/>
          </a:prstGeom>
          <a:noFill/>
          <a:ln>
            <a:noFill/>
          </a:ln>
        </p:spPr>
        <p:txBody>
          <a:bodyPr wrap="square" rtlCol="0">
            <a:spAutoFit/>
          </a:bodyPr>
          <a:lstStyle/>
          <a:p>
            <a:r>
              <a:rPr lang="en-US" sz="1200" dirty="0" err="1" smtClean="0">
                <a:solidFill>
                  <a:schemeClr val="tx2"/>
                </a:solidFill>
              </a:rPr>
              <a:t>endo</a:t>
            </a:r>
            <a:endParaRPr lang="en-US" sz="1200" dirty="0">
              <a:solidFill>
                <a:schemeClr val="tx2"/>
              </a:solidFill>
            </a:endParaRPr>
          </a:p>
        </p:txBody>
      </p:sp>
      <p:cxnSp>
        <p:nvCxnSpPr>
          <p:cNvPr id="48" name="Straight Arrow Connector 47"/>
          <p:cNvCxnSpPr/>
          <p:nvPr/>
        </p:nvCxnSpPr>
        <p:spPr>
          <a:xfrm flipH="1">
            <a:off x="6095033" y="2226177"/>
            <a:ext cx="88029" cy="400111"/>
          </a:xfrm>
          <a:prstGeom prst="straightConnector1">
            <a:avLst/>
          </a:prstGeom>
          <a:ln w="381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000365" y="1977754"/>
            <a:ext cx="819282" cy="276999"/>
          </a:xfrm>
          <a:prstGeom prst="rect">
            <a:avLst/>
          </a:prstGeom>
          <a:noFill/>
        </p:spPr>
        <p:txBody>
          <a:bodyPr wrap="square" rtlCol="0">
            <a:spAutoFit/>
          </a:bodyPr>
          <a:lstStyle/>
          <a:p>
            <a:r>
              <a:rPr lang="en-US" sz="1200" dirty="0" err="1" smtClean="0">
                <a:solidFill>
                  <a:schemeClr val="tx2"/>
                </a:solidFill>
              </a:rPr>
              <a:t>endo</a:t>
            </a:r>
            <a:endParaRPr lang="en-US" sz="1200" dirty="0">
              <a:solidFill>
                <a:schemeClr val="tx2"/>
              </a:solidFill>
            </a:endParaRPr>
          </a:p>
        </p:txBody>
      </p:sp>
      <p:sp>
        <p:nvSpPr>
          <p:cNvPr id="2" name="TextBox 1"/>
          <p:cNvSpPr txBox="1"/>
          <p:nvPr/>
        </p:nvSpPr>
        <p:spPr>
          <a:xfrm>
            <a:off x="355022" y="5321612"/>
            <a:ext cx="8116009" cy="1015663"/>
          </a:xfrm>
          <a:prstGeom prst="rect">
            <a:avLst/>
          </a:prstGeom>
          <a:noFill/>
        </p:spPr>
        <p:txBody>
          <a:bodyPr wrap="square" rtlCol="0">
            <a:spAutoFit/>
          </a:bodyPr>
          <a:lstStyle/>
          <a:p>
            <a:pPr marL="285750" indent="-285750">
              <a:buFont typeface="Wingdings" charset="2"/>
              <a:buChar char="Ø"/>
            </a:pPr>
            <a:r>
              <a:rPr lang="en-US" sz="2000" dirty="0" smtClean="0"/>
              <a:t>How to deal with “boundary conditions” ?</a:t>
            </a:r>
          </a:p>
          <a:p>
            <a:endParaRPr lang="en-US" sz="2000" dirty="0" smtClean="0"/>
          </a:p>
          <a:p>
            <a:pPr marL="285750" indent="-285750">
              <a:buFont typeface="Wingdings" charset="2"/>
              <a:buChar char="Ø"/>
            </a:pPr>
            <a:r>
              <a:rPr lang="en-US" sz="2000" dirty="0" smtClean="0"/>
              <a:t>When is a match between model and data good enough ?</a:t>
            </a:r>
            <a:endParaRPr lang="en-US" sz="2000" dirty="0"/>
          </a:p>
        </p:txBody>
      </p:sp>
    </p:spTree>
    <p:extLst>
      <p:ext uri="{BB962C8B-B14F-4D97-AF65-F5344CB8AC3E}">
        <p14:creationId xmlns:p14="http://schemas.microsoft.com/office/powerpoint/2010/main" val="291105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3708"/>
            <a:ext cx="8229600" cy="1143000"/>
          </a:xfrm>
        </p:spPr>
        <p:txBody>
          <a:bodyPr>
            <a:noAutofit/>
          </a:bodyPr>
          <a:lstStyle/>
          <a:p>
            <a:r>
              <a:rPr lang="en-US" sz="3600" dirty="0" smtClean="0"/>
              <a:t>Why is modeling useful?</a:t>
            </a:r>
            <a:endParaRPr lang="en-US" sz="3600" dirty="0"/>
          </a:p>
        </p:txBody>
      </p:sp>
      <p:sp>
        <p:nvSpPr>
          <p:cNvPr id="2" name="Content Placeholder 1"/>
          <p:cNvSpPr>
            <a:spLocks noGrp="1"/>
          </p:cNvSpPr>
          <p:nvPr>
            <p:ph idx="1"/>
          </p:nvPr>
        </p:nvSpPr>
        <p:spPr>
          <a:xfrm>
            <a:off x="457200" y="1072360"/>
            <a:ext cx="8229600" cy="4525963"/>
          </a:xfrm>
        </p:spPr>
        <p:txBody>
          <a:bodyPr/>
          <a:lstStyle/>
          <a:p>
            <a:pPr marL="514350" indent="-514350">
              <a:buFont typeface="+mj-lt"/>
              <a:buAutoNum type="arabicPeriod"/>
            </a:pPr>
            <a:r>
              <a:rPr lang="en-US" dirty="0" smtClean="0"/>
              <a:t>Putting together a coherent picture of an entire system – organizing the knowledge</a:t>
            </a:r>
            <a:endParaRPr lang="en-US" dirty="0"/>
          </a:p>
        </p:txBody>
      </p:sp>
      <p:pic>
        <p:nvPicPr>
          <p:cNvPr id="3" name="Picture 2" descr="blind-men-ha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172" y="2240290"/>
            <a:ext cx="7224482" cy="4617710"/>
          </a:xfrm>
          <a:prstGeom prst="rect">
            <a:avLst/>
          </a:prstGeom>
        </p:spPr>
      </p:pic>
    </p:spTree>
    <p:extLst>
      <p:ext uri="{BB962C8B-B14F-4D97-AF65-F5344CB8AC3E}">
        <p14:creationId xmlns:p14="http://schemas.microsoft.com/office/powerpoint/2010/main" val="282442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3708"/>
            <a:ext cx="8229600" cy="1143000"/>
          </a:xfrm>
        </p:spPr>
        <p:txBody>
          <a:bodyPr>
            <a:noAutofit/>
          </a:bodyPr>
          <a:lstStyle/>
          <a:p>
            <a:r>
              <a:rPr lang="en-US" sz="3600" dirty="0" smtClean="0"/>
              <a:t>Why is modeling useful?</a:t>
            </a:r>
            <a:endParaRPr lang="en-US" sz="3600" dirty="0"/>
          </a:p>
        </p:txBody>
      </p:sp>
      <p:sp>
        <p:nvSpPr>
          <p:cNvPr id="2" name="Content Placeholder 1"/>
          <p:cNvSpPr>
            <a:spLocks noGrp="1"/>
          </p:cNvSpPr>
          <p:nvPr>
            <p:ph idx="1"/>
          </p:nvPr>
        </p:nvSpPr>
        <p:spPr>
          <a:xfrm>
            <a:off x="457200" y="1121845"/>
            <a:ext cx="8229600" cy="4525963"/>
          </a:xfrm>
        </p:spPr>
        <p:txBody>
          <a:bodyPr/>
          <a:lstStyle/>
          <a:p>
            <a:pPr marL="514350" indent="-514350">
              <a:buFont typeface="+mj-lt"/>
              <a:buAutoNum type="arabicPeriod" startAt="2"/>
            </a:pPr>
            <a:r>
              <a:rPr lang="en-US" dirty="0" smtClean="0"/>
              <a:t>Testing the plausibility of hypotheses</a:t>
            </a:r>
            <a:endParaRPr lang="en-US" dirty="0"/>
          </a:p>
        </p:txBody>
      </p:sp>
      <p:sp>
        <p:nvSpPr>
          <p:cNvPr id="4" name="TextBox 3"/>
          <p:cNvSpPr txBox="1"/>
          <p:nvPr/>
        </p:nvSpPr>
        <p:spPr>
          <a:xfrm>
            <a:off x="197931" y="2177405"/>
            <a:ext cx="5278160" cy="2554545"/>
          </a:xfrm>
          <a:prstGeom prst="rect">
            <a:avLst/>
          </a:prstGeom>
          <a:noFill/>
        </p:spPr>
        <p:txBody>
          <a:bodyPr wrap="square" rtlCol="0">
            <a:spAutoFit/>
          </a:bodyPr>
          <a:lstStyle/>
          <a:p>
            <a:r>
              <a:rPr lang="en-US" sz="2000" dirty="0" smtClean="0"/>
              <a:t>How does the liver regenerate ?</a:t>
            </a:r>
          </a:p>
          <a:p>
            <a:pPr marL="457200" indent="-457200">
              <a:buFont typeface="+mj-lt"/>
              <a:buAutoNum type="alphaLcParenR"/>
            </a:pPr>
            <a:r>
              <a:rPr lang="en-US" sz="2000" dirty="0" smtClean="0"/>
              <a:t>Cells proliferate</a:t>
            </a:r>
          </a:p>
          <a:p>
            <a:pPr marL="342900" indent="-342900">
              <a:buFont typeface="+mj-lt"/>
              <a:buAutoNum type="alphaLcParenR"/>
            </a:pPr>
            <a:r>
              <a:rPr lang="en-US" sz="2000" dirty="0" smtClean="0"/>
              <a:t>  Cells proliferate + migrate towards center</a:t>
            </a:r>
          </a:p>
          <a:p>
            <a:pPr marL="342900" indent="-342900">
              <a:buFont typeface="+mj-lt"/>
              <a:buAutoNum type="alphaLcParenR"/>
            </a:pPr>
            <a:r>
              <a:rPr lang="en-US" sz="2000" dirty="0" smtClean="0"/>
              <a:t>  Cells proliferate + migrate towards center + cell division is aligned along the blood vessels</a:t>
            </a:r>
          </a:p>
          <a:p>
            <a:pPr marL="342900" indent="-342900">
              <a:buFont typeface="+mj-lt"/>
              <a:buAutoNum type="alphaLcParenR"/>
            </a:pPr>
            <a:endParaRPr lang="en-US" sz="2000" dirty="0"/>
          </a:p>
          <a:p>
            <a:r>
              <a:rPr lang="en-US" sz="2000" dirty="0" smtClean="0"/>
              <a:t>With modeling we could show that hypotheses a) and b) are not possible.</a:t>
            </a:r>
            <a:endParaRPr lang="en-US" sz="2000" dirty="0"/>
          </a:p>
        </p:txBody>
      </p:sp>
      <p:pic>
        <p:nvPicPr>
          <p:cNvPr id="6" name="Picture 5" descr="book test your patie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149" y="3387873"/>
            <a:ext cx="3756651" cy="3470127"/>
          </a:xfrm>
          <a:prstGeom prst="rect">
            <a:avLst/>
          </a:prstGeom>
        </p:spPr>
      </p:pic>
    </p:spTree>
    <p:extLst>
      <p:ext uri="{BB962C8B-B14F-4D97-AF65-F5344CB8AC3E}">
        <p14:creationId xmlns:p14="http://schemas.microsoft.com/office/powerpoint/2010/main" val="145911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3708"/>
            <a:ext cx="8229600" cy="1143000"/>
          </a:xfrm>
        </p:spPr>
        <p:txBody>
          <a:bodyPr>
            <a:noAutofit/>
          </a:bodyPr>
          <a:lstStyle/>
          <a:p>
            <a:r>
              <a:rPr lang="en-US" sz="3600" dirty="0" smtClean="0"/>
              <a:t>Why is modeling useful?</a:t>
            </a:r>
            <a:endParaRPr lang="en-US" sz="3600" dirty="0"/>
          </a:p>
        </p:txBody>
      </p:sp>
      <p:sp>
        <p:nvSpPr>
          <p:cNvPr id="2" name="Content Placeholder 1"/>
          <p:cNvSpPr>
            <a:spLocks noGrp="1"/>
          </p:cNvSpPr>
          <p:nvPr>
            <p:ph idx="1"/>
          </p:nvPr>
        </p:nvSpPr>
        <p:spPr>
          <a:xfrm>
            <a:off x="457200" y="1319785"/>
            <a:ext cx="8229600" cy="4525963"/>
          </a:xfrm>
        </p:spPr>
        <p:txBody>
          <a:bodyPr/>
          <a:lstStyle/>
          <a:p>
            <a:pPr marL="514350" indent="-514350">
              <a:buFont typeface="+mj-lt"/>
              <a:buAutoNum type="arabicPeriod" startAt="3"/>
            </a:pPr>
            <a:r>
              <a:rPr lang="en-US" dirty="0" smtClean="0"/>
              <a:t>Guiding new experiments</a:t>
            </a:r>
            <a:endParaRPr lang="en-US" dirty="0"/>
          </a:p>
        </p:txBody>
      </p:sp>
      <p:pic>
        <p:nvPicPr>
          <p:cNvPr id="3" name="Picture 2" descr="panneau right w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681" y="2521023"/>
            <a:ext cx="5342040" cy="3565812"/>
          </a:xfrm>
          <a:prstGeom prst="rect">
            <a:avLst/>
          </a:prstGeom>
        </p:spPr>
      </p:pic>
    </p:spTree>
    <p:extLst>
      <p:ext uri="{BB962C8B-B14F-4D97-AF65-F5344CB8AC3E}">
        <p14:creationId xmlns:p14="http://schemas.microsoft.com/office/powerpoint/2010/main" val="352527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3708"/>
            <a:ext cx="8229600" cy="1143000"/>
          </a:xfrm>
        </p:spPr>
        <p:txBody>
          <a:bodyPr>
            <a:noAutofit/>
          </a:bodyPr>
          <a:lstStyle/>
          <a:p>
            <a:r>
              <a:rPr lang="en-US" sz="3600" dirty="0" smtClean="0"/>
              <a:t>Why is modeling useful?</a:t>
            </a:r>
            <a:endParaRPr lang="en-US" sz="3600" dirty="0"/>
          </a:p>
        </p:txBody>
      </p:sp>
      <p:sp>
        <p:nvSpPr>
          <p:cNvPr id="2" name="Content Placeholder 1"/>
          <p:cNvSpPr>
            <a:spLocks noGrp="1"/>
          </p:cNvSpPr>
          <p:nvPr>
            <p:ph idx="1"/>
          </p:nvPr>
        </p:nvSpPr>
        <p:spPr>
          <a:xfrm>
            <a:off x="457200" y="1319785"/>
            <a:ext cx="8229600" cy="4525963"/>
          </a:xfrm>
        </p:spPr>
        <p:txBody>
          <a:bodyPr/>
          <a:lstStyle/>
          <a:p>
            <a:pPr marL="514350" indent="-514350">
              <a:buFont typeface="+mj-lt"/>
              <a:buAutoNum type="arabicPeriod" startAt="4"/>
            </a:pPr>
            <a:r>
              <a:rPr lang="en-US" dirty="0" smtClean="0"/>
              <a:t>Explore situations that are unreachable or too costly for experiments</a:t>
            </a:r>
            <a:endParaRPr lang="en-US" dirty="0"/>
          </a:p>
        </p:txBody>
      </p:sp>
      <p:sp>
        <p:nvSpPr>
          <p:cNvPr id="6" name="TextBox 5"/>
          <p:cNvSpPr txBox="1"/>
          <p:nvPr/>
        </p:nvSpPr>
        <p:spPr>
          <a:xfrm>
            <a:off x="197931" y="3108690"/>
            <a:ext cx="5278160" cy="707886"/>
          </a:xfrm>
          <a:prstGeom prst="rect">
            <a:avLst/>
          </a:prstGeom>
          <a:noFill/>
        </p:spPr>
        <p:txBody>
          <a:bodyPr wrap="square" rtlCol="0">
            <a:spAutoFit/>
          </a:bodyPr>
          <a:lstStyle/>
          <a:p>
            <a:r>
              <a:rPr lang="en-US" sz="2000" dirty="0" smtClean="0"/>
              <a:t>Extrapolation from animal to human </a:t>
            </a:r>
            <a:br>
              <a:rPr lang="en-US" sz="2000" dirty="0" smtClean="0"/>
            </a:br>
            <a:r>
              <a:rPr lang="en-US" sz="2000" dirty="0" smtClean="0"/>
              <a:t>and from </a:t>
            </a:r>
            <a:r>
              <a:rPr lang="en-US" sz="2000" i="1" dirty="0" smtClean="0"/>
              <a:t>in vitro </a:t>
            </a:r>
            <a:r>
              <a:rPr lang="en-US" sz="2000" dirty="0" smtClean="0"/>
              <a:t>to </a:t>
            </a:r>
            <a:r>
              <a:rPr lang="en-US" sz="2000" i="1" dirty="0" smtClean="0"/>
              <a:t>in vivo</a:t>
            </a:r>
            <a:endParaRPr lang="en-US" sz="2000" i="1" dirty="0"/>
          </a:p>
        </p:txBody>
      </p:sp>
      <p:pic>
        <p:nvPicPr>
          <p:cNvPr id="7" name="Picture 6" descr="Shay_mouse-and-man_3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683000"/>
            <a:ext cx="4572000" cy="3175000"/>
          </a:xfrm>
          <a:prstGeom prst="rect">
            <a:avLst/>
          </a:prstGeom>
        </p:spPr>
      </p:pic>
    </p:spTree>
    <p:extLst>
      <p:ext uri="{BB962C8B-B14F-4D97-AF65-F5344CB8AC3E}">
        <p14:creationId xmlns:p14="http://schemas.microsoft.com/office/powerpoint/2010/main" val="2183266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252"/>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457200" y="1054748"/>
            <a:ext cx="8229600" cy="5279520"/>
          </a:xfrm>
        </p:spPr>
        <p:txBody>
          <a:bodyPr>
            <a:normAutofit lnSpcReduction="10000"/>
          </a:bodyPr>
          <a:lstStyle/>
          <a:p>
            <a:pPr>
              <a:buFont typeface="Wingdings" charset="2"/>
              <a:buChar char="Ø"/>
            </a:pPr>
            <a:r>
              <a:rPr lang="en-US" sz="2800" dirty="0" smtClean="0"/>
              <a:t>The classical ammonia detoxification scheme cannot explain the observations during liver damage</a:t>
            </a:r>
          </a:p>
          <a:p>
            <a:pPr>
              <a:buFont typeface="Wingdings" charset="2"/>
              <a:buChar char="Ø"/>
            </a:pPr>
            <a:endParaRPr lang="en-US" sz="2800" dirty="0" smtClean="0"/>
          </a:p>
          <a:p>
            <a:pPr>
              <a:buFont typeface="Wingdings" charset="2"/>
              <a:buChar char="Ø"/>
            </a:pPr>
            <a:r>
              <a:rPr lang="en-US" sz="2800" dirty="0" smtClean="0"/>
              <a:t>GDH might be an important enzyme in this process</a:t>
            </a:r>
          </a:p>
          <a:p>
            <a:pPr>
              <a:buFont typeface="Wingdings" charset="2"/>
              <a:buChar char="Ø"/>
            </a:pPr>
            <a:endParaRPr lang="en-US" sz="2800" dirty="0" smtClean="0"/>
          </a:p>
          <a:p>
            <a:pPr>
              <a:buFont typeface="Wingdings" charset="2"/>
              <a:buChar char="Ø"/>
            </a:pPr>
            <a:r>
              <a:rPr lang="en-US" sz="2800" dirty="0" smtClean="0"/>
              <a:t>Modeling can really help in biology </a:t>
            </a:r>
          </a:p>
          <a:p>
            <a:pPr>
              <a:buFont typeface="Wingdings" charset="2"/>
              <a:buChar char="Ø"/>
            </a:pPr>
            <a:endParaRPr lang="en-US" sz="2800" dirty="0"/>
          </a:p>
          <a:p>
            <a:pPr>
              <a:buFont typeface="Wingdings" charset="2"/>
              <a:buChar char="Ø"/>
            </a:pPr>
            <a:r>
              <a:rPr lang="en-US" sz="2800" dirty="0" smtClean="0"/>
              <a:t>Perspective: investigate the </a:t>
            </a:r>
            <a:br>
              <a:rPr lang="en-US" sz="2800" dirty="0" smtClean="0"/>
            </a:br>
            <a:r>
              <a:rPr lang="en-US" sz="2800" dirty="0" smtClean="0"/>
              <a:t>influence of the spatial geometry</a:t>
            </a:r>
            <a:br>
              <a:rPr lang="en-US" sz="2800" dirty="0" smtClean="0"/>
            </a:br>
            <a:r>
              <a:rPr lang="en-US" sz="2800" dirty="0" smtClean="0"/>
              <a:t>by replacing the compartment </a:t>
            </a:r>
            <a:br>
              <a:rPr lang="en-US" sz="2800" dirty="0" smtClean="0"/>
            </a:br>
            <a:r>
              <a:rPr lang="en-US" sz="2800" dirty="0" smtClean="0"/>
              <a:t>model by a spatially resolved model</a:t>
            </a:r>
            <a:endParaRPr lang="en-US" sz="2800" dirty="0"/>
          </a:p>
        </p:txBody>
      </p:sp>
      <p:pic>
        <p:nvPicPr>
          <p:cNvPr id="4" name="Picture 3" descr="liver lobule of stef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749" y="4090882"/>
            <a:ext cx="3005251" cy="2519686"/>
          </a:xfrm>
          <a:prstGeom prst="rect">
            <a:avLst/>
          </a:prstGeom>
        </p:spPr>
      </p:pic>
    </p:spTree>
    <p:extLst>
      <p:ext uri="{BB962C8B-B14F-4D97-AF65-F5344CB8AC3E}">
        <p14:creationId xmlns:p14="http://schemas.microsoft.com/office/powerpoint/2010/main" val="35430263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00200"/>
            <a:ext cx="2737267" cy="4525963"/>
          </a:xfrm>
        </p:spPr>
        <p:txBody>
          <a:bodyPr>
            <a:noAutofit/>
          </a:bodyPr>
          <a:lstStyle/>
          <a:p>
            <a:pPr marL="0" indent="0">
              <a:buNone/>
            </a:pPr>
            <a:r>
              <a:rPr lang="en-US" sz="2000" dirty="0" smtClean="0">
                <a:solidFill>
                  <a:srgbClr val="31859C"/>
                </a:solidFill>
              </a:rPr>
              <a:t>Dirk </a:t>
            </a:r>
            <a:r>
              <a:rPr lang="en-US" sz="2000" dirty="0" err="1" smtClean="0">
                <a:solidFill>
                  <a:srgbClr val="31859C"/>
                </a:solidFill>
              </a:rPr>
              <a:t>Drasdo</a:t>
            </a:r>
            <a:r>
              <a:rPr lang="en-US" sz="2000" dirty="0" smtClean="0">
                <a:solidFill>
                  <a:srgbClr val="31859C"/>
                </a:solidFill>
              </a:rPr>
              <a:t> </a:t>
            </a:r>
            <a:r>
              <a:rPr lang="en-US" sz="2000" dirty="0" smtClean="0"/>
              <a:t>Group:</a:t>
            </a:r>
          </a:p>
          <a:p>
            <a:pPr>
              <a:buFontTx/>
              <a:buChar char="-"/>
            </a:pPr>
            <a:r>
              <a:rPr lang="en-US" sz="2000" dirty="0" smtClean="0"/>
              <a:t>Stefan </a:t>
            </a:r>
            <a:r>
              <a:rPr lang="en-US" sz="2000" dirty="0" err="1" smtClean="0"/>
              <a:t>Hoehme</a:t>
            </a:r>
            <a:endParaRPr lang="en-US" sz="2000" dirty="0" smtClean="0"/>
          </a:p>
          <a:p>
            <a:pPr>
              <a:buFontTx/>
              <a:buChar char="-"/>
            </a:pPr>
            <a:r>
              <a:rPr lang="en-US" sz="2000" dirty="0" smtClean="0"/>
              <a:t>Tim Johann</a:t>
            </a:r>
          </a:p>
          <a:p>
            <a:pPr>
              <a:buFontTx/>
              <a:buChar char="-"/>
            </a:pPr>
            <a:r>
              <a:rPr lang="en-US" sz="2000" dirty="0" smtClean="0"/>
              <a:t>Adrian </a:t>
            </a:r>
            <a:r>
              <a:rPr lang="en-US" sz="2000" dirty="0" err="1" smtClean="0"/>
              <a:t>Friebel</a:t>
            </a:r>
            <a:endParaRPr lang="en-US" sz="2000" dirty="0" smtClean="0"/>
          </a:p>
          <a:p>
            <a:pPr>
              <a:buFontTx/>
              <a:buChar char="-"/>
            </a:pPr>
            <a:r>
              <a:rPr lang="en-US" sz="2000" dirty="0" smtClean="0"/>
              <a:t>Johannes </a:t>
            </a:r>
            <a:r>
              <a:rPr lang="en-US" sz="2000" dirty="0" err="1" smtClean="0"/>
              <a:t>Neitsch</a:t>
            </a:r>
            <a:endParaRPr lang="en-US" sz="2000" dirty="0" smtClean="0"/>
          </a:p>
          <a:p>
            <a:pPr>
              <a:buFontTx/>
              <a:buChar char="-"/>
            </a:pPr>
            <a:r>
              <a:rPr lang="en-US" sz="2000" dirty="0" smtClean="0"/>
              <a:t>Paul van </a:t>
            </a:r>
            <a:r>
              <a:rPr lang="en-US" sz="2000" dirty="0" err="1" smtClean="0"/>
              <a:t>Liedekerke</a:t>
            </a:r>
            <a:endParaRPr lang="en-US" sz="2000" dirty="0" smtClean="0"/>
          </a:p>
          <a:p>
            <a:pPr>
              <a:buFontTx/>
              <a:buChar char="-"/>
            </a:pPr>
            <a:r>
              <a:rPr lang="en-US" sz="2000" dirty="0" smtClean="0"/>
              <a:t>Yi Yin</a:t>
            </a:r>
          </a:p>
          <a:p>
            <a:pPr>
              <a:buFontTx/>
              <a:buChar char="-"/>
            </a:pPr>
            <a:r>
              <a:rPr lang="en-US" sz="2000" dirty="0" err="1" smtClean="0"/>
              <a:t>Noemie</a:t>
            </a:r>
            <a:r>
              <a:rPr lang="en-US" sz="2000" dirty="0" smtClean="0"/>
              <a:t> </a:t>
            </a:r>
            <a:r>
              <a:rPr lang="en-US" sz="2000" dirty="0" err="1" smtClean="0"/>
              <a:t>Boissier</a:t>
            </a:r>
            <a:endParaRPr lang="en-US" sz="2000" dirty="0" smtClean="0"/>
          </a:p>
          <a:p>
            <a:pPr>
              <a:buFontTx/>
              <a:buChar char="-"/>
            </a:pPr>
            <a:r>
              <a:rPr lang="en-US" sz="2000" dirty="0" err="1" smtClean="0"/>
              <a:t>Margriet</a:t>
            </a:r>
            <a:r>
              <a:rPr lang="en-US" sz="2000" dirty="0" smtClean="0"/>
              <a:t> Palm</a:t>
            </a:r>
          </a:p>
          <a:p>
            <a:pPr>
              <a:buFontTx/>
              <a:buChar char="-"/>
            </a:pPr>
            <a:r>
              <a:rPr lang="en-US" sz="2000" dirty="0" smtClean="0"/>
              <a:t>Francois </a:t>
            </a:r>
            <a:r>
              <a:rPr lang="en-US" sz="2000" dirty="0" err="1" smtClean="0"/>
              <a:t>Bertaux</a:t>
            </a:r>
            <a:endParaRPr lang="en-US" sz="2000" dirty="0" smtClean="0"/>
          </a:p>
          <a:p>
            <a:pPr marL="0" indent="0">
              <a:buNone/>
            </a:pPr>
            <a:endParaRPr lang="en-US" sz="2000" dirty="0" smtClean="0"/>
          </a:p>
          <a:p>
            <a:pPr>
              <a:buFontTx/>
              <a:buChar char="-"/>
            </a:pPr>
            <a:endParaRPr lang="en-US" sz="2000" dirty="0"/>
          </a:p>
        </p:txBody>
      </p:sp>
      <p:sp>
        <p:nvSpPr>
          <p:cNvPr id="4" name="Rectangle 6"/>
          <p:cNvSpPr>
            <a:spLocks noChangeArrowheads="1"/>
          </p:cNvSpPr>
          <p:nvPr/>
        </p:nvSpPr>
        <p:spPr bwMode="auto">
          <a:xfrm>
            <a:off x="3323588" y="6105445"/>
            <a:ext cx="2843860" cy="646331"/>
          </a:xfrm>
          <a:prstGeom prst="rect">
            <a:avLst/>
          </a:prstGeom>
          <a:noFill/>
          <a:ln w="9525">
            <a:noFill/>
            <a:miter lim="800000"/>
            <a:headEnd/>
            <a:tailEnd/>
          </a:ln>
        </p:spPr>
        <p:txBody>
          <a:bodyPr wrap="none" anchor="ctr">
            <a:spAutoFit/>
          </a:bodyPr>
          <a:lstStyle/>
          <a:p>
            <a:pPr algn="ctr"/>
            <a:r>
              <a:rPr lang="en-GB" b="1" dirty="0" smtClean="0">
                <a:solidFill>
                  <a:schemeClr val="tx1"/>
                </a:solidFill>
              </a:rPr>
              <a:t>Geraldine </a:t>
            </a:r>
            <a:r>
              <a:rPr lang="en-GB" b="1" dirty="0" err="1" smtClean="0">
                <a:solidFill>
                  <a:schemeClr val="tx1"/>
                </a:solidFill>
              </a:rPr>
              <a:t>Cellière</a:t>
            </a:r>
            <a:endParaRPr lang="en-GB" b="1" dirty="0" smtClean="0">
              <a:solidFill>
                <a:schemeClr val="tx1"/>
              </a:solidFill>
            </a:endParaRPr>
          </a:p>
          <a:p>
            <a:pPr algn="ctr"/>
            <a:r>
              <a:rPr lang="en-GB" b="1" dirty="0" smtClean="0"/>
              <a:t>(</a:t>
            </a:r>
            <a:r>
              <a:rPr lang="en-GB" b="1" dirty="0" err="1" smtClean="0"/>
              <a:t>geraldine.celliere@inria.fr</a:t>
            </a:r>
            <a:r>
              <a:rPr lang="en-GB" b="1" dirty="0" smtClean="0"/>
              <a:t>)</a:t>
            </a:r>
            <a:endParaRPr lang="en-GB" b="1" dirty="0">
              <a:solidFill>
                <a:schemeClr val="tx1"/>
              </a:solidFill>
            </a:endParaRPr>
          </a:p>
        </p:txBody>
      </p:sp>
      <p:sp>
        <p:nvSpPr>
          <p:cNvPr id="8" name="Title 7"/>
          <p:cNvSpPr>
            <a:spLocks noGrp="1"/>
          </p:cNvSpPr>
          <p:nvPr>
            <p:ph type="title"/>
          </p:nvPr>
        </p:nvSpPr>
        <p:spPr/>
        <p:txBody>
          <a:bodyPr>
            <a:normAutofit/>
          </a:bodyPr>
          <a:lstStyle/>
          <a:p>
            <a:r>
              <a:rPr lang="en-US" dirty="0"/>
              <a:t>A</a:t>
            </a:r>
            <a:r>
              <a:rPr lang="en-US" dirty="0" smtClean="0"/>
              <a:t>cknowledgement</a:t>
            </a:r>
            <a:endParaRPr lang="en-US" dirty="0"/>
          </a:p>
        </p:txBody>
      </p:sp>
      <p:sp>
        <p:nvSpPr>
          <p:cNvPr id="9" name="Content Placeholder 6"/>
          <p:cNvSpPr txBox="1">
            <a:spLocks/>
          </p:cNvSpPr>
          <p:nvPr/>
        </p:nvSpPr>
        <p:spPr>
          <a:xfrm>
            <a:off x="3498560" y="1600200"/>
            <a:ext cx="2469404" cy="25687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Jan </a:t>
            </a:r>
            <a:r>
              <a:rPr lang="en-US" sz="2000" dirty="0" err="1" smtClean="0"/>
              <a:t>Hengstler</a:t>
            </a:r>
            <a:r>
              <a:rPr lang="en-US" sz="2000" dirty="0" smtClean="0"/>
              <a:t> Group:</a:t>
            </a:r>
          </a:p>
          <a:p>
            <a:pPr>
              <a:buFontTx/>
              <a:buChar char="-"/>
            </a:pPr>
            <a:r>
              <a:rPr lang="en-US" sz="2000" dirty="0" smtClean="0"/>
              <a:t>Marc </a:t>
            </a:r>
            <a:r>
              <a:rPr lang="en-US" sz="2000" dirty="0" err="1" smtClean="0"/>
              <a:t>Brulport</a:t>
            </a:r>
            <a:endParaRPr lang="en-US" sz="2000" dirty="0"/>
          </a:p>
          <a:p>
            <a:pPr>
              <a:buFontTx/>
              <a:buChar char="-"/>
            </a:pPr>
            <a:r>
              <a:rPr lang="en-US" sz="2000" dirty="0" smtClean="0"/>
              <a:t>Alexander Bauer</a:t>
            </a:r>
          </a:p>
          <a:p>
            <a:pPr>
              <a:buFontTx/>
              <a:buChar char="-"/>
            </a:pPr>
            <a:r>
              <a:rPr lang="en-US" sz="2000" dirty="0" smtClean="0"/>
              <a:t>Ahmed </a:t>
            </a:r>
            <a:r>
              <a:rPr lang="en-US" sz="2000" dirty="0" err="1" smtClean="0"/>
              <a:t>Ghallab</a:t>
            </a:r>
            <a:endParaRPr lang="en-US" sz="2000" dirty="0" smtClean="0"/>
          </a:p>
          <a:p>
            <a:pPr>
              <a:buFontTx/>
              <a:buChar char="-"/>
            </a:pPr>
            <a:endParaRPr lang="en-US" sz="2000" dirty="0"/>
          </a:p>
          <a:p>
            <a:pPr>
              <a:buFontTx/>
              <a:buChar char="-"/>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p:txBody>
      </p:sp>
      <p:sp>
        <p:nvSpPr>
          <p:cNvPr id="10" name="Rectangle 9"/>
          <p:cNvSpPr/>
          <p:nvPr/>
        </p:nvSpPr>
        <p:spPr>
          <a:xfrm>
            <a:off x="6858000" y="1600200"/>
            <a:ext cx="2190095" cy="2862322"/>
          </a:xfrm>
          <a:prstGeom prst="rect">
            <a:avLst/>
          </a:prstGeom>
        </p:spPr>
        <p:txBody>
          <a:bodyPr wrap="square">
            <a:spAutoFit/>
          </a:bodyPr>
          <a:lstStyle/>
          <a:p>
            <a:r>
              <a:rPr lang="en-US" sz="2000" dirty="0" smtClean="0"/>
              <a:t>Sebastian </a:t>
            </a:r>
            <a:r>
              <a:rPr lang="en-US" sz="2000" dirty="0" err="1" smtClean="0"/>
              <a:t>Zellmer</a:t>
            </a:r>
            <a:endParaRPr lang="en-US" sz="2000" dirty="0" smtClean="0"/>
          </a:p>
          <a:p>
            <a:r>
              <a:rPr lang="en-US" sz="2000" dirty="0" smtClean="0"/>
              <a:t>Dieter </a:t>
            </a:r>
            <a:r>
              <a:rPr lang="en-US" sz="2000" dirty="0" err="1" smtClean="0"/>
              <a:t>Häussinger</a:t>
            </a:r>
            <a:endParaRPr lang="en-US" sz="2000" dirty="0" smtClean="0"/>
          </a:p>
          <a:p>
            <a:r>
              <a:rPr lang="en-US" sz="2000" dirty="0" smtClean="0"/>
              <a:t>Rolf </a:t>
            </a:r>
            <a:r>
              <a:rPr lang="en-US" sz="2000" dirty="0" err="1" smtClean="0"/>
              <a:t>Gebhardt</a:t>
            </a:r>
            <a:endParaRPr lang="en-US" sz="2000" dirty="0" smtClean="0"/>
          </a:p>
          <a:p>
            <a:r>
              <a:rPr lang="en-US" sz="2000" dirty="0" smtClean="0"/>
              <a:t>Michael Pfaff</a:t>
            </a:r>
          </a:p>
          <a:p>
            <a:r>
              <a:rPr lang="en-US" sz="2000" dirty="0" err="1" smtClean="0"/>
              <a:t>Reinhard</a:t>
            </a:r>
            <a:r>
              <a:rPr lang="en-US" sz="2000" dirty="0" smtClean="0"/>
              <a:t> </a:t>
            </a:r>
            <a:r>
              <a:rPr lang="en-US" sz="2000" dirty="0" err="1" smtClean="0"/>
              <a:t>Guthke</a:t>
            </a:r>
            <a:endParaRPr lang="en-US" sz="2000" dirty="0" smtClean="0"/>
          </a:p>
          <a:p>
            <a:r>
              <a:rPr lang="en-US" sz="2000" dirty="0" smtClean="0"/>
              <a:t>Jan </a:t>
            </a:r>
            <a:r>
              <a:rPr lang="en-US" sz="2000" dirty="0" err="1" smtClean="0"/>
              <a:t>Böttger</a:t>
            </a:r>
            <a:r>
              <a:rPr lang="en-US" sz="2000" dirty="0" smtClean="0"/>
              <a:t> </a:t>
            </a:r>
          </a:p>
          <a:p>
            <a:r>
              <a:rPr lang="en-US" sz="2000" dirty="0" err="1" smtClean="0"/>
              <a:t>Dominik</a:t>
            </a:r>
            <a:r>
              <a:rPr lang="en-US" sz="2000" dirty="0" smtClean="0"/>
              <a:t> Driesch </a:t>
            </a:r>
            <a:br>
              <a:rPr lang="en-US" sz="2000" dirty="0" smtClean="0"/>
            </a:br>
            <a:r>
              <a:rPr lang="en-US" sz="2000" dirty="0" smtClean="0"/>
              <a:t>Sebastian Henkel</a:t>
            </a:r>
          </a:p>
          <a:p>
            <a:r>
              <a:rPr lang="en-US" sz="2000" dirty="0" err="1" smtClean="0"/>
              <a:t>Freimut</a:t>
            </a:r>
            <a:r>
              <a:rPr lang="en-US" sz="2000" dirty="0" smtClean="0"/>
              <a:t> </a:t>
            </a:r>
            <a:r>
              <a:rPr lang="en-US" sz="2000" dirty="0" err="1" smtClean="0"/>
              <a:t>Schliess</a:t>
            </a:r>
            <a:endParaRPr lang="en-US" sz="2000" dirty="0" smtClean="0"/>
          </a:p>
        </p:txBody>
      </p:sp>
    </p:spTree>
    <p:extLst>
      <p:ext uri="{BB962C8B-B14F-4D97-AF65-F5344CB8AC3E}">
        <p14:creationId xmlns:p14="http://schemas.microsoft.com/office/powerpoint/2010/main" val="22896042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liver has a number of key functions</a:t>
            </a:r>
            <a:endParaRPr lang="en-US" sz="3600" dirty="0"/>
          </a:p>
        </p:txBody>
      </p:sp>
      <p:pic>
        <p:nvPicPr>
          <p:cNvPr id="4" name="Picture 3" descr="HumanLiv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63" y="1744500"/>
            <a:ext cx="3236065" cy="4316223"/>
          </a:xfrm>
          <a:prstGeom prst="rect">
            <a:avLst/>
          </a:prstGeom>
        </p:spPr>
      </p:pic>
    </p:spTree>
    <p:extLst>
      <p:ext uri="{BB962C8B-B14F-4D97-AF65-F5344CB8AC3E}">
        <p14:creationId xmlns:p14="http://schemas.microsoft.com/office/powerpoint/2010/main" val="26191548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liver has a number of key functions</a:t>
            </a:r>
            <a:endParaRPr lang="en-US" sz="3600" dirty="0"/>
          </a:p>
        </p:txBody>
      </p:sp>
      <p:sp>
        <p:nvSpPr>
          <p:cNvPr id="3" name="Content Placeholder 2"/>
          <p:cNvSpPr>
            <a:spLocks noGrp="1"/>
          </p:cNvSpPr>
          <p:nvPr>
            <p:ph idx="1"/>
          </p:nvPr>
        </p:nvSpPr>
        <p:spPr>
          <a:xfrm>
            <a:off x="3360228" y="1744500"/>
            <a:ext cx="5783772" cy="4525963"/>
          </a:xfrm>
        </p:spPr>
        <p:txBody>
          <a:bodyPr>
            <a:normAutofit lnSpcReduction="10000"/>
          </a:bodyPr>
          <a:lstStyle/>
          <a:p>
            <a:pPr>
              <a:buFont typeface="Wingdings" charset="2"/>
              <a:buChar char="Ø"/>
            </a:pPr>
            <a:r>
              <a:rPr lang="en-US" sz="2400" dirty="0" smtClean="0"/>
              <a:t>Production of </a:t>
            </a:r>
            <a:r>
              <a:rPr lang="en-US" sz="2400" dirty="0" smtClean="0">
                <a:solidFill>
                  <a:schemeClr val="accent5"/>
                </a:solidFill>
              </a:rPr>
              <a:t>bile</a:t>
            </a:r>
            <a:r>
              <a:rPr lang="en-US" sz="2400" dirty="0" smtClean="0"/>
              <a:t> to help digestion</a:t>
            </a:r>
          </a:p>
          <a:p>
            <a:pPr>
              <a:buFont typeface="Wingdings" charset="2"/>
              <a:buChar char="Ø"/>
            </a:pPr>
            <a:endParaRPr lang="en-US" sz="2400" dirty="0" smtClean="0"/>
          </a:p>
          <a:p>
            <a:pPr>
              <a:buFont typeface="Wingdings" charset="2"/>
              <a:buChar char="Ø"/>
            </a:pPr>
            <a:r>
              <a:rPr lang="en-US" sz="2400" dirty="0" smtClean="0">
                <a:solidFill>
                  <a:srgbClr val="000000"/>
                </a:solidFill>
              </a:rPr>
              <a:t>Carbohydrate, lipid and protein </a:t>
            </a:r>
            <a:r>
              <a:rPr lang="en-US" sz="2400" dirty="0" smtClean="0"/>
              <a:t>metabolism (</a:t>
            </a:r>
            <a:r>
              <a:rPr lang="en-US" sz="2400" dirty="0" smtClean="0">
                <a:solidFill>
                  <a:schemeClr val="accent5"/>
                </a:solidFill>
              </a:rPr>
              <a:t>storage or release</a:t>
            </a:r>
            <a:r>
              <a:rPr lang="en-US" sz="2400" dirty="0" smtClean="0"/>
              <a:t> of glucose, cholesterol, vitamins depending on the need)</a:t>
            </a:r>
          </a:p>
          <a:p>
            <a:pPr>
              <a:buFont typeface="Wingdings" charset="2"/>
              <a:buChar char="Ø"/>
            </a:pPr>
            <a:endParaRPr lang="en-US" sz="2400" dirty="0" smtClean="0"/>
          </a:p>
          <a:p>
            <a:pPr>
              <a:buFont typeface="Wingdings" charset="2"/>
              <a:buChar char="Ø"/>
            </a:pPr>
            <a:r>
              <a:rPr lang="en-US" sz="2400" dirty="0" smtClean="0"/>
              <a:t>Detoxification of </a:t>
            </a:r>
            <a:r>
              <a:rPr lang="en-US" sz="2400" dirty="0" smtClean="0">
                <a:solidFill>
                  <a:srgbClr val="4BACC6"/>
                </a:solidFill>
              </a:rPr>
              <a:t>toxins</a:t>
            </a:r>
            <a:r>
              <a:rPr lang="en-US" sz="2400" dirty="0" smtClean="0"/>
              <a:t> (pollutants) and </a:t>
            </a:r>
            <a:r>
              <a:rPr lang="en-US" sz="2400" dirty="0" smtClean="0">
                <a:solidFill>
                  <a:srgbClr val="4BACC6"/>
                </a:solidFill>
              </a:rPr>
              <a:t>drugs</a:t>
            </a:r>
          </a:p>
          <a:p>
            <a:pPr>
              <a:buFont typeface="Wingdings" charset="2"/>
              <a:buChar char="Ø"/>
            </a:pPr>
            <a:endParaRPr lang="en-US" sz="2400" dirty="0" smtClean="0">
              <a:solidFill>
                <a:srgbClr val="4BACC6"/>
              </a:solidFill>
            </a:endParaRPr>
          </a:p>
          <a:p>
            <a:pPr>
              <a:buFont typeface="Wingdings" charset="2"/>
              <a:buChar char="Ø"/>
            </a:pPr>
            <a:r>
              <a:rPr lang="en-US" sz="2400" dirty="0" smtClean="0"/>
              <a:t>Detoxification of </a:t>
            </a:r>
            <a:r>
              <a:rPr lang="en-US" sz="2400" dirty="0" smtClean="0">
                <a:solidFill>
                  <a:srgbClr val="4BACC6"/>
                </a:solidFill>
              </a:rPr>
              <a:t>ammonia </a:t>
            </a:r>
            <a:r>
              <a:rPr lang="en-US" sz="2400" dirty="0" smtClean="0"/>
              <a:t>(NH</a:t>
            </a:r>
            <a:r>
              <a:rPr lang="en-US" sz="2400" baseline="-25000" dirty="0" smtClean="0"/>
              <a:t>4</a:t>
            </a:r>
            <a:r>
              <a:rPr lang="en-US" sz="2400" baseline="30000" dirty="0" smtClean="0"/>
              <a:t>+</a:t>
            </a:r>
            <a:r>
              <a:rPr lang="en-US" sz="2400" dirty="0" smtClean="0"/>
              <a:t>)</a:t>
            </a:r>
          </a:p>
          <a:p>
            <a:pPr>
              <a:buFont typeface="Wingdings" charset="2"/>
              <a:buChar char="Ø"/>
            </a:pPr>
            <a:endParaRPr lang="en-US" sz="2400" dirty="0"/>
          </a:p>
        </p:txBody>
      </p:sp>
      <p:pic>
        <p:nvPicPr>
          <p:cNvPr id="4" name="Picture 3" descr="HumanLiv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63" y="1744500"/>
            <a:ext cx="3236065" cy="4316223"/>
          </a:xfrm>
          <a:prstGeom prst="rect">
            <a:avLst/>
          </a:prstGeom>
        </p:spPr>
      </p:pic>
    </p:spTree>
    <p:extLst>
      <p:ext uri="{BB962C8B-B14F-4D97-AF65-F5344CB8AC3E}">
        <p14:creationId xmlns:p14="http://schemas.microsoft.com/office/powerpoint/2010/main" val="2680656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a:t>
            </a:r>
            <a:r>
              <a:rPr lang="en-US" sz="3600" dirty="0" smtClean="0"/>
              <a:t>he liver is also subjected to diseases </a:t>
            </a:r>
            <a:br>
              <a:rPr lang="en-US" sz="3600" dirty="0" smtClean="0"/>
            </a:br>
            <a:endParaRPr lang="en-US" sz="3600" dirty="0"/>
          </a:p>
        </p:txBody>
      </p:sp>
      <p:sp>
        <p:nvSpPr>
          <p:cNvPr id="3" name="Content Placeholder 2"/>
          <p:cNvSpPr>
            <a:spLocks noGrp="1"/>
          </p:cNvSpPr>
          <p:nvPr>
            <p:ph idx="1"/>
          </p:nvPr>
        </p:nvSpPr>
        <p:spPr>
          <a:xfrm>
            <a:off x="245332" y="1960955"/>
            <a:ext cx="6032262" cy="4525963"/>
          </a:xfrm>
        </p:spPr>
        <p:txBody>
          <a:bodyPr>
            <a:normAutofit/>
          </a:bodyPr>
          <a:lstStyle/>
          <a:p>
            <a:pPr>
              <a:buFont typeface="Wingdings" charset="2"/>
              <a:buChar char="Ø"/>
            </a:pPr>
            <a:r>
              <a:rPr lang="en-US" sz="2400" dirty="0" smtClean="0"/>
              <a:t>Infections such as Hepatitis</a:t>
            </a:r>
          </a:p>
          <a:p>
            <a:pPr>
              <a:buFont typeface="Wingdings" charset="2"/>
              <a:buChar char="Ø"/>
            </a:pPr>
            <a:r>
              <a:rPr lang="en-US" sz="2400" dirty="0" smtClean="0">
                <a:solidFill>
                  <a:srgbClr val="000000"/>
                </a:solidFill>
              </a:rPr>
              <a:t>Cancer</a:t>
            </a:r>
            <a:endParaRPr lang="en-US" sz="2400" dirty="0" smtClean="0"/>
          </a:p>
          <a:p>
            <a:pPr>
              <a:buFont typeface="Wingdings" charset="2"/>
              <a:buChar char="Ø"/>
            </a:pPr>
            <a:r>
              <a:rPr lang="en-US" sz="2400" dirty="0" smtClean="0"/>
              <a:t>Steatosis (accumulation of fat droplets)</a:t>
            </a:r>
            <a:endParaRPr lang="en-US" sz="2400" dirty="0" smtClean="0">
              <a:solidFill>
                <a:srgbClr val="4BACC6"/>
              </a:solidFill>
            </a:endParaRPr>
          </a:p>
          <a:p>
            <a:pPr>
              <a:buFont typeface="Wingdings" charset="2"/>
              <a:buChar char="Ø"/>
            </a:pPr>
            <a:r>
              <a:rPr lang="en-US" sz="2400" dirty="0" smtClean="0"/>
              <a:t>Cirrhosis (accumulation of scar tissue, mainly due to </a:t>
            </a:r>
            <a:r>
              <a:rPr lang="en-US" sz="2400" dirty="0"/>
              <a:t>alcoholism</a:t>
            </a:r>
            <a:r>
              <a:rPr lang="en-US" sz="2400" dirty="0" smtClean="0"/>
              <a:t>)</a:t>
            </a:r>
            <a:endParaRPr lang="en-US" sz="2400" dirty="0"/>
          </a:p>
          <a:p>
            <a:pPr>
              <a:buFont typeface="Wingdings" charset="2"/>
              <a:buChar char="Ø"/>
            </a:pPr>
            <a:r>
              <a:rPr lang="en-US" sz="2400" dirty="0" smtClean="0">
                <a:solidFill>
                  <a:schemeClr val="accent5"/>
                </a:solidFill>
              </a:rPr>
              <a:t>Drug damage</a:t>
            </a:r>
            <a:r>
              <a:rPr lang="en-US" sz="2400" dirty="0" smtClean="0"/>
              <a:t> (mainly due to paracetamol overdose)</a:t>
            </a:r>
            <a:endParaRPr lang="en-US" sz="2400" dirty="0"/>
          </a:p>
        </p:txBody>
      </p:sp>
    </p:spTree>
    <p:extLst>
      <p:ext uri="{BB962C8B-B14F-4D97-AF65-F5344CB8AC3E}">
        <p14:creationId xmlns:p14="http://schemas.microsoft.com/office/powerpoint/2010/main" val="35212236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a:t>
            </a:r>
            <a:r>
              <a:rPr lang="en-US" sz="3600" dirty="0" smtClean="0"/>
              <a:t>he liver is also subjected to diseases </a:t>
            </a:r>
            <a:br>
              <a:rPr lang="en-US" sz="3600" dirty="0" smtClean="0"/>
            </a:br>
            <a:r>
              <a:rPr lang="en-US" sz="3600" dirty="0" smtClean="0"/>
              <a:t>but can regenerate </a:t>
            </a:r>
            <a:endParaRPr lang="en-US" sz="3600" dirty="0"/>
          </a:p>
        </p:txBody>
      </p:sp>
      <p:sp>
        <p:nvSpPr>
          <p:cNvPr id="3" name="Content Placeholder 2"/>
          <p:cNvSpPr>
            <a:spLocks noGrp="1"/>
          </p:cNvSpPr>
          <p:nvPr>
            <p:ph idx="1"/>
          </p:nvPr>
        </p:nvSpPr>
        <p:spPr>
          <a:xfrm>
            <a:off x="245332" y="1960955"/>
            <a:ext cx="6032262" cy="4525963"/>
          </a:xfrm>
        </p:spPr>
        <p:txBody>
          <a:bodyPr>
            <a:normAutofit/>
          </a:bodyPr>
          <a:lstStyle/>
          <a:p>
            <a:pPr>
              <a:buFont typeface="Wingdings" charset="2"/>
              <a:buChar char="Ø"/>
            </a:pPr>
            <a:r>
              <a:rPr lang="en-US" sz="2400" dirty="0" smtClean="0"/>
              <a:t>Infections such as Hepatitis</a:t>
            </a:r>
          </a:p>
          <a:p>
            <a:pPr>
              <a:buFont typeface="Wingdings" charset="2"/>
              <a:buChar char="Ø"/>
            </a:pPr>
            <a:r>
              <a:rPr lang="en-US" sz="2400" dirty="0" smtClean="0">
                <a:solidFill>
                  <a:srgbClr val="000000"/>
                </a:solidFill>
              </a:rPr>
              <a:t>Cancer</a:t>
            </a:r>
            <a:endParaRPr lang="en-US" sz="2400" dirty="0" smtClean="0"/>
          </a:p>
          <a:p>
            <a:pPr>
              <a:buFont typeface="Wingdings" charset="2"/>
              <a:buChar char="Ø"/>
            </a:pPr>
            <a:r>
              <a:rPr lang="en-US" sz="2400" dirty="0" smtClean="0"/>
              <a:t>Steatosis (accumulation of fat droplets)</a:t>
            </a:r>
            <a:endParaRPr lang="en-US" sz="2400" dirty="0" smtClean="0">
              <a:solidFill>
                <a:srgbClr val="4BACC6"/>
              </a:solidFill>
            </a:endParaRPr>
          </a:p>
          <a:p>
            <a:pPr>
              <a:buFont typeface="Wingdings" charset="2"/>
              <a:buChar char="Ø"/>
            </a:pPr>
            <a:r>
              <a:rPr lang="en-US" sz="2400" dirty="0" smtClean="0"/>
              <a:t>Cirrhosis (accumulation of scar tissue, mainly due to </a:t>
            </a:r>
            <a:r>
              <a:rPr lang="en-US" sz="2400" dirty="0"/>
              <a:t>alcoholism</a:t>
            </a:r>
            <a:r>
              <a:rPr lang="en-US" sz="2400" dirty="0" smtClean="0"/>
              <a:t>)</a:t>
            </a:r>
            <a:endParaRPr lang="en-US" sz="2400" dirty="0"/>
          </a:p>
          <a:p>
            <a:pPr>
              <a:buFont typeface="Wingdings" charset="2"/>
              <a:buChar char="Ø"/>
            </a:pPr>
            <a:r>
              <a:rPr lang="en-US" sz="2400" dirty="0" smtClean="0"/>
              <a:t>Drug damage (mainly due to paracetamol overdose)</a:t>
            </a:r>
            <a:endParaRPr lang="en-US" sz="2400" dirty="0"/>
          </a:p>
        </p:txBody>
      </p:sp>
      <p:pic>
        <p:nvPicPr>
          <p:cNvPr id="5" name="Picture 4" descr="liver_regeneration.jpg"/>
          <p:cNvPicPr>
            <a:picLocks noChangeAspect="1"/>
          </p:cNvPicPr>
          <p:nvPr/>
        </p:nvPicPr>
        <p:blipFill rotWithShape="1">
          <a:blip r:embed="rId3">
            <a:extLst>
              <a:ext uri="{28A0092B-C50C-407E-A947-70E740481C1C}">
                <a14:useLocalDpi xmlns:a14="http://schemas.microsoft.com/office/drawing/2010/main" val="0"/>
              </a:ext>
            </a:extLst>
          </a:blip>
          <a:srcRect l="29358" r="25190"/>
          <a:stretch/>
        </p:blipFill>
        <p:spPr>
          <a:xfrm>
            <a:off x="6393044" y="1417638"/>
            <a:ext cx="2496606" cy="5325353"/>
          </a:xfrm>
          <a:prstGeom prst="rect">
            <a:avLst/>
          </a:prstGeom>
        </p:spPr>
      </p:pic>
      <p:sp>
        <p:nvSpPr>
          <p:cNvPr id="6" name="Cloud 5"/>
          <p:cNvSpPr/>
          <p:nvPr/>
        </p:nvSpPr>
        <p:spPr>
          <a:xfrm>
            <a:off x="6652806" y="1960955"/>
            <a:ext cx="418506" cy="448905"/>
          </a:xfrm>
          <a:prstGeom prst="cloud">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7938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048"/>
            <a:ext cx="8229600" cy="1143000"/>
          </a:xfrm>
        </p:spPr>
        <p:txBody>
          <a:bodyPr>
            <a:normAutofit fontScale="90000"/>
          </a:bodyPr>
          <a:lstStyle/>
          <a:p>
            <a:r>
              <a:rPr lang="en-US" sz="3600" dirty="0" smtClean="0"/>
              <a:t>Ammonia is involved in </a:t>
            </a:r>
            <a:br>
              <a:rPr lang="en-US" sz="3600" dirty="0" smtClean="0"/>
            </a:br>
            <a:r>
              <a:rPr lang="en-US" sz="3600" dirty="0" smtClean="0"/>
              <a:t>life-threatening complications</a:t>
            </a:r>
            <a:endParaRPr lang="en-US" sz="3600" dirty="0"/>
          </a:p>
        </p:txBody>
      </p:sp>
      <p:pic>
        <p:nvPicPr>
          <p:cNvPr id="4" name="Picture 3" descr="circulation sanguine 1.jpg"/>
          <p:cNvPicPr>
            <a:picLocks noChangeAspect="1"/>
          </p:cNvPicPr>
          <p:nvPr/>
        </p:nvPicPr>
        <p:blipFill rotWithShape="1">
          <a:blip r:embed="rId3">
            <a:extLst>
              <a:ext uri="{28A0092B-C50C-407E-A947-70E740481C1C}">
                <a14:useLocalDpi xmlns:a14="http://schemas.microsoft.com/office/drawing/2010/main" val="0"/>
              </a:ext>
            </a:extLst>
          </a:blip>
          <a:srcRect l="25608"/>
          <a:stretch/>
        </p:blipFill>
        <p:spPr>
          <a:xfrm>
            <a:off x="107907" y="1537531"/>
            <a:ext cx="3598182" cy="5320469"/>
          </a:xfrm>
          <a:prstGeom prst="rect">
            <a:avLst/>
          </a:prstGeom>
        </p:spPr>
      </p:pic>
      <p:sp>
        <p:nvSpPr>
          <p:cNvPr id="3" name="Rectangle 2"/>
          <p:cNvSpPr/>
          <p:nvPr/>
        </p:nvSpPr>
        <p:spPr>
          <a:xfrm>
            <a:off x="1860547" y="1893242"/>
            <a:ext cx="1240365" cy="233384"/>
          </a:xfrm>
          <a:prstGeom prst="rect">
            <a:avLst/>
          </a:prstGeom>
          <a:ln>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2243840" y="6565543"/>
            <a:ext cx="1240365" cy="233384"/>
          </a:xfrm>
          <a:prstGeom prst="rect">
            <a:avLst/>
          </a:prstGeom>
          <a:ln>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Content Placeholder 4"/>
          <p:cNvSpPr>
            <a:spLocks noGrp="1"/>
          </p:cNvSpPr>
          <p:nvPr>
            <p:ph sz="quarter" idx="1"/>
          </p:nvPr>
        </p:nvSpPr>
        <p:spPr>
          <a:xfrm>
            <a:off x="2900556" y="1886010"/>
            <a:ext cx="6127994" cy="4495800"/>
          </a:xfrm>
        </p:spPr>
        <p:txBody>
          <a:bodyPr>
            <a:normAutofit lnSpcReduction="10000"/>
          </a:bodyPr>
          <a:lstStyle/>
          <a:p>
            <a:pPr>
              <a:buFont typeface="Wingdings" charset="2"/>
              <a:buChar char="Ø"/>
            </a:pPr>
            <a:r>
              <a:rPr lang="en-US" sz="2400" dirty="0" smtClean="0"/>
              <a:t>NH4 enters the blood in the intestine. The blood continues to the liver, where </a:t>
            </a:r>
            <a:r>
              <a:rPr lang="en-US" sz="2400" dirty="0" smtClean="0">
                <a:solidFill>
                  <a:srgbClr val="31859C"/>
                </a:solidFill>
              </a:rPr>
              <a:t>ammonia is metabolized</a:t>
            </a:r>
          </a:p>
          <a:p>
            <a:pPr>
              <a:buFont typeface="Wingdings" charset="2"/>
              <a:buChar char="Ø"/>
            </a:pPr>
            <a:endParaRPr lang="en-US" sz="2400" dirty="0" smtClean="0"/>
          </a:p>
          <a:p>
            <a:pPr>
              <a:buFont typeface="Wingdings" charset="2"/>
              <a:buChar char="Ø"/>
            </a:pPr>
            <a:r>
              <a:rPr lang="en-US" sz="2400" dirty="0" smtClean="0"/>
              <a:t>In case of NH4 detoxification impairment, </a:t>
            </a:r>
            <a:r>
              <a:rPr lang="en-US" sz="2400" dirty="0" smtClean="0">
                <a:solidFill>
                  <a:schemeClr val="accent5">
                    <a:lumMod val="75000"/>
                  </a:schemeClr>
                </a:solidFill>
              </a:rPr>
              <a:t>hepatic encephalopathy </a:t>
            </a:r>
            <a:r>
              <a:rPr lang="en-US" sz="2400" dirty="0" smtClean="0"/>
              <a:t>can occur</a:t>
            </a:r>
          </a:p>
          <a:p>
            <a:pPr>
              <a:buFont typeface="Wingdings" charset="2"/>
              <a:buChar char="Ø"/>
            </a:pPr>
            <a:endParaRPr lang="en-US" sz="2400" dirty="0"/>
          </a:p>
          <a:p>
            <a:pPr>
              <a:buFont typeface="Wingdings" charset="2"/>
              <a:buChar char="Ø"/>
            </a:pPr>
            <a:r>
              <a:rPr lang="en-US" sz="2400" dirty="0" smtClean="0"/>
              <a:t>Current </a:t>
            </a:r>
            <a:r>
              <a:rPr lang="en-US" sz="2400" dirty="0" smtClean="0">
                <a:solidFill>
                  <a:srgbClr val="31859C"/>
                </a:solidFill>
              </a:rPr>
              <a:t>treatments of hyperammonemia</a:t>
            </a:r>
            <a:r>
              <a:rPr lang="en-US" sz="2400" dirty="0" smtClean="0"/>
              <a:t> perform poorly</a:t>
            </a:r>
          </a:p>
          <a:p>
            <a:pPr>
              <a:buFont typeface="Wingdings" charset="2"/>
              <a:buChar char="Ø"/>
            </a:pPr>
            <a:endParaRPr lang="en-US" sz="2400" dirty="0"/>
          </a:p>
          <a:p>
            <a:pPr>
              <a:buFont typeface="Wingdings" charset="2"/>
              <a:buChar char="Ø"/>
            </a:pPr>
            <a:r>
              <a:rPr lang="en-US" sz="2400" dirty="0" smtClean="0"/>
              <a:t>The main cause of </a:t>
            </a:r>
            <a:r>
              <a:rPr lang="en-US" sz="2400" dirty="0" smtClean="0">
                <a:solidFill>
                  <a:srgbClr val="31859C"/>
                </a:solidFill>
              </a:rPr>
              <a:t>acute liver failure </a:t>
            </a:r>
            <a:r>
              <a:rPr lang="en-US" sz="2400" dirty="0" smtClean="0"/>
              <a:t>is paracetamol (acetaminophen) overdose</a:t>
            </a:r>
            <a:endParaRPr lang="en-US" sz="2400" dirty="0"/>
          </a:p>
        </p:txBody>
      </p:sp>
    </p:spTree>
    <p:extLst>
      <p:ext uri="{BB962C8B-B14F-4D97-AF65-F5344CB8AC3E}">
        <p14:creationId xmlns:p14="http://schemas.microsoft.com/office/powerpoint/2010/main" val="13844123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a:xfrm>
            <a:off x="457200" y="2312719"/>
            <a:ext cx="8407208" cy="2453551"/>
          </a:xfrm>
        </p:spPr>
        <p:txBody>
          <a:bodyPr>
            <a:normAutofit/>
          </a:bodyPr>
          <a:lstStyle/>
          <a:p>
            <a:pPr marL="0" indent="0">
              <a:buNone/>
            </a:pPr>
            <a:r>
              <a:rPr lang="en-US" dirty="0" smtClean="0">
                <a:solidFill>
                  <a:srgbClr val="31859C"/>
                </a:solidFill>
              </a:rPr>
              <a:t>How is ammonia metabolism modified in the liver in case of acute damage ?</a:t>
            </a:r>
          </a:p>
          <a:p>
            <a:pPr marL="0" indent="0">
              <a:buNone/>
            </a:pPr>
            <a:endParaRPr lang="en-US" dirty="0"/>
          </a:p>
        </p:txBody>
      </p:sp>
      <p:sp>
        <p:nvSpPr>
          <p:cNvPr id="4" name="Rectangle 3"/>
          <p:cNvSpPr/>
          <p:nvPr/>
        </p:nvSpPr>
        <p:spPr>
          <a:xfrm>
            <a:off x="239272" y="5534381"/>
            <a:ext cx="8752921" cy="1200329"/>
          </a:xfrm>
          <a:prstGeom prst="rect">
            <a:avLst/>
          </a:prstGeom>
        </p:spPr>
        <p:txBody>
          <a:bodyPr wrap="square">
            <a:spAutoFit/>
          </a:bodyPr>
          <a:lstStyle/>
          <a:p>
            <a:r>
              <a:rPr lang="fr-FR" b="1" dirty="0" err="1" smtClean="0"/>
              <a:t>Integrated</a:t>
            </a:r>
            <a:r>
              <a:rPr lang="fr-FR" b="1" dirty="0" smtClean="0"/>
              <a:t> </a:t>
            </a:r>
            <a:r>
              <a:rPr lang="fr-FR" b="1" dirty="0" err="1" smtClean="0"/>
              <a:t>metabolic</a:t>
            </a:r>
            <a:r>
              <a:rPr lang="fr-FR" b="1" dirty="0" smtClean="0"/>
              <a:t> spatial-temporal model for the </a:t>
            </a:r>
            <a:r>
              <a:rPr lang="fr-FR" b="1" dirty="0" err="1" smtClean="0"/>
              <a:t>prediction</a:t>
            </a:r>
            <a:r>
              <a:rPr lang="fr-FR" b="1" dirty="0" smtClean="0"/>
              <a:t> of </a:t>
            </a:r>
            <a:r>
              <a:rPr lang="fr-FR" b="1" dirty="0" err="1" smtClean="0"/>
              <a:t>ammonia</a:t>
            </a:r>
            <a:r>
              <a:rPr lang="fr-FR" b="1" dirty="0" smtClean="0"/>
              <a:t> </a:t>
            </a:r>
            <a:r>
              <a:rPr lang="fr-FR" b="1" dirty="0" err="1" smtClean="0"/>
              <a:t>detoxification</a:t>
            </a:r>
            <a:r>
              <a:rPr lang="fr-FR" b="1" dirty="0" smtClean="0"/>
              <a:t> </a:t>
            </a:r>
            <a:r>
              <a:rPr lang="fr-FR" b="1" dirty="0" err="1" smtClean="0"/>
              <a:t>during</a:t>
            </a:r>
            <a:r>
              <a:rPr lang="fr-FR" b="1" dirty="0" smtClean="0"/>
              <a:t> </a:t>
            </a:r>
            <a:r>
              <a:rPr lang="fr-FR" b="1" dirty="0" err="1" smtClean="0"/>
              <a:t>liver</a:t>
            </a:r>
            <a:r>
              <a:rPr lang="fr-FR" b="1" dirty="0" smtClean="0"/>
              <a:t> damage and </a:t>
            </a:r>
            <a:r>
              <a:rPr lang="fr-FR" b="1" dirty="0" err="1" smtClean="0"/>
              <a:t>regeneration</a:t>
            </a:r>
            <a:r>
              <a:rPr lang="fr-FR" dirty="0" smtClean="0"/>
              <a:t>, </a:t>
            </a:r>
            <a:r>
              <a:rPr lang="fr-FR" i="1" dirty="0" err="1" smtClean="0"/>
              <a:t>Hepathology</a:t>
            </a:r>
            <a:r>
              <a:rPr lang="fr-FR" i="1" dirty="0" smtClean="0"/>
              <a:t> (2014) </a:t>
            </a:r>
            <a:r>
              <a:rPr lang="fr-FR" dirty="0" err="1" smtClean="0"/>
              <a:t>Schliess</a:t>
            </a:r>
            <a:r>
              <a:rPr lang="fr-FR" dirty="0" smtClean="0"/>
              <a:t> S., </a:t>
            </a:r>
            <a:r>
              <a:rPr lang="fr-FR" dirty="0" err="1" smtClean="0"/>
              <a:t>Hoehme</a:t>
            </a:r>
            <a:r>
              <a:rPr lang="fr-FR" dirty="0" smtClean="0"/>
              <a:t> S., Henkel S. G., </a:t>
            </a:r>
            <a:r>
              <a:rPr lang="fr-FR" dirty="0" err="1" smtClean="0"/>
              <a:t>Ghallab</a:t>
            </a:r>
            <a:r>
              <a:rPr lang="fr-FR" dirty="0" smtClean="0"/>
              <a:t> A., Driesch D., </a:t>
            </a:r>
            <a:r>
              <a:rPr lang="fr-FR" dirty="0" err="1" smtClean="0"/>
              <a:t>Böttger</a:t>
            </a:r>
            <a:r>
              <a:rPr lang="fr-FR" dirty="0" smtClean="0"/>
              <a:t> J., </a:t>
            </a:r>
            <a:r>
              <a:rPr lang="fr-FR" dirty="0" err="1" smtClean="0"/>
              <a:t>Guthke</a:t>
            </a:r>
            <a:r>
              <a:rPr lang="fr-FR" dirty="0" smtClean="0"/>
              <a:t> R., </a:t>
            </a:r>
            <a:r>
              <a:rPr lang="fr-FR" dirty="0" err="1" smtClean="0"/>
              <a:t>Pfaff</a:t>
            </a:r>
            <a:r>
              <a:rPr lang="fr-FR" dirty="0" smtClean="0"/>
              <a:t> M., </a:t>
            </a:r>
            <a:r>
              <a:rPr lang="fr-FR" dirty="0" err="1" smtClean="0"/>
              <a:t>Hengstler</a:t>
            </a:r>
            <a:r>
              <a:rPr lang="fr-FR" dirty="0" smtClean="0"/>
              <a:t> J. G., </a:t>
            </a:r>
            <a:r>
              <a:rPr lang="fr-FR" dirty="0" err="1" smtClean="0"/>
              <a:t>Gebhart</a:t>
            </a:r>
            <a:r>
              <a:rPr lang="fr-FR" dirty="0" smtClean="0"/>
              <a:t> R., </a:t>
            </a:r>
            <a:r>
              <a:rPr lang="fr-FR" dirty="0" err="1" smtClean="0"/>
              <a:t>Häussinger</a:t>
            </a:r>
            <a:r>
              <a:rPr lang="fr-FR" dirty="0" smtClean="0"/>
              <a:t> D., </a:t>
            </a:r>
            <a:r>
              <a:rPr lang="fr-FR" dirty="0" err="1" smtClean="0"/>
              <a:t>Drasdo</a:t>
            </a:r>
            <a:r>
              <a:rPr lang="fr-FR" dirty="0" smtClean="0"/>
              <a:t> D., </a:t>
            </a:r>
            <a:r>
              <a:rPr lang="fr-FR" dirty="0" err="1" smtClean="0"/>
              <a:t>Zellmer</a:t>
            </a:r>
            <a:r>
              <a:rPr lang="fr-FR" dirty="0" smtClean="0"/>
              <a:t> S.</a:t>
            </a:r>
          </a:p>
        </p:txBody>
      </p:sp>
    </p:spTree>
    <p:extLst>
      <p:ext uri="{BB962C8B-B14F-4D97-AF65-F5344CB8AC3E}">
        <p14:creationId xmlns:p14="http://schemas.microsoft.com/office/powerpoint/2010/main" val="20527823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1143000"/>
          </a:xfrm>
        </p:spPr>
        <p:txBody>
          <a:bodyPr>
            <a:normAutofit fontScale="90000"/>
          </a:bodyPr>
          <a:lstStyle/>
          <a:p>
            <a:r>
              <a:rPr lang="en-US" dirty="0" smtClean="0"/>
              <a:t>The liver has a complex architecture</a:t>
            </a:r>
            <a:endParaRPr lang="en-US" dirty="0"/>
          </a:p>
        </p:txBody>
      </p:sp>
      <p:pic>
        <p:nvPicPr>
          <p:cNvPr id="4" name="Picture 3" descr="liver lobule.jpg"/>
          <p:cNvPicPr>
            <a:picLocks noChangeAspect="1"/>
          </p:cNvPicPr>
          <p:nvPr/>
        </p:nvPicPr>
        <p:blipFill rotWithShape="1">
          <a:blip r:embed="rId3">
            <a:extLst>
              <a:ext uri="{28A0092B-C50C-407E-A947-70E740481C1C}">
                <a14:useLocalDpi xmlns:a14="http://schemas.microsoft.com/office/drawing/2010/main" val="0"/>
              </a:ext>
            </a:extLst>
          </a:blip>
          <a:srcRect l="56004" t="10180"/>
          <a:stretch/>
        </p:blipFill>
        <p:spPr>
          <a:xfrm>
            <a:off x="4495139" y="1417638"/>
            <a:ext cx="4031375" cy="5171411"/>
          </a:xfrm>
          <a:prstGeom prst="rect">
            <a:avLst/>
          </a:prstGeom>
        </p:spPr>
      </p:pic>
      <p:pic>
        <p:nvPicPr>
          <p:cNvPr id="5" name="Grafik 64" descr="fig18"/>
          <p:cNvPicPr/>
          <p:nvPr/>
        </p:nvPicPr>
        <p:blipFill rotWithShape="1">
          <a:blip r:embed="rId4" cstate="print"/>
          <a:srcRect l="50000" t="70628"/>
          <a:stretch/>
        </p:blipFill>
        <p:spPr bwMode="auto">
          <a:xfrm>
            <a:off x="457200" y="1787703"/>
            <a:ext cx="2588231" cy="1812361"/>
          </a:xfrm>
          <a:prstGeom prst="rect">
            <a:avLst/>
          </a:prstGeom>
          <a:noFill/>
          <a:ln w="9525">
            <a:noFill/>
            <a:miter lim="800000"/>
            <a:headEnd/>
            <a:tailEnd/>
          </a:ln>
        </p:spPr>
      </p:pic>
      <p:pic>
        <p:nvPicPr>
          <p:cNvPr id="6" name="Picture 11" descr="mausleber_voronoi"/>
          <p:cNvPicPr>
            <a:picLocks noChangeAspect="1" noChangeArrowheads="1"/>
          </p:cNvPicPr>
          <p:nvPr/>
        </p:nvPicPr>
        <p:blipFill>
          <a:blip r:embed="rId5" cstate="print"/>
          <a:srcRect/>
          <a:stretch>
            <a:fillRect/>
          </a:stretch>
        </p:blipFill>
        <p:spPr bwMode="auto">
          <a:xfrm>
            <a:off x="457200" y="4361616"/>
            <a:ext cx="2925763" cy="1547813"/>
          </a:xfrm>
          <a:prstGeom prst="rect">
            <a:avLst/>
          </a:prstGeom>
          <a:noFill/>
          <a:ln w="9525">
            <a:noFill/>
            <a:miter lim="800000"/>
            <a:headEnd/>
            <a:tailEnd/>
          </a:ln>
        </p:spPr>
      </p:pic>
    </p:spTree>
    <p:extLst>
      <p:ext uri="{BB962C8B-B14F-4D97-AF65-F5344CB8AC3E}">
        <p14:creationId xmlns:p14="http://schemas.microsoft.com/office/powerpoint/2010/main" val="23449625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701</TotalTime>
  <Words>2724</Words>
  <Application>Microsoft Macintosh PowerPoint</Application>
  <PresentationFormat>On-screen Show (4:3)</PresentationFormat>
  <Paragraphs>274</Paragraphs>
  <Slides>28</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Equation</vt:lpstr>
      <vt:lpstr>Investigation of the liver's adaptation to acute injury using multi-scale mathematical modeling</vt:lpstr>
      <vt:lpstr>MAMBA team</vt:lpstr>
      <vt:lpstr>The liver has a number of key functions</vt:lpstr>
      <vt:lpstr>The liver has a number of key functions</vt:lpstr>
      <vt:lpstr>The liver is also subjected to diseases  </vt:lpstr>
      <vt:lpstr>The liver is also subjected to diseases  but can regenerate </vt:lpstr>
      <vt:lpstr>Ammonia is involved in  life-threatening complications</vt:lpstr>
      <vt:lpstr>Question</vt:lpstr>
      <vt:lpstr>The liver has a complex architecture</vt:lpstr>
      <vt:lpstr>Zonation of metabolic functions</vt:lpstr>
      <vt:lpstr>Mechanisms of paracetamol toxicity</vt:lpstr>
      <vt:lpstr>Mechanisms of paracetamol toxicity</vt:lpstr>
      <vt:lpstr>What is mathematical modeling?</vt:lpstr>
      <vt:lpstr>PowerPoint Presentation</vt:lpstr>
      <vt:lpstr>Step 2: Calibration of the metabolic model  with data of healthy livers</vt:lpstr>
      <vt:lpstr>Step 3: Simulate the classical scheme in case of liver damage</vt:lpstr>
      <vt:lpstr>Step 3: Simulate the classical scheme in case of liver damage</vt:lpstr>
      <vt:lpstr>Step 3: Simulate the classical scheme in case of liver damage</vt:lpstr>
      <vt:lpstr>Step 4: Asking the experimentalists</vt:lpstr>
      <vt:lpstr>Step 4: Asking the experimentalists</vt:lpstr>
      <vt:lpstr>Step 5: Adding the GDH reaction  to the model</vt:lpstr>
      <vt:lpstr>Step 5: Adding the GDH reaction  to the model – Open questions</vt:lpstr>
      <vt:lpstr>Why is modeling useful?</vt:lpstr>
      <vt:lpstr>Why is modeling useful?</vt:lpstr>
      <vt:lpstr>Why is modeling useful?</vt:lpstr>
      <vt:lpstr>Why is modeling useful?</vt:lpstr>
      <vt:lpstr>Conclusion</vt:lpstr>
      <vt:lpstr>Acknowledgement</vt:lpstr>
    </vt:vector>
  </TitlesOfParts>
  <Company>INRIA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the liver's adaptation to acute injury using multi-scale mathematical modeling</dc:title>
  <dc:creator>Geraldine Celliere</dc:creator>
  <cp:lastModifiedBy>Geraldine Celliere</cp:lastModifiedBy>
  <cp:revision>45</cp:revision>
  <dcterms:created xsi:type="dcterms:W3CDTF">2014-12-12T08:32:20Z</dcterms:created>
  <dcterms:modified xsi:type="dcterms:W3CDTF">2014-12-16T15:12:56Z</dcterms:modified>
</cp:coreProperties>
</file>