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95" r:id="rId4"/>
    <p:sldId id="281" r:id="rId5"/>
    <p:sldId id="259" r:id="rId6"/>
    <p:sldId id="258" r:id="rId7"/>
    <p:sldId id="260" r:id="rId8"/>
    <p:sldId id="262" r:id="rId9"/>
    <p:sldId id="264" r:id="rId10"/>
    <p:sldId id="285" r:id="rId11"/>
    <p:sldId id="292" r:id="rId12"/>
    <p:sldId id="267" r:id="rId13"/>
    <p:sldId id="268" r:id="rId14"/>
    <p:sldId id="287" r:id="rId15"/>
    <p:sldId id="290" r:id="rId16"/>
    <p:sldId id="288" r:id="rId17"/>
    <p:sldId id="274" r:id="rId18"/>
    <p:sldId id="272" r:id="rId19"/>
    <p:sldId id="273" r:id="rId20"/>
    <p:sldId id="277" r:id="rId21"/>
    <p:sldId id="275" r:id="rId22"/>
    <p:sldId id="276" r:id="rId23"/>
    <p:sldId id="279" r:id="rId24"/>
    <p:sldId id="278" r:id="rId25"/>
    <p:sldId id="294" r:id="rId26"/>
    <p:sldId id="297" r:id="rId27"/>
    <p:sldId id="280" r:id="rId28"/>
    <p:sldId id="296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6B"/>
    <a:srgbClr val="FF486E"/>
    <a:srgbClr val="4C1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7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9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Quantum Mechanics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59F7B-41C7-F547-9286-95B66539690B}" type="datetime1">
              <a:rPr lang="fr-FR" smtClean="0"/>
              <a:t>16/03/2015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4C6A-6761-7D46-8288-38663ED6B9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2176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Quantum Mechanics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3E0C3-0F53-ED4E-A103-2C1BDE0A801D}" type="datetime1">
              <a:rPr lang="fr-FR" smtClean="0"/>
              <a:t>16/03/2015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9D51F-E2F8-6D49-9101-DF9F8500AD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350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D51F-E2F8-6D49-9101-DF9F8500ADDF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Quantum Mechanics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43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Quantum Mechanics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9D51F-E2F8-6D49-9101-DF9F8500ADD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45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Quantum Mechanics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9D51F-E2F8-6D49-9101-DF9F8500ADD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7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Quantum Mechanics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9D51F-E2F8-6D49-9101-DF9F8500ADD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15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0921-C137-2A41-8294-808F30F7926C}" type="datetime1">
              <a:rPr lang="fr-FR" smtClean="0"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78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9642-BDBE-CF48-9D6D-DD08237C4527}" type="datetime1">
              <a:rPr lang="fr-FR" smtClean="0"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03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76F-4FB8-7540-A931-8A52633526DB}" type="datetime1">
              <a:rPr lang="fr-FR" smtClean="0"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98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ED76-5BD7-5440-B17C-E5B9E1245C64}" type="datetime1">
              <a:rPr lang="fr-FR" smtClean="0"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89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8918-4D60-DF44-89CD-D4D682C12E14}" type="datetime1">
              <a:rPr lang="fr-FR" smtClean="0"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77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6EC1-0071-694C-AD97-2269E9712989}" type="datetime1">
              <a:rPr lang="fr-FR" smtClean="0"/>
              <a:t>16/03/2015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8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E8B8-C34E-BF47-9F6D-6492D676CB79}" type="datetime1">
              <a:rPr lang="fr-FR" smtClean="0"/>
              <a:t>16/03/2015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1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8FCB-A1F7-6E42-8144-1D30929EE932}" type="datetime1">
              <a:rPr lang="fr-FR" smtClean="0"/>
              <a:t>16/03/2015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97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EB87-D979-8240-861F-EBC701E6BE6B}" type="datetime1">
              <a:rPr lang="fr-FR" smtClean="0"/>
              <a:t>16/03/2015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56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64AB-501F-8047-8654-E862E6DF0FC2}" type="datetime1">
              <a:rPr lang="fr-FR" smtClean="0"/>
              <a:t>16/03/2015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79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C5AD-6930-C34C-A908-ACCF1F033118}" type="datetime1">
              <a:rPr lang="fr-FR" smtClean="0"/>
              <a:t>16/03/2015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69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4C19A2">
                <a:alpha val="21000"/>
              </a:srgbClr>
            </a:gs>
            <a:gs pos="23000">
              <a:srgbClr val="FFFFFF"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1817-707D-234A-AB96-C95861DDF55B}" type="datetime1">
              <a:rPr lang="fr-FR" smtClean="0"/>
              <a:t>16/03/2015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76FC-7793-7147-9672-66A2B87920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5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image" Target="../media/image28.emf"/><Relationship Id="rId13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png"/><Relationship Id="rId9" Type="http://schemas.openxmlformats.org/officeDocument/2006/relationships/image" Target="../media/image25.emf"/><Relationship Id="rId10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0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22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Relationship Id="rId11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40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emf"/><Relationship Id="rId1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0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7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image" Target="../media/image65.emf"/><Relationship Id="rId10" Type="http://schemas.openxmlformats.org/officeDocument/2006/relationships/image" Target="../media/image66.emf"/><Relationship Id="rId11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>
                <a:latin typeface="Chalkboard SE Regular"/>
                <a:cs typeface="Chalkboard SE Regular"/>
              </a:rPr>
              <a:t>Autonomous</a:t>
            </a:r>
            <a:r>
              <a:rPr lang="fr-FR" dirty="0" smtClean="0">
                <a:latin typeface="Chalkboard SE Regular"/>
                <a:cs typeface="Chalkboard SE Regular"/>
              </a:rPr>
              <a:t> Quantum </a:t>
            </a:r>
            <a:r>
              <a:rPr lang="fr-FR" dirty="0" err="1">
                <a:latin typeface="Chalkboard SE Regular"/>
                <a:cs typeface="Chalkboard SE Regular"/>
              </a:rPr>
              <a:t>E</a:t>
            </a:r>
            <a:r>
              <a:rPr lang="fr-FR" dirty="0" err="1" smtClean="0">
                <a:latin typeface="Chalkboard SE Regular"/>
                <a:cs typeface="Chalkboard SE Regular"/>
              </a:rPr>
              <a:t>rror</a:t>
            </a:r>
            <a:r>
              <a:rPr lang="fr-FR" dirty="0" smtClean="0">
                <a:latin typeface="Chalkboard SE Regular"/>
                <a:cs typeface="Chalkboard SE Regular"/>
              </a:rPr>
              <a:t> Correction</a:t>
            </a:r>
            <a:endParaRPr lang="fr-FR" dirty="0">
              <a:latin typeface="Chalkboard SE Regular"/>
              <a:cs typeface="Chalkboard SE Regular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Joachim Cohen</a:t>
            </a:r>
          </a:p>
          <a:p>
            <a:r>
              <a:rPr lang="fr-FR" dirty="0" smtClean="0"/>
              <a:t>QUANTIC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12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2" y="1575702"/>
            <a:ext cx="1403350" cy="140335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Mechanics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: System </a:t>
            </a:r>
            <a:r>
              <a:rPr lang="fr-FR" sz="2800" dirty="0" err="1">
                <a:solidFill>
                  <a:srgbClr val="4C19A2"/>
                </a:solidFill>
                <a:latin typeface="Chalkboard SE Regular"/>
                <a:cs typeface="Chalkboard SE Regular"/>
              </a:rPr>
              <a:t>e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nergy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is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quantified</a:t>
            </a:r>
            <a:r>
              <a:rPr lang="fr-FR" sz="2800" dirty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!</a:t>
            </a:r>
            <a:endParaRPr lang="fr-FR" sz="28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692" y="2747863"/>
            <a:ext cx="1270037" cy="105092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442" y="3589967"/>
            <a:ext cx="1660525" cy="1374045"/>
          </a:xfrm>
          <a:prstGeom prst="rect">
            <a:avLst/>
          </a:prstGeom>
        </p:spPr>
      </p:pic>
      <p:cxnSp>
        <p:nvCxnSpPr>
          <p:cNvPr id="45" name="Connecteur droit 44"/>
          <p:cNvCxnSpPr/>
          <p:nvPr/>
        </p:nvCxnSpPr>
        <p:spPr>
          <a:xfrm>
            <a:off x="3169754" y="3798788"/>
            <a:ext cx="841375" cy="11652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 rot="3165199">
            <a:off x="3068754" y="4249061"/>
            <a:ext cx="80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FINISH</a:t>
            </a:r>
            <a:endParaRPr lang="fr-FR" dirty="0"/>
          </a:p>
        </p:txBody>
      </p:sp>
      <p:sp>
        <p:nvSpPr>
          <p:cNvPr id="47" name="Ellipse 46"/>
          <p:cNvSpPr/>
          <p:nvPr/>
        </p:nvSpPr>
        <p:spPr>
          <a:xfrm>
            <a:off x="1496347" y="3501586"/>
            <a:ext cx="428625" cy="4368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889922" y="3567627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654972" y="3720027"/>
            <a:ext cx="70802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889922" y="3872427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3014071" y="3776448"/>
            <a:ext cx="428625" cy="4368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2407646" y="3842489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2172696" y="3994889"/>
            <a:ext cx="70802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407646" y="4147289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1220122" y="4432715"/>
            <a:ext cx="428625" cy="4368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613697" y="4498756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78747" y="4651156"/>
            <a:ext cx="70802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613697" y="4803556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Ellipse 61"/>
          <p:cNvSpPr/>
          <p:nvPr/>
        </p:nvSpPr>
        <p:spPr>
          <a:xfrm>
            <a:off x="3423609" y="3217105"/>
            <a:ext cx="428625" cy="4368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2817184" y="3283146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2582234" y="3435546"/>
            <a:ext cx="70802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2817184" y="3587946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2656296" y="4280315"/>
            <a:ext cx="428625" cy="4368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2049871" y="4346356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1814921" y="4498756"/>
            <a:ext cx="70802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2049871" y="4651156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985803" y="5838956"/>
            <a:ext cx="204723" cy="452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5232977" y="5298237"/>
            <a:ext cx="89566" cy="36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5081111" y="3126787"/>
            <a:ext cx="428625" cy="4368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4474686" y="3192828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4239736" y="3345228"/>
            <a:ext cx="70802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4474686" y="3497628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Ellipse 84"/>
          <p:cNvSpPr/>
          <p:nvPr/>
        </p:nvSpPr>
        <p:spPr>
          <a:xfrm>
            <a:off x="6091231" y="3620723"/>
            <a:ext cx="428625" cy="436881"/>
          </a:xfrm>
          <a:prstGeom prst="ellipse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6" name="Connecteur droit 85"/>
          <p:cNvCxnSpPr/>
          <p:nvPr/>
        </p:nvCxnSpPr>
        <p:spPr>
          <a:xfrm>
            <a:off x="5484806" y="3686764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5249856" y="3839164"/>
            <a:ext cx="70802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5484806" y="3991564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Ellipse 88"/>
          <p:cNvSpPr/>
          <p:nvPr/>
        </p:nvSpPr>
        <p:spPr>
          <a:xfrm>
            <a:off x="6305544" y="2608211"/>
            <a:ext cx="428625" cy="436881"/>
          </a:xfrm>
          <a:prstGeom prst="ellipse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0" name="Connecteur droit 89"/>
          <p:cNvCxnSpPr/>
          <p:nvPr/>
        </p:nvCxnSpPr>
        <p:spPr>
          <a:xfrm>
            <a:off x="5699119" y="2674252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5464169" y="2826652"/>
            <a:ext cx="70802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5699119" y="2979052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4680521" y="4784951"/>
            <a:ext cx="476250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4681638" y="5299459"/>
            <a:ext cx="473422" cy="4245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4652428" y="5838956"/>
            <a:ext cx="204723" cy="452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4519819" y="5299550"/>
            <a:ext cx="89566" cy="364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ZoneTexte 92"/>
          <p:cNvSpPr txBox="1"/>
          <p:nvPr/>
        </p:nvSpPr>
        <p:spPr>
          <a:xfrm>
            <a:off x="5282717" y="4345776"/>
            <a:ext cx="2247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1, 2, 3, … , N, … !</a:t>
            </a:r>
            <a:endParaRPr lang="fr-FR" sz="2400" dirty="0"/>
          </a:p>
        </p:txBody>
      </p:sp>
      <p:sp>
        <p:nvSpPr>
          <p:cNvPr id="94" name="ZoneTexte 93"/>
          <p:cNvSpPr txBox="1"/>
          <p:nvPr/>
        </p:nvSpPr>
        <p:spPr>
          <a:xfrm>
            <a:off x="3893626" y="626798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photodetector</a:t>
            </a:r>
            <a:endParaRPr lang="fr-FR" sz="2400" dirty="0">
              <a:latin typeface="Chalkboard SE Regular"/>
              <a:cs typeface="Chalkboard SE Regular"/>
            </a:endParaRPr>
          </a:p>
        </p:txBody>
      </p:sp>
      <p:pic>
        <p:nvPicPr>
          <p:cNvPr id="95" name="Imag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803" y="4037365"/>
            <a:ext cx="2708747" cy="1334026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253915" y="5371391"/>
            <a:ext cx="395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Energy</a:t>
            </a:r>
            <a:r>
              <a:rPr lang="fr-FR" sz="24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= N*</a:t>
            </a:r>
            <a:r>
              <a:rPr lang="fr-FR" sz="24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hω</a:t>
            </a:r>
            <a:r>
              <a:rPr lang="fr-FR" sz="24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! </a:t>
            </a:r>
          </a:p>
          <a:p>
            <a:r>
              <a:rPr lang="fr-FR" sz="24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Light </a:t>
            </a:r>
            <a:r>
              <a:rPr lang="fr-FR" sz="2400" dirty="0" err="1">
                <a:solidFill>
                  <a:srgbClr val="4C19A2"/>
                </a:solidFill>
                <a:latin typeface="Chalkboard SE Regular"/>
                <a:cs typeface="Chalkboard SE Regular"/>
              </a:rPr>
              <a:t>e</a:t>
            </a:r>
            <a:r>
              <a:rPr lang="fr-FR" sz="24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nergy</a:t>
            </a:r>
            <a:r>
              <a:rPr lang="fr-FR" sz="24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is</a:t>
            </a:r>
            <a:r>
              <a:rPr lang="fr-FR" sz="24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quantified</a:t>
            </a:r>
            <a:r>
              <a:rPr lang="fr-FR" sz="24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!</a:t>
            </a:r>
            <a:endParaRPr lang="fr-FR" sz="24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97" name="Parallélogramme 96"/>
          <p:cNvSpPr/>
          <p:nvPr/>
        </p:nvSpPr>
        <p:spPr>
          <a:xfrm rot="16200000">
            <a:off x="6270349" y="2810773"/>
            <a:ext cx="3753076" cy="1821179"/>
          </a:xfrm>
          <a:prstGeom prst="parallelogram">
            <a:avLst>
              <a:gd name="adj" fmla="val 7568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7581091" y="3314919"/>
            <a:ext cx="428625" cy="436881"/>
          </a:xfrm>
          <a:prstGeom prst="ellipse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9" name="Connecteur droit 98"/>
          <p:cNvCxnSpPr/>
          <p:nvPr/>
        </p:nvCxnSpPr>
        <p:spPr>
          <a:xfrm>
            <a:off x="6974666" y="3380960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6739716" y="3533360"/>
            <a:ext cx="70802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6974666" y="3685760"/>
            <a:ext cx="473075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1137089" y="2999001"/>
            <a:ext cx="109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E46C0A"/>
                </a:solidFill>
                <a:latin typeface="Chalkboard SE Regular"/>
                <a:cs typeface="Chalkboard SE Regular"/>
              </a:rPr>
              <a:t>photon</a:t>
            </a:r>
            <a:endParaRPr lang="fr-FR" sz="2400" dirty="0">
              <a:solidFill>
                <a:srgbClr val="E46C0A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5957881" y="2146546"/>
            <a:ext cx="109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E46C0A"/>
                </a:solidFill>
                <a:latin typeface="Chalkboard SE Regular"/>
                <a:cs typeface="Chalkboard SE Regular"/>
              </a:rPr>
              <a:t>photon</a:t>
            </a:r>
            <a:endParaRPr lang="fr-FR" sz="2400" dirty="0">
              <a:solidFill>
                <a:srgbClr val="E46C0A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5644315" y="3169413"/>
            <a:ext cx="109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E46C0A"/>
                </a:solidFill>
                <a:latin typeface="Chalkboard SE Regular"/>
                <a:cs typeface="Chalkboard SE Regular"/>
              </a:rPr>
              <a:t>photon</a:t>
            </a:r>
            <a:endParaRPr lang="fr-FR" sz="2400" dirty="0">
              <a:solidFill>
                <a:srgbClr val="E46C0A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32424" y="1114037"/>
            <a:ext cx="232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Example</a:t>
            </a:r>
            <a:r>
              <a:rPr lang="fr-FR" sz="2400" dirty="0" smtClean="0">
                <a:latin typeface="Chalkboard SE Regular"/>
                <a:cs typeface="Chalkboard SE Regular"/>
              </a:rPr>
              <a:t> : Light </a:t>
            </a:r>
            <a:endParaRPr lang="fr-FR" sz="2400" dirty="0" smtClean="0"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2709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Spring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: Quantum case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0626"/>
            <a:ext cx="8229600" cy="4935538"/>
          </a:xfrm>
        </p:spPr>
        <p:txBody>
          <a:bodyPr/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Discrete</a:t>
            </a:r>
            <a:r>
              <a:rPr lang="fr-FR" sz="2400" dirty="0" smtClean="0">
                <a:latin typeface="Chalkboard SE Regular"/>
                <a:cs typeface="Chalkboard SE Regular"/>
              </a:rPr>
              <a:t> set of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stationnary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energy</a:t>
            </a:r>
            <a:r>
              <a:rPr lang="fr-FR" sz="2400" dirty="0" smtClean="0">
                <a:latin typeface="Chalkboard SE Regular"/>
                <a:cs typeface="Chalkboard SE Regular"/>
              </a:rPr>
              <a:t> states : 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ψ</a:t>
            </a:r>
            <a:r>
              <a:rPr lang="fr-FR" sz="2400" baseline="-250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0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(x)</a:t>
            </a:r>
            <a:r>
              <a:rPr lang="fr-FR" sz="2400" dirty="0" smtClean="0">
                <a:latin typeface="Chalkboard SE Regular"/>
                <a:cs typeface="Chalkboard SE Regular"/>
              </a:rPr>
              <a:t>, 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ψ</a:t>
            </a:r>
            <a:r>
              <a:rPr lang="fr-FR" sz="2400" baseline="-250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(x)</a:t>
            </a:r>
            <a:r>
              <a:rPr lang="fr-FR" sz="2400" dirty="0" smtClean="0">
                <a:latin typeface="Chalkboard SE Regular"/>
                <a:cs typeface="Chalkboard SE Regular"/>
              </a:rPr>
              <a:t>, </a:t>
            </a:r>
            <a:r>
              <a:rPr lang="fr-FR" sz="24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ψ</a:t>
            </a:r>
            <a:r>
              <a:rPr lang="fr-FR" sz="2400" baseline="-250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2</a:t>
            </a:r>
            <a:r>
              <a:rPr lang="fr-FR" sz="24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(x)</a:t>
            </a:r>
            <a:r>
              <a:rPr lang="fr-FR" sz="2400" dirty="0" smtClean="0">
                <a:latin typeface="Chalkboard SE Regular"/>
                <a:cs typeface="Chalkboard SE Regular"/>
              </a:rPr>
              <a:t>,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halkboard SE Regular"/>
                <a:cs typeface="Chalkboard SE Regular"/>
              </a:rPr>
              <a:t>ψ</a:t>
            </a:r>
            <a:r>
              <a:rPr lang="fr-FR" sz="2400" baseline="-25000" dirty="0" smtClean="0">
                <a:solidFill>
                  <a:schemeClr val="accent6">
                    <a:lumMod val="75000"/>
                  </a:schemeClr>
                </a:solidFill>
                <a:latin typeface="Chalkboard SE Regular"/>
                <a:cs typeface="Chalkboard SE Regular"/>
              </a:rPr>
              <a:t>3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halkboard SE Regular"/>
                <a:cs typeface="Chalkboard SE Regular"/>
              </a:rPr>
              <a:t>(x)</a:t>
            </a:r>
            <a:r>
              <a:rPr lang="fr-FR" sz="2400" dirty="0" smtClean="0">
                <a:latin typeface="Chalkboard SE Regular"/>
                <a:cs typeface="Chalkboard SE Regular"/>
              </a:rPr>
              <a:t> ... </a:t>
            </a:r>
            <a:r>
              <a:rPr lang="fr-FR" sz="2400" dirty="0" smtClean="0"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>L</a:t>
            </a:r>
            <a:r>
              <a:rPr lang="fr-FR" sz="2400" baseline="30000" dirty="0" smtClean="0">
                <a:latin typeface="Chalkboard SE Regular"/>
                <a:cs typeface="Chalkboard SE Regular"/>
              </a:rPr>
              <a:t>2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functions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associated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smtClean="0">
                <a:latin typeface="Chalkboard SE Regular"/>
                <a:cs typeface="Chalkboard SE Regular"/>
              </a:rPr>
              <a:t>to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energies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E</a:t>
            </a:r>
            <a:r>
              <a:rPr lang="fr-FR" sz="2400" baseline="-250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0</a:t>
            </a:r>
            <a:r>
              <a:rPr lang="fr-FR" sz="2400" dirty="0" smtClean="0">
                <a:latin typeface="Chalkboard SE Regular"/>
                <a:cs typeface="Chalkboard SE Regular"/>
              </a:rPr>
              <a:t>, 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E</a:t>
            </a:r>
            <a:r>
              <a:rPr lang="fr-FR" sz="2400" baseline="-250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</a:t>
            </a:r>
            <a:r>
              <a:rPr lang="fr-FR" sz="2400" dirty="0" smtClean="0">
                <a:latin typeface="Chalkboard SE Regular"/>
                <a:cs typeface="Chalkboard SE Regular"/>
              </a:rPr>
              <a:t>, </a:t>
            </a:r>
            <a:r>
              <a:rPr lang="fr-FR" sz="24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E</a:t>
            </a:r>
            <a:r>
              <a:rPr lang="fr-FR" sz="2400" baseline="-250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2</a:t>
            </a:r>
            <a:r>
              <a:rPr lang="fr-FR" sz="2400" dirty="0" smtClean="0">
                <a:latin typeface="Chalkboard SE Regular"/>
                <a:cs typeface="Chalkboard SE Regular"/>
              </a:rPr>
              <a:t>,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halkboard SE Regular"/>
                <a:cs typeface="Chalkboard SE Regular"/>
              </a:rPr>
              <a:t>E</a:t>
            </a:r>
            <a:r>
              <a:rPr lang="fr-FR" sz="2400" baseline="-25000" dirty="0" smtClean="0">
                <a:solidFill>
                  <a:schemeClr val="accent6">
                    <a:lumMod val="75000"/>
                  </a:schemeClr>
                </a:solidFill>
                <a:latin typeface="Chalkboard SE Regular"/>
                <a:cs typeface="Chalkboard SE Regular"/>
              </a:rPr>
              <a:t>3</a:t>
            </a:r>
            <a:r>
              <a:rPr lang="fr-FR" sz="2400" dirty="0" smtClean="0">
                <a:latin typeface="Chalkboard SE Regular"/>
                <a:cs typeface="Chalkboard SE Regular"/>
              </a:rPr>
              <a:t> ...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>     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endParaRPr lang="fr-FR" sz="2400" dirty="0" smtClean="0">
              <a:latin typeface="Chalkboard SE Regular"/>
              <a:cs typeface="Chalkboard SE Regular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 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lψ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(x)l</a:t>
            </a:r>
            <a:r>
              <a:rPr lang="fr-FR" sz="2400" baseline="300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2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=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density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of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probability</a:t>
            </a:r>
            <a:r>
              <a:rPr lang="fr-FR" sz="2400" dirty="0">
                <a:solidFill>
                  <a:srgbClr val="000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to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find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the system in x</a:t>
            </a:r>
            <a:endParaRPr lang="fr-FR" sz="2400" dirty="0" smtClean="0">
              <a:latin typeface="Chalkboard SE Regular"/>
              <a:cs typeface="Chalkboard SE Regular"/>
            </a:endParaRPr>
          </a:p>
          <a:p>
            <a:r>
              <a:rPr lang="fr-FR" sz="2400" dirty="0" err="1" smtClean="0">
                <a:latin typeface="Chalkboard SE Regular"/>
                <a:cs typeface="Chalkboard SE Regular"/>
              </a:rPr>
              <a:t>Restrict</a:t>
            </a:r>
            <a:r>
              <a:rPr lang="fr-FR" sz="2400" dirty="0" smtClean="0">
                <a:latin typeface="Chalkboard SE Regular"/>
                <a:cs typeface="Chalkboard SE Regular"/>
              </a:rPr>
              <a:t> to the first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two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energy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levels</a:t>
            </a:r>
            <a:r>
              <a:rPr lang="fr-FR" sz="2400" dirty="0" smtClean="0">
                <a:latin typeface="Chalkboard SE Regular"/>
                <a:cs typeface="Chalkboard SE Regular"/>
              </a:rPr>
              <a:t> :</a:t>
            </a:r>
          </a:p>
          <a:p>
            <a:endParaRPr lang="fr-FR" dirty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5" y="2457146"/>
            <a:ext cx="4578350" cy="533096"/>
          </a:xfrm>
          <a:prstGeom prst="rect">
            <a:avLst/>
          </a:prstGeom>
        </p:spPr>
      </p:pic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571142"/>
            <a:ext cx="482600" cy="419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8794" y="2526480"/>
            <a:ext cx="1511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satisfying</a:t>
            </a:r>
            <a:endParaRPr lang="fr-FR" sz="2400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27720"/>
            <a:ext cx="3440461" cy="1976962"/>
          </a:xfrm>
          <a:prstGeom prst="rect">
            <a:avLst/>
          </a:prstGeom>
        </p:spPr>
      </p:pic>
      <p:cxnSp>
        <p:nvCxnSpPr>
          <p:cNvPr id="45" name="Connecteur droit 44"/>
          <p:cNvCxnSpPr/>
          <p:nvPr/>
        </p:nvCxnSpPr>
        <p:spPr>
          <a:xfrm>
            <a:off x="656550" y="6214650"/>
            <a:ext cx="3033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2173201" y="4486728"/>
            <a:ext cx="0" cy="172792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1851864" y="4050372"/>
            <a:ext cx="17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1749752" y="5979529"/>
            <a:ext cx="846898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450063" y="5544342"/>
            <a:ext cx="143717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237482" y="5035803"/>
            <a:ext cx="1868292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030981" y="4512037"/>
            <a:ext cx="2271558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030981" y="5791350"/>
            <a:ext cx="70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</a:rPr>
              <a:t>ħω</a:t>
            </a:r>
            <a:r>
              <a:rPr lang="fr-FR" dirty="0" smtClean="0">
                <a:solidFill>
                  <a:srgbClr val="0000FF"/>
                </a:solidFill>
              </a:rPr>
              <a:t>/2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652732" y="57923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0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953374" y="53332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157911" y="48246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2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368742" y="43273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3</a:t>
            </a:r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915531" y="4580306"/>
            <a:ext cx="0" cy="45544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915531" y="5035749"/>
            <a:ext cx="277792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915531" y="4525471"/>
            <a:ext cx="115450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34347" y="4639883"/>
            <a:ext cx="481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ħω</a:t>
            </a:r>
            <a:endParaRPr lang="fr-FR" dirty="0"/>
          </a:p>
        </p:txBody>
      </p:sp>
      <p:sp>
        <p:nvSpPr>
          <p:cNvPr id="70" name="Rectangle à coins arrondis 69"/>
          <p:cNvSpPr/>
          <p:nvPr/>
        </p:nvSpPr>
        <p:spPr>
          <a:xfrm>
            <a:off x="968123" y="5333216"/>
            <a:ext cx="2466309" cy="1045482"/>
          </a:xfrm>
          <a:prstGeom prst="roundRect">
            <a:avLst/>
          </a:prstGeom>
          <a:noFill/>
          <a:ln w="38100" cmpd="sng"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3527670" y="6161730"/>
            <a:ext cx="17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</a:t>
            </a:r>
            <a:endParaRPr lang="fr-FR" sz="2400" dirty="0"/>
          </a:p>
        </p:txBody>
      </p:sp>
      <p:sp>
        <p:nvSpPr>
          <p:cNvPr id="7" name="Flèche vers la droite 6"/>
          <p:cNvSpPr/>
          <p:nvPr/>
        </p:nvSpPr>
        <p:spPr>
          <a:xfrm>
            <a:off x="3459571" y="5455728"/>
            <a:ext cx="1371356" cy="398414"/>
          </a:xfrm>
          <a:prstGeom prst="rightArrow">
            <a:avLst/>
          </a:prstGeom>
          <a:solidFill>
            <a:srgbClr val="4C19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Image 7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9" y="4056669"/>
            <a:ext cx="1396495" cy="413577"/>
          </a:xfrm>
          <a:prstGeom prst="rect">
            <a:avLst/>
          </a:prstGeom>
        </p:spPr>
      </p:pic>
      <p:pic>
        <p:nvPicPr>
          <p:cNvPr id="77" name="Image 7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09" y="3597865"/>
            <a:ext cx="1396495" cy="38086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5868144" y="3997697"/>
            <a:ext cx="678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halkboard SE Regular"/>
                <a:cs typeface="Chalkboard SE Regular"/>
              </a:rPr>
              <a:t>and</a:t>
            </a:r>
            <a:endParaRPr lang="fr-FR" sz="2400" dirty="0">
              <a:latin typeface="Chalkboard SE Regular"/>
              <a:cs typeface="Chalkboard SE Regular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7531171" y="6212497"/>
            <a:ext cx="17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</a:t>
            </a:r>
            <a:endParaRPr lang="fr-FR" sz="2400" dirty="0"/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0613" y="4713652"/>
            <a:ext cx="2273560" cy="1575630"/>
          </a:xfrm>
          <a:prstGeom prst="rect">
            <a:avLst/>
          </a:prstGeom>
        </p:spPr>
      </p:pic>
      <p:cxnSp>
        <p:nvCxnSpPr>
          <p:cNvPr id="83" name="Connecteur droit 82"/>
          <p:cNvCxnSpPr/>
          <p:nvPr/>
        </p:nvCxnSpPr>
        <p:spPr>
          <a:xfrm>
            <a:off x="5230613" y="6289282"/>
            <a:ext cx="2273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>
            <a:stCxn id="82" idx="0"/>
          </p:cNvCxnSpPr>
          <p:nvPr/>
        </p:nvCxnSpPr>
        <p:spPr>
          <a:xfrm flipH="1">
            <a:off x="6367390" y="4713652"/>
            <a:ext cx="3" cy="15756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5127720" y="5943661"/>
            <a:ext cx="2488592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4916360" y="5209665"/>
            <a:ext cx="2935557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orme libre 86"/>
          <p:cNvSpPr/>
          <p:nvPr/>
        </p:nvSpPr>
        <p:spPr>
          <a:xfrm>
            <a:off x="5176057" y="5668421"/>
            <a:ext cx="1205023" cy="265814"/>
          </a:xfrm>
          <a:custGeom>
            <a:avLst/>
            <a:gdLst>
              <a:gd name="connsiteX0" fmla="*/ 0 w 1205023"/>
              <a:gd name="connsiteY0" fmla="*/ 265814 h 265814"/>
              <a:gd name="connsiteX1" fmla="*/ 301256 w 1205023"/>
              <a:gd name="connsiteY1" fmla="*/ 189024 h 265814"/>
              <a:gd name="connsiteX2" fmla="*/ 614326 w 1205023"/>
              <a:gd name="connsiteY2" fmla="*/ 106326 h 265814"/>
              <a:gd name="connsiteX3" fmla="*/ 968744 w 1205023"/>
              <a:gd name="connsiteY3" fmla="*/ 17721 h 265814"/>
              <a:gd name="connsiteX4" fmla="*/ 1205023 w 1205023"/>
              <a:gd name="connsiteY4" fmla="*/ 0 h 26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023" h="265814">
                <a:moveTo>
                  <a:pt x="0" y="265814"/>
                </a:moveTo>
                <a:lnTo>
                  <a:pt x="301256" y="189024"/>
                </a:lnTo>
                <a:lnTo>
                  <a:pt x="614326" y="106326"/>
                </a:lnTo>
                <a:cubicBezTo>
                  <a:pt x="725574" y="77776"/>
                  <a:pt x="870294" y="35442"/>
                  <a:pt x="968744" y="17721"/>
                </a:cubicBezTo>
                <a:cubicBezTo>
                  <a:pt x="1067194" y="0"/>
                  <a:pt x="1205023" y="0"/>
                  <a:pt x="1205023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orme libre 87"/>
          <p:cNvSpPr/>
          <p:nvPr/>
        </p:nvSpPr>
        <p:spPr>
          <a:xfrm flipH="1">
            <a:off x="6378793" y="5668421"/>
            <a:ext cx="1205023" cy="265814"/>
          </a:xfrm>
          <a:custGeom>
            <a:avLst/>
            <a:gdLst>
              <a:gd name="connsiteX0" fmla="*/ 0 w 1205023"/>
              <a:gd name="connsiteY0" fmla="*/ 265814 h 265814"/>
              <a:gd name="connsiteX1" fmla="*/ 301256 w 1205023"/>
              <a:gd name="connsiteY1" fmla="*/ 189024 h 265814"/>
              <a:gd name="connsiteX2" fmla="*/ 614326 w 1205023"/>
              <a:gd name="connsiteY2" fmla="*/ 106326 h 265814"/>
              <a:gd name="connsiteX3" fmla="*/ 968744 w 1205023"/>
              <a:gd name="connsiteY3" fmla="*/ 17721 h 265814"/>
              <a:gd name="connsiteX4" fmla="*/ 1205023 w 1205023"/>
              <a:gd name="connsiteY4" fmla="*/ 0 h 26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023" h="265814">
                <a:moveTo>
                  <a:pt x="0" y="265814"/>
                </a:moveTo>
                <a:lnTo>
                  <a:pt x="301256" y="189024"/>
                </a:lnTo>
                <a:lnTo>
                  <a:pt x="614326" y="106326"/>
                </a:lnTo>
                <a:cubicBezTo>
                  <a:pt x="725574" y="77776"/>
                  <a:pt x="870294" y="35442"/>
                  <a:pt x="968744" y="17721"/>
                </a:cubicBezTo>
                <a:cubicBezTo>
                  <a:pt x="1067194" y="0"/>
                  <a:pt x="1205023" y="0"/>
                  <a:pt x="1205023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 88"/>
          <p:cNvSpPr/>
          <p:nvPr/>
        </p:nvSpPr>
        <p:spPr>
          <a:xfrm>
            <a:off x="4945685" y="5201770"/>
            <a:ext cx="1411767" cy="396833"/>
          </a:xfrm>
          <a:custGeom>
            <a:avLst/>
            <a:gdLst>
              <a:gd name="connsiteX0" fmla="*/ 1411767 w 1411767"/>
              <a:gd name="connsiteY0" fmla="*/ 0 h 396833"/>
              <a:gd name="connsiteX1" fmla="*/ 1264093 w 1411767"/>
              <a:gd name="connsiteY1" fmla="*/ 230372 h 396833"/>
              <a:gd name="connsiteX2" fmla="*/ 1098698 w 1411767"/>
              <a:gd name="connsiteY2" fmla="*/ 389861 h 396833"/>
              <a:gd name="connsiteX3" fmla="*/ 903767 w 1411767"/>
              <a:gd name="connsiteY3" fmla="*/ 348512 h 396833"/>
              <a:gd name="connsiteX4" fmla="*/ 531628 w 1411767"/>
              <a:gd name="connsiteY4" fmla="*/ 171302 h 396833"/>
              <a:gd name="connsiteX5" fmla="*/ 206744 w 1411767"/>
              <a:gd name="connsiteY5" fmla="*/ 82698 h 396833"/>
              <a:gd name="connsiteX6" fmla="*/ 0 w 1411767"/>
              <a:gd name="connsiteY6" fmla="*/ 64977 h 39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767" h="396833">
                <a:moveTo>
                  <a:pt x="1411767" y="0"/>
                </a:moveTo>
                <a:cubicBezTo>
                  <a:pt x="1364019" y="82697"/>
                  <a:pt x="1316271" y="165395"/>
                  <a:pt x="1264093" y="230372"/>
                </a:cubicBezTo>
                <a:cubicBezTo>
                  <a:pt x="1211915" y="295349"/>
                  <a:pt x="1158752" y="370171"/>
                  <a:pt x="1098698" y="389861"/>
                </a:cubicBezTo>
                <a:cubicBezTo>
                  <a:pt x="1038644" y="409551"/>
                  <a:pt x="998279" y="384939"/>
                  <a:pt x="903767" y="348512"/>
                </a:cubicBezTo>
                <a:cubicBezTo>
                  <a:pt x="809255" y="312086"/>
                  <a:pt x="647798" y="215604"/>
                  <a:pt x="531628" y="171302"/>
                </a:cubicBezTo>
                <a:cubicBezTo>
                  <a:pt x="415458" y="127000"/>
                  <a:pt x="295349" y="100419"/>
                  <a:pt x="206744" y="82698"/>
                </a:cubicBezTo>
                <a:cubicBezTo>
                  <a:pt x="118139" y="64977"/>
                  <a:pt x="0" y="72853"/>
                  <a:pt x="0" y="6497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orme libre 89"/>
          <p:cNvSpPr/>
          <p:nvPr/>
        </p:nvSpPr>
        <p:spPr>
          <a:xfrm rot="10800000">
            <a:off x="6337879" y="4835262"/>
            <a:ext cx="1411767" cy="396833"/>
          </a:xfrm>
          <a:custGeom>
            <a:avLst/>
            <a:gdLst>
              <a:gd name="connsiteX0" fmla="*/ 1411767 w 1411767"/>
              <a:gd name="connsiteY0" fmla="*/ 0 h 396833"/>
              <a:gd name="connsiteX1" fmla="*/ 1264093 w 1411767"/>
              <a:gd name="connsiteY1" fmla="*/ 230372 h 396833"/>
              <a:gd name="connsiteX2" fmla="*/ 1098698 w 1411767"/>
              <a:gd name="connsiteY2" fmla="*/ 389861 h 396833"/>
              <a:gd name="connsiteX3" fmla="*/ 903767 w 1411767"/>
              <a:gd name="connsiteY3" fmla="*/ 348512 h 396833"/>
              <a:gd name="connsiteX4" fmla="*/ 531628 w 1411767"/>
              <a:gd name="connsiteY4" fmla="*/ 171302 h 396833"/>
              <a:gd name="connsiteX5" fmla="*/ 206744 w 1411767"/>
              <a:gd name="connsiteY5" fmla="*/ 82698 h 396833"/>
              <a:gd name="connsiteX6" fmla="*/ 0 w 1411767"/>
              <a:gd name="connsiteY6" fmla="*/ 64977 h 39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1767" h="396833">
                <a:moveTo>
                  <a:pt x="1411767" y="0"/>
                </a:moveTo>
                <a:cubicBezTo>
                  <a:pt x="1364019" y="82697"/>
                  <a:pt x="1316271" y="165395"/>
                  <a:pt x="1264093" y="230372"/>
                </a:cubicBezTo>
                <a:cubicBezTo>
                  <a:pt x="1211915" y="295349"/>
                  <a:pt x="1158752" y="370171"/>
                  <a:pt x="1098698" y="389861"/>
                </a:cubicBezTo>
                <a:cubicBezTo>
                  <a:pt x="1038644" y="409551"/>
                  <a:pt x="998279" y="384939"/>
                  <a:pt x="903767" y="348512"/>
                </a:cubicBezTo>
                <a:cubicBezTo>
                  <a:pt x="809255" y="312086"/>
                  <a:pt x="647798" y="215604"/>
                  <a:pt x="531628" y="171302"/>
                </a:cubicBezTo>
                <a:cubicBezTo>
                  <a:pt x="415458" y="127000"/>
                  <a:pt x="295349" y="100419"/>
                  <a:pt x="206744" y="82698"/>
                </a:cubicBezTo>
                <a:cubicBezTo>
                  <a:pt x="118139" y="64977"/>
                  <a:pt x="0" y="72853"/>
                  <a:pt x="0" y="6497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7382461" y="4769008"/>
            <a:ext cx="6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ψ</a:t>
            </a:r>
            <a:r>
              <a:rPr lang="fr-FR" baseline="-25000" dirty="0" smtClean="0">
                <a:solidFill>
                  <a:srgbClr val="FF0000"/>
                </a:solidFill>
              </a:rPr>
              <a:t>1</a:t>
            </a:r>
            <a:r>
              <a:rPr lang="fr-FR" dirty="0" smtClean="0">
                <a:solidFill>
                  <a:srgbClr val="FF0000"/>
                </a:solidFill>
              </a:rPr>
              <a:t>(x)</a:t>
            </a:r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7128745" y="5483755"/>
            <a:ext cx="6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ψ</a:t>
            </a:r>
            <a:r>
              <a:rPr lang="fr-FR" baseline="-25000" dirty="0" smtClean="0">
                <a:solidFill>
                  <a:srgbClr val="0000FF"/>
                </a:solidFill>
              </a:rPr>
              <a:t>0</a:t>
            </a:r>
            <a:r>
              <a:rPr lang="fr-FR" dirty="0" smtClean="0">
                <a:solidFill>
                  <a:srgbClr val="0000FF"/>
                </a:solidFill>
              </a:rPr>
              <a:t>(x)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73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/>
      <p:bldP spid="58" grpId="0"/>
      <p:bldP spid="59" grpId="0"/>
      <p:bldP spid="60" grpId="0"/>
      <p:bldP spid="64" grpId="0"/>
      <p:bldP spid="65" grpId="0"/>
      <p:bldP spid="69" grpId="0"/>
      <p:bldP spid="70" grpId="0" animBg="1"/>
      <p:bldP spid="71" grpId="0"/>
      <p:bldP spid="7" grpId="0" animBg="1"/>
      <p:bldP spid="78" grpId="0"/>
      <p:bldP spid="80" grpId="0"/>
      <p:bldP spid="87" grpId="0" animBg="1"/>
      <p:bldP spid="88" grpId="0" animBg="1"/>
      <p:bldP spid="89" grpId="0" animBg="1"/>
      <p:bldP spid="90" grpId="0" animBg="1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04420"/>
            <a:ext cx="8229600" cy="4525963"/>
          </a:xfrm>
        </p:spPr>
        <p:txBody>
          <a:bodyPr/>
          <a:lstStyle/>
          <a:p>
            <a:r>
              <a:rPr lang="fr-FR" sz="2400" dirty="0" smtClean="0">
                <a:latin typeface="Chalkboard SE Regular"/>
                <a:cs typeface="Chalkboard SE Regular"/>
              </a:rPr>
              <a:t>          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form</a:t>
            </a:r>
            <a:r>
              <a:rPr lang="fr-FR" sz="2400" dirty="0" smtClean="0">
                <a:latin typeface="Chalkboard SE Regular"/>
                <a:cs typeface="Chalkboard SE Regular"/>
              </a:rPr>
              <a:t> an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orthonormal</a:t>
            </a:r>
            <a:r>
              <a:rPr lang="fr-FR" sz="2400" dirty="0">
                <a:latin typeface="Chalkboard SE Regular"/>
                <a:cs typeface="Chalkboard SE Regular"/>
              </a:rPr>
              <a:t> </a:t>
            </a:r>
            <a:r>
              <a:rPr lang="fr-FR" sz="2400" dirty="0" smtClean="0">
                <a:latin typeface="Chalkboard SE Regular"/>
                <a:cs typeface="Chalkboard SE Regular"/>
              </a:rPr>
              <a:t>basis of a 2D-Hilbert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space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with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endParaRPr lang="fr-FR" sz="2400" dirty="0" smtClean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lvl="0"/>
            <a:r>
              <a:rPr lang="fr-FR" sz="24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2400" dirty="0">
                <a:solidFill>
                  <a:prstClr val="black"/>
                </a:solidFill>
                <a:latin typeface="Chalkboard SE Regular"/>
                <a:cs typeface="Chalkboard SE Regular"/>
              </a:rPr>
              <a:t>superposition : </a:t>
            </a:r>
            <a:r>
              <a:rPr lang="fr-FR" sz="24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general</a:t>
            </a:r>
            <a:r>
              <a:rPr lang="fr-FR" sz="24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halkboard SE Regular"/>
                <a:cs typeface="Chalkboard SE Regular"/>
              </a:rPr>
              <a:t>state </a:t>
            </a:r>
            <a:r>
              <a:rPr lang="fr-FR" sz="2400" dirty="0" err="1">
                <a:solidFill>
                  <a:prstClr val="black"/>
                </a:solidFill>
                <a:latin typeface="Chalkboard SE Regular"/>
                <a:cs typeface="Chalkboard SE Regular"/>
              </a:rPr>
              <a:t>is</a:t>
            </a:r>
            <a:r>
              <a:rPr lang="fr-FR" sz="2400" dirty="0">
                <a:solidFill>
                  <a:prstClr val="black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halkboard SE Regular"/>
                <a:cs typeface="Chalkboard SE Regular"/>
              </a:rPr>
              <a:t>given</a:t>
            </a:r>
            <a:r>
              <a:rPr lang="fr-FR" sz="2400" dirty="0">
                <a:solidFill>
                  <a:prstClr val="black"/>
                </a:solidFill>
                <a:latin typeface="Chalkboard SE Regular"/>
                <a:cs typeface="Chalkboard SE Regular"/>
              </a:rPr>
              <a:t> by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1" y="2867920"/>
            <a:ext cx="2696996" cy="370579"/>
          </a:xfrm>
          <a:prstGeom prst="rect">
            <a:avLst/>
          </a:prstGeom>
        </p:spPr>
      </p:pic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71" y="2851403"/>
            <a:ext cx="2263524" cy="3564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04019" y="3289930"/>
            <a:ext cx="1289742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rgbClr val="4C19A2"/>
                </a:solidFill>
              </a:rPr>
              <a:t>Qubit</a:t>
            </a:r>
            <a:r>
              <a:rPr lang="fr-FR" sz="3200" b="1" dirty="0" smtClean="0">
                <a:solidFill>
                  <a:srgbClr val="4C19A2"/>
                </a:solidFill>
              </a:rPr>
              <a:t>!</a:t>
            </a:r>
            <a:endParaRPr lang="fr-FR" sz="3200" b="1" dirty="0">
              <a:solidFill>
                <a:srgbClr val="4C19A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Postulate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1 : Quantum superposition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53" y="3255535"/>
            <a:ext cx="588210" cy="326783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52" y="3691149"/>
            <a:ext cx="588211" cy="33138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93750" y="3205085"/>
            <a:ext cx="580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   -		 </a:t>
            </a:r>
            <a:r>
              <a:rPr lang="fr-FR" sz="2000" dirty="0" err="1" smtClean="0">
                <a:latin typeface="Chalkboard SE Regular"/>
                <a:cs typeface="Chalkboard SE Regular"/>
              </a:rPr>
              <a:t>probability</a:t>
            </a:r>
            <a:r>
              <a:rPr lang="fr-FR" sz="2000" dirty="0" smtClean="0">
                <a:latin typeface="Chalkboard SE Regular"/>
                <a:cs typeface="Chalkboard SE Regular"/>
              </a:rPr>
              <a:t> to </a:t>
            </a:r>
            <a:r>
              <a:rPr lang="fr-FR" sz="2000" dirty="0" err="1" smtClean="0">
                <a:latin typeface="Chalkboard SE Regular"/>
                <a:cs typeface="Chalkboard SE Regular"/>
              </a:rPr>
              <a:t>find</a:t>
            </a:r>
            <a:r>
              <a:rPr lang="fr-FR" sz="2000" dirty="0" smtClean="0">
                <a:latin typeface="Chalkboard SE Regular"/>
                <a:cs typeface="Chalkboard SE Regular"/>
              </a:rPr>
              <a:t> the system in state </a:t>
            </a:r>
            <a:endParaRPr lang="fr-FR" sz="2000" dirty="0">
              <a:latin typeface="Chalkboard SE Regular"/>
              <a:cs typeface="Chalkboard SE Regular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3750" y="3654175"/>
            <a:ext cx="596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   -             </a:t>
            </a:r>
            <a:r>
              <a:rPr lang="fr-FR" sz="2000" dirty="0" err="1" smtClean="0">
                <a:latin typeface="Chalkboard SE Regular"/>
                <a:cs typeface="Chalkboard SE Regular"/>
              </a:rPr>
              <a:t>probability</a:t>
            </a:r>
            <a:r>
              <a:rPr lang="fr-FR" sz="2000" dirty="0" smtClean="0">
                <a:latin typeface="Chalkboard SE Regular"/>
                <a:cs typeface="Chalkboard SE Regular"/>
              </a:rPr>
              <a:t> to </a:t>
            </a:r>
            <a:r>
              <a:rPr lang="fr-FR" sz="2000" dirty="0" err="1" smtClean="0">
                <a:latin typeface="Chalkboard SE Regular"/>
                <a:cs typeface="Chalkboard SE Regular"/>
              </a:rPr>
              <a:t>find</a:t>
            </a:r>
            <a:r>
              <a:rPr lang="fr-FR" sz="2000" dirty="0" smtClean="0">
                <a:latin typeface="Chalkboard SE Regular"/>
                <a:cs typeface="Chalkboard SE Regular"/>
              </a:rPr>
              <a:t> the system in state </a:t>
            </a:r>
            <a:endParaRPr lang="fr-FR" sz="2000" dirty="0">
              <a:latin typeface="Chalkboard SE Regular"/>
              <a:cs typeface="Chalkboard SE Regular"/>
            </a:endParaRPr>
          </a:p>
        </p:txBody>
      </p:sp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1" y="3273808"/>
            <a:ext cx="312976" cy="331387"/>
          </a:xfrm>
          <a:prstGeom prst="rect">
            <a:avLst/>
          </a:prstGeom>
        </p:spPr>
      </p:pic>
      <p:pic>
        <p:nvPicPr>
          <p:cNvPr id="16" name="Imag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1" y="3722899"/>
            <a:ext cx="312976" cy="3313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2525" y="4457210"/>
            <a:ext cx="4501278" cy="2244561"/>
          </a:xfrm>
          <a:prstGeom prst="rect">
            <a:avLst/>
          </a:prstGeom>
        </p:spPr>
      </p:pic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35" y="4457210"/>
            <a:ext cx="258929" cy="274161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35" y="4898079"/>
            <a:ext cx="258929" cy="274160"/>
          </a:xfrm>
          <a:prstGeom prst="rect">
            <a:avLst/>
          </a:prstGeom>
        </p:spPr>
      </p:pic>
      <p:pic>
        <p:nvPicPr>
          <p:cNvPr id="20" name="Image 1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5298512"/>
            <a:ext cx="918411" cy="569015"/>
          </a:xfrm>
          <a:prstGeom prst="rect">
            <a:avLst/>
          </a:prstGeom>
        </p:spPr>
      </p:pic>
      <p:pic>
        <p:nvPicPr>
          <p:cNvPr id="22" name="Image 2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5894288"/>
            <a:ext cx="1084865" cy="53308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 rot="5400000">
            <a:off x="1376381" y="641472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24" name="Image 2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46" y="4830252"/>
            <a:ext cx="258929" cy="274161"/>
          </a:xfrm>
          <a:prstGeom prst="rect">
            <a:avLst/>
          </a:prstGeom>
        </p:spPr>
      </p:pic>
      <p:pic>
        <p:nvPicPr>
          <p:cNvPr id="25" name="Image 2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46" y="5408201"/>
            <a:ext cx="258929" cy="274160"/>
          </a:xfrm>
          <a:prstGeom prst="rect">
            <a:avLst/>
          </a:prstGeom>
        </p:spPr>
      </p:pic>
      <p:pic>
        <p:nvPicPr>
          <p:cNvPr id="26" name="Image 2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49" y="2908806"/>
            <a:ext cx="1222641" cy="312769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05003" y="2746375"/>
            <a:ext cx="8427871" cy="1450785"/>
          </a:xfrm>
          <a:prstGeom prst="roundRect">
            <a:avLst/>
          </a:prstGeom>
          <a:noFill/>
          <a:ln w="38100" cmpd="sng"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6" y="1454556"/>
            <a:ext cx="1239574" cy="340646"/>
          </a:xfrm>
          <a:prstGeom prst="rect">
            <a:avLst/>
          </a:prstGeom>
        </p:spPr>
      </p:pic>
      <p:pic>
        <p:nvPicPr>
          <p:cNvPr id="29" name="Image 2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25" y="1906271"/>
            <a:ext cx="3432600" cy="3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3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Chalkboard SE Regular"/>
                <a:cs typeface="Chalkboard SE Regular"/>
              </a:rPr>
              <a:t>Quantum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measurement</a:t>
            </a:r>
            <a:r>
              <a:rPr lang="fr-FR" sz="2800" dirty="0" smtClean="0">
                <a:latin typeface="Chalkboard SE Regular"/>
                <a:cs typeface="Chalkboard SE Regular"/>
              </a:rPr>
              <a:t> : </a:t>
            </a:r>
          </a:p>
          <a:p>
            <a:pPr lvl="1"/>
            <a:r>
              <a:rPr lang="fr-FR" sz="2400" dirty="0" err="1" smtClean="0">
                <a:latin typeface="Chalkboard SE Regular"/>
                <a:cs typeface="Chalkboard SE Regular"/>
              </a:rPr>
              <a:t>Consider</a:t>
            </a:r>
            <a:r>
              <a:rPr lang="fr-FR" sz="2400" dirty="0" smtClean="0">
                <a:latin typeface="Chalkboard SE Regular"/>
                <a:cs typeface="Chalkboard SE Regular"/>
              </a:rPr>
              <a:t> the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qubit</a:t>
            </a:r>
            <a:r>
              <a:rPr lang="fr-FR" sz="2400" dirty="0" smtClean="0">
                <a:latin typeface="Chalkboard SE Regular"/>
                <a:cs typeface="Chalkboard SE Regular"/>
              </a:rPr>
              <a:t> in state</a:t>
            </a:r>
          </a:p>
          <a:p>
            <a:pPr lvl="1"/>
            <a:r>
              <a:rPr lang="fr-FR" sz="2400" dirty="0" err="1" smtClean="0">
                <a:latin typeface="Chalkboard SE Regular"/>
                <a:cs typeface="Chalkboard SE Regular"/>
              </a:rPr>
              <a:t>Ask</a:t>
            </a:r>
            <a:r>
              <a:rPr lang="fr-FR" sz="2400" dirty="0" smtClean="0">
                <a:latin typeface="Chalkboard SE Regular"/>
                <a:cs typeface="Chalkboard SE Regular"/>
              </a:rPr>
              <a:t> the system : are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you</a:t>
            </a:r>
            <a:r>
              <a:rPr lang="fr-FR" sz="2400" dirty="0" smtClean="0">
                <a:latin typeface="Chalkboard SE Regular"/>
                <a:cs typeface="Chalkboard SE Regular"/>
              </a:rPr>
              <a:t> in     or     ? </a:t>
            </a:r>
          </a:p>
          <a:p>
            <a:pPr lvl="1"/>
            <a:r>
              <a:rPr lang="fr-FR" sz="2400" dirty="0" err="1">
                <a:latin typeface="Chalkboard SE Regular"/>
                <a:cs typeface="Chalkboard SE Regular"/>
              </a:rPr>
              <a:t>W</a:t>
            </a:r>
            <a:r>
              <a:rPr lang="fr-FR" sz="2400" dirty="0" err="1" smtClean="0">
                <a:latin typeface="Chalkboard SE Regular"/>
                <a:cs typeface="Chalkboard SE Regular"/>
              </a:rPr>
              <a:t>ith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probability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>
                <a:latin typeface="Chalkboard SE Regular"/>
                <a:cs typeface="Chalkboard SE Regular"/>
              </a:rPr>
              <a:t>	 </a:t>
            </a:r>
            <a:r>
              <a:rPr lang="fr-FR" sz="2400" dirty="0" smtClean="0">
                <a:latin typeface="Chalkboard SE Regular"/>
                <a:cs typeface="Chalkboard SE Regular"/>
              </a:rPr>
              <a:t>    the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answer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is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</a:p>
          <a:p>
            <a:pPr lvl="1"/>
            <a:r>
              <a:rPr lang="fr-FR" sz="2400" dirty="0" smtClean="0">
                <a:latin typeface="Chalkboard SE Regular"/>
                <a:cs typeface="Chalkboard SE Regular"/>
              </a:rPr>
              <a:t>The system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is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b="1" dirty="0" err="1" smtClean="0">
                <a:latin typeface="Chalkboard SE Regular"/>
                <a:cs typeface="Chalkboard SE Regular"/>
              </a:rPr>
              <a:t>projected</a:t>
            </a:r>
            <a:r>
              <a:rPr lang="fr-FR" sz="2400" dirty="0" smtClean="0">
                <a:latin typeface="Chalkboard SE Regular"/>
                <a:cs typeface="Chalkboard SE Regular"/>
              </a:rPr>
              <a:t> in state			       !</a:t>
            </a:r>
          </a:p>
          <a:p>
            <a:pPr lvl="1"/>
            <a:endParaRPr lang="fr-FR" sz="2400" dirty="0">
              <a:latin typeface="Chalkboard SE Regular"/>
              <a:cs typeface="Chalkboard SE Regular"/>
            </a:endParaRPr>
          </a:p>
          <a:p>
            <a:pPr marL="457200" lvl="1" indent="0">
              <a:buNone/>
            </a:pPr>
            <a:r>
              <a:rPr lang="fr-FR" sz="2400" dirty="0" err="1" smtClean="0">
                <a:latin typeface="Chalkboard SE Regular"/>
                <a:cs typeface="Chalkboard SE Regular"/>
              </a:rPr>
              <a:t>Measurement</a:t>
            </a:r>
            <a:r>
              <a:rPr lang="fr-FR" sz="2400" dirty="0" smtClean="0">
                <a:latin typeface="Chalkboard SE Regular"/>
                <a:cs typeface="Chalkboard SE Regular"/>
              </a:rPr>
              <a:t> modifies the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qubit</a:t>
            </a:r>
            <a:r>
              <a:rPr lang="fr-FR" sz="2400" dirty="0" smtClean="0">
                <a:latin typeface="Chalkboard SE Regular"/>
                <a:cs typeface="Chalkboard SE Regular"/>
              </a:rPr>
              <a:t> state !</a:t>
            </a:r>
          </a:p>
          <a:p>
            <a:pPr marL="457200" lvl="1" indent="0">
              <a:buNone/>
            </a:pPr>
            <a:r>
              <a:rPr lang="fr-FR" sz="2400" dirty="0" smtClean="0">
                <a:latin typeface="Chalkboard SE Regular"/>
                <a:cs typeface="Chalkboard SE Regular"/>
              </a:rPr>
              <a:t>Quantum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measurement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can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be</a:t>
            </a:r>
            <a:r>
              <a:rPr lang="fr-FR" sz="2400" dirty="0" smtClean="0">
                <a:latin typeface="Chalkboard SE Regular"/>
                <a:cs typeface="Chalkboard SE Regular"/>
              </a:rPr>
              <a:t> DESTRUCTIVE !</a:t>
            </a:r>
          </a:p>
          <a:p>
            <a:pPr marL="457200" lvl="1" indent="0">
              <a:buNone/>
            </a:pPr>
            <a:endParaRPr lang="fr-FR" sz="2400" dirty="0">
              <a:latin typeface="Chalkboard SE Regular"/>
              <a:cs typeface="Chalkboard SE Regular"/>
            </a:endParaRPr>
          </a:p>
          <a:p>
            <a:pPr marL="457200" lvl="1" indent="0">
              <a:buNone/>
            </a:pPr>
            <a:endParaRPr lang="fr-FR" sz="2400" dirty="0" smtClean="0">
              <a:latin typeface="Chalkboard SE Regular"/>
              <a:cs typeface="Chalkboard SE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Postulate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2 : Quantum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Measurement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59" y="2189772"/>
            <a:ext cx="2308432" cy="317189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80" y="3092143"/>
            <a:ext cx="312976" cy="331387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22" y="2646957"/>
            <a:ext cx="312976" cy="331386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12" y="3089167"/>
            <a:ext cx="588210" cy="326783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73" y="3518070"/>
            <a:ext cx="1204144" cy="330910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98" y="2652757"/>
            <a:ext cx="312976" cy="33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6481" y="1158875"/>
            <a:ext cx="8229600" cy="5131229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Chalkboard SE Regular"/>
                <a:cs typeface="Chalkboard SE Regular"/>
              </a:rPr>
              <a:t>Composite system :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Consider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two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qubits</a:t>
            </a:r>
            <a:r>
              <a:rPr lang="fr-FR" sz="2400" dirty="0" smtClean="0">
                <a:latin typeface="Chalkboard SE Regular"/>
                <a:cs typeface="Chalkboard SE Regular"/>
              </a:rPr>
              <a:t> A and B</a:t>
            </a:r>
          </a:p>
          <a:p>
            <a:pPr lvl="1"/>
            <a:r>
              <a:rPr lang="fr-FR" sz="2000" dirty="0" err="1" smtClean="0">
                <a:latin typeface="Chalkboard SE Regular"/>
                <a:cs typeface="Chalkboard SE Regular"/>
              </a:rPr>
              <a:t>Qubit</a:t>
            </a:r>
            <a:r>
              <a:rPr lang="fr-FR" sz="2000" dirty="0" smtClean="0">
                <a:latin typeface="Chalkboard SE Regular"/>
                <a:cs typeface="Chalkboard SE Regular"/>
              </a:rPr>
              <a:t> A </a:t>
            </a:r>
            <a:r>
              <a:rPr lang="fr-FR" sz="2000" dirty="0" err="1" smtClean="0">
                <a:latin typeface="Chalkboard SE Regular"/>
                <a:cs typeface="Chalkboard SE Regular"/>
              </a:rPr>
              <a:t>lives</a:t>
            </a:r>
            <a:r>
              <a:rPr lang="fr-FR" sz="2000" dirty="0" smtClean="0">
                <a:latin typeface="Chalkboard SE Regular"/>
                <a:cs typeface="Chalkboard SE Regular"/>
              </a:rPr>
              <a:t> in</a:t>
            </a:r>
          </a:p>
          <a:p>
            <a:pPr lvl="1"/>
            <a:r>
              <a:rPr lang="fr-FR" sz="2000" dirty="0" err="1" smtClean="0">
                <a:latin typeface="Chalkboard SE Regular"/>
                <a:cs typeface="Chalkboard SE Regular"/>
              </a:rPr>
              <a:t>Qubit</a:t>
            </a:r>
            <a:r>
              <a:rPr lang="fr-FR" sz="2000" dirty="0" smtClean="0">
                <a:latin typeface="Chalkboard SE Regular"/>
                <a:cs typeface="Chalkboard SE Regular"/>
              </a:rPr>
              <a:t> B </a:t>
            </a:r>
            <a:r>
              <a:rPr lang="fr-FR" sz="2000" dirty="0" err="1" smtClean="0">
                <a:latin typeface="Chalkboard SE Regular"/>
                <a:cs typeface="Chalkboard SE Regular"/>
              </a:rPr>
              <a:t>lives</a:t>
            </a:r>
            <a:r>
              <a:rPr lang="fr-FR" sz="2000" dirty="0" smtClean="0">
                <a:latin typeface="Chalkboard SE Regular"/>
                <a:cs typeface="Chalkboard SE Regular"/>
              </a:rPr>
              <a:t> in</a:t>
            </a:r>
          </a:p>
          <a:p>
            <a:pPr lvl="1"/>
            <a:r>
              <a:rPr lang="fr-FR" sz="2000" dirty="0">
                <a:latin typeface="Chalkboard SE Regular"/>
                <a:cs typeface="Chalkboard SE Regular"/>
              </a:rPr>
              <a:t>J</a:t>
            </a:r>
            <a:r>
              <a:rPr lang="fr-FR" sz="2000" dirty="0" smtClean="0">
                <a:latin typeface="Chalkboard SE Regular"/>
                <a:cs typeface="Chalkboard SE Regular"/>
              </a:rPr>
              <a:t>oint system </a:t>
            </a:r>
            <a:r>
              <a:rPr lang="fr-FR" sz="2000" dirty="0" err="1" smtClean="0">
                <a:latin typeface="Chalkboard SE Regular"/>
                <a:cs typeface="Chalkboard SE Regular"/>
              </a:rPr>
              <a:t>qubits</a:t>
            </a:r>
            <a:r>
              <a:rPr lang="fr-FR" sz="2000" dirty="0" smtClean="0">
                <a:latin typeface="Chalkboard SE Regular"/>
                <a:cs typeface="Chalkboard SE Regular"/>
              </a:rPr>
              <a:t> A+B </a:t>
            </a:r>
            <a:r>
              <a:rPr lang="fr-FR" sz="2000" dirty="0" err="1" smtClean="0">
                <a:latin typeface="Chalkboard SE Regular"/>
                <a:cs typeface="Chalkboard SE Regular"/>
              </a:rPr>
              <a:t>lives</a:t>
            </a:r>
            <a:r>
              <a:rPr lang="fr-FR" sz="2000" dirty="0" smtClean="0">
                <a:latin typeface="Chalkboard SE Regular"/>
                <a:cs typeface="Chalkboard SE Regular"/>
              </a:rPr>
              <a:t> in   </a:t>
            </a:r>
          </a:p>
          <a:p>
            <a:pPr lvl="1"/>
            <a:endParaRPr lang="fr-FR" sz="2000" dirty="0">
              <a:latin typeface="Chalkboard SE Regular"/>
              <a:cs typeface="Chalkboard SE Regular"/>
            </a:endParaRPr>
          </a:p>
          <a:p>
            <a:pPr marL="457200" lvl="1" indent="0">
              <a:buNone/>
            </a:pPr>
            <a:endParaRPr lang="fr-FR" sz="2000" dirty="0">
              <a:latin typeface="Chalkboard SE Regular"/>
              <a:cs typeface="Chalkboard SE Regular"/>
            </a:endParaRPr>
          </a:p>
          <a:p>
            <a:pPr marL="457200" lvl="1" indent="0">
              <a:buNone/>
            </a:pPr>
            <a:endParaRPr lang="fr-FR" sz="2000" dirty="0">
              <a:latin typeface="Chalkboard SE Regular"/>
              <a:cs typeface="Chalkboard SE Regular"/>
            </a:endParaRPr>
          </a:p>
          <a:p>
            <a:r>
              <a:rPr lang="fr-FR" sz="2400" dirty="0" err="1" smtClean="0">
                <a:latin typeface="Chalkboard SE Regular"/>
                <a:cs typeface="Chalkboard SE Regular"/>
              </a:rPr>
              <a:t>Entangled</a:t>
            </a:r>
            <a:r>
              <a:rPr lang="fr-FR" sz="2400" dirty="0" smtClean="0">
                <a:latin typeface="Chalkboard SE Regular"/>
                <a:cs typeface="Chalkboard SE Regular"/>
              </a:rPr>
              <a:t> state : </a:t>
            </a:r>
            <a:endParaRPr lang="fr-FR" sz="2400" dirty="0">
              <a:latin typeface="Chalkboard SE Regular"/>
              <a:cs typeface="Chalkboard SE Regular"/>
            </a:endParaRPr>
          </a:p>
          <a:p>
            <a:pPr lvl="1"/>
            <a:r>
              <a:rPr lang="fr-FR" sz="2000" dirty="0" err="1" smtClean="0">
                <a:latin typeface="Chalkboard SE Regular"/>
                <a:cs typeface="Chalkboard SE Regular"/>
              </a:rPr>
              <a:t>Consider</a:t>
            </a:r>
            <a:endParaRPr lang="fr-FR" sz="2000" dirty="0" smtClean="0">
              <a:latin typeface="Chalkboard SE Regular"/>
              <a:cs typeface="Chalkboard SE Regular"/>
            </a:endParaRPr>
          </a:p>
          <a:p>
            <a:pPr lvl="1"/>
            <a:r>
              <a:rPr lang="fr-FR" sz="2000" dirty="0" smtClean="0">
                <a:latin typeface="Chalkboard SE Light"/>
                <a:cs typeface="Chalkboard SE Light"/>
              </a:rPr>
              <a:t>First, </a:t>
            </a:r>
            <a:r>
              <a:rPr lang="fr-FR" sz="2000" dirty="0" err="1" smtClean="0">
                <a:latin typeface="Chalkboard SE Light"/>
                <a:cs typeface="Chalkboard SE Light"/>
              </a:rPr>
              <a:t>we</a:t>
            </a:r>
            <a:r>
              <a:rPr lang="fr-FR" sz="2000" dirty="0" smtClean="0">
                <a:latin typeface="Chalkboard SE Light"/>
                <a:cs typeface="Chalkboard SE Light"/>
              </a:rPr>
              <a:t> </a:t>
            </a:r>
            <a:r>
              <a:rPr lang="fr-FR" sz="2000" dirty="0" err="1" smtClean="0">
                <a:latin typeface="Chalkboard SE Light"/>
                <a:cs typeface="Chalkboard SE Light"/>
              </a:rPr>
              <a:t>measure</a:t>
            </a:r>
            <a:r>
              <a:rPr lang="fr-FR" sz="2000" dirty="0" smtClean="0">
                <a:latin typeface="Chalkboard SE Light"/>
                <a:cs typeface="Chalkboard SE Light"/>
              </a:rPr>
              <a:t> </a:t>
            </a:r>
            <a:r>
              <a:rPr lang="fr-FR" sz="2000" dirty="0" err="1" smtClean="0">
                <a:latin typeface="Chalkboard SE Light"/>
                <a:cs typeface="Chalkboard SE Light"/>
              </a:rPr>
              <a:t>qubit</a:t>
            </a:r>
            <a:r>
              <a:rPr lang="fr-FR" sz="2000" dirty="0" smtClean="0">
                <a:latin typeface="Chalkboard SE Light"/>
                <a:cs typeface="Chalkboard SE Light"/>
              </a:rPr>
              <a:t> A : </a:t>
            </a:r>
            <a:r>
              <a:rPr lang="fr-FR" sz="2000" dirty="0" err="1" smtClean="0">
                <a:latin typeface="Chalkboard SE Light"/>
                <a:cs typeface="Chalkboard SE Light"/>
              </a:rPr>
              <a:t>we</a:t>
            </a:r>
            <a:r>
              <a:rPr lang="fr-FR" sz="2000" dirty="0" smtClean="0">
                <a:latin typeface="Chalkboard SE Light"/>
                <a:cs typeface="Chalkboard SE Light"/>
              </a:rPr>
              <a:t> </a:t>
            </a:r>
            <a:r>
              <a:rPr lang="fr-FR" sz="2000" dirty="0" err="1" smtClean="0">
                <a:latin typeface="Chalkboard SE Light"/>
                <a:cs typeface="Chalkboard SE Light"/>
              </a:rPr>
              <a:t>find</a:t>
            </a:r>
            <a:r>
              <a:rPr lang="fr-FR" sz="2000" dirty="0" smtClean="0">
                <a:latin typeface="Chalkboard SE Light"/>
                <a:cs typeface="Chalkboard SE Light"/>
              </a:rPr>
              <a:t> </a:t>
            </a:r>
            <a:r>
              <a:rPr lang="fr-FR" sz="2000" dirty="0" err="1" smtClean="0">
                <a:latin typeface="Chalkboard SE Light"/>
                <a:cs typeface="Chalkboard SE Light"/>
              </a:rPr>
              <a:t>qubit</a:t>
            </a:r>
            <a:r>
              <a:rPr lang="fr-FR" sz="2000" dirty="0" smtClean="0">
                <a:latin typeface="Chalkboard SE Light"/>
                <a:cs typeface="Chalkboard SE Light"/>
              </a:rPr>
              <a:t> A in       </a:t>
            </a:r>
            <a:br>
              <a:rPr lang="fr-FR" sz="2000" dirty="0" smtClean="0">
                <a:latin typeface="Chalkboard SE Light"/>
                <a:cs typeface="Chalkboard SE Light"/>
              </a:rPr>
            </a:br>
            <a:r>
              <a:rPr lang="fr-FR" sz="2000" dirty="0" smtClean="0">
                <a:latin typeface="Chalkboard SE Light"/>
                <a:cs typeface="Chalkboard SE Light"/>
              </a:rPr>
              <a:t>(</a:t>
            </a:r>
            <a:r>
              <a:rPr lang="fr-FR" sz="2000" dirty="0" err="1" smtClean="0">
                <a:latin typeface="Chalkboard SE Light"/>
                <a:cs typeface="Chalkboard SE Light"/>
              </a:rPr>
              <a:t>with</a:t>
            </a:r>
            <a:r>
              <a:rPr lang="fr-FR" sz="2000" dirty="0" smtClean="0">
                <a:latin typeface="Chalkboard SE Light"/>
                <a:cs typeface="Chalkboard SE Light"/>
              </a:rPr>
              <a:t> 50% </a:t>
            </a:r>
            <a:r>
              <a:rPr lang="fr-FR" sz="2000" dirty="0" err="1" smtClean="0">
                <a:latin typeface="Chalkboard SE Light"/>
                <a:cs typeface="Chalkboard SE Light"/>
              </a:rPr>
              <a:t>probability</a:t>
            </a:r>
            <a:r>
              <a:rPr lang="fr-FR" sz="2000" dirty="0" smtClean="0">
                <a:latin typeface="Chalkboard SE Light"/>
                <a:cs typeface="Chalkboard SE Light"/>
              </a:rPr>
              <a:t> )</a:t>
            </a:r>
          </a:p>
          <a:p>
            <a:pPr lvl="1"/>
            <a:r>
              <a:rPr lang="fr-FR" sz="2000" dirty="0" smtClean="0">
                <a:latin typeface="Chalkboard SE Light"/>
                <a:cs typeface="Chalkboard SE Light"/>
              </a:rPr>
              <a:t>The joint state collapses to</a:t>
            </a:r>
          </a:p>
          <a:p>
            <a:pPr lvl="1"/>
            <a:r>
              <a:rPr lang="fr-FR" sz="2000" dirty="0" err="1" smtClean="0">
                <a:latin typeface="Chalkboard SE Light"/>
                <a:cs typeface="Chalkboard SE Light"/>
              </a:rPr>
              <a:t>qubit</a:t>
            </a:r>
            <a:r>
              <a:rPr lang="fr-FR" sz="2000" dirty="0" smtClean="0">
                <a:latin typeface="Chalkboard SE Light"/>
                <a:cs typeface="Chalkboard SE Light"/>
              </a:rPr>
              <a:t> B </a:t>
            </a:r>
            <a:r>
              <a:rPr lang="fr-FR" sz="2000" dirty="0" err="1" smtClean="0">
                <a:latin typeface="Chalkboard SE Light"/>
                <a:cs typeface="Chalkboard SE Light"/>
              </a:rPr>
              <a:t>is</a:t>
            </a:r>
            <a:r>
              <a:rPr lang="fr-FR" sz="2000" dirty="0" smtClean="0">
                <a:latin typeface="Chalkboard SE Light"/>
                <a:cs typeface="Chalkboard SE Light"/>
              </a:rPr>
              <a:t> in      </a:t>
            </a:r>
            <a:r>
              <a:rPr lang="fr-FR" sz="2000" dirty="0" err="1" smtClean="0">
                <a:latin typeface="Chalkboard SE Light"/>
                <a:cs typeface="Chalkboard SE Light"/>
              </a:rPr>
              <a:t>with</a:t>
            </a:r>
            <a:r>
              <a:rPr lang="fr-FR" sz="2000" dirty="0" smtClean="0">
                <a:latin typeface="Chalkboard SE Light"/>
                <a:cs typeface="Chalkboard SE Light"/>
              </a:rPr>
              <a:t> </a:t>
            </a:r>
            <a:r>
              <a:rPr lang="fr-FR" sz="2000" dirty="0" err="1" smtClean="0">
                <a:latin typeface="Chalkboard SE Light"/>
                <a:cs typeface="Chalkboard SE Light"/>
              </a:rPr>
              <a:t>probability</a:t>
            </a:r>
            <a:r>
              <a:rPr lang="fr-FR" sz="2000" dirty="0" smtClean="0">
                <a:latin typeface="Chalkboard SE Light"/>
                <a:cs typeface="Chalkboard SE Light"/>
              </a:rPr>
              <a:t> 1 </a:t>
            </a:r>
            <a:r>
              <a:rPr lang="fr-FR" sz="2000" dirty="0" smtClean="0">
                <a:latin typeface="Chalkboard SE Regular"/>
                <a:cs typeface="Chalkboard SE Regular"/>
              </a:rPr>
              <a:t>! </a:t>
            </a:r>
            <a:endParaRPr lang="fr-FR" sz="2000" dirty="0" smtClean="0">
              <a:latin typeface="Chalkboard SE Light"/>
              <a:cs typeface="Chalkboard SE Light"/>
            </a:endParaRPr>
          </a:p>
          <a:p>
            <a:pPr lvl="1"/>
            <a:endParaRPr lang="fr-FR" sz="2000" dirty="0" smtClean="0">
              <a:latin typeface="Chalkboard SE Regular"/>
              <a:cs typeface="Chalkboard SE Regular"/>
            </a:endParaRPr>
          </a:p>
          <a:p>
            <a:pPr lvl="1"/>
            <a:endParaRPr lang="fr-FR" sz="2000" dirty="0" smtClean="0">
              <a:latin typeface="Chalkboard SE Regular"/>
              <a:cs typeface="Chalkboard SE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Composite system and Quantum </a:t>
            </a:r>
            <a:r>
              <a:rPr lang="fr-FR" sz="32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Entanglement</a:t>
            </a:r>
            <a:endParaRPr lang="fr-FR" sz="32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81" y="3250611"/>
            <a:ext cx="2375067" cy="323873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57" y="3250611"/>
            <a:ext cx="2375067" cy="32387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50036" y="320515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22" y="4219387"/>
            <a:ext cx="2824330" cy="411386"/>
          </a:xfrm>
          <a:prstGeom prst="rect">
            <a:avLst/>
          </a:prstGeom>
        </p:spPr>
      </p:pic>
      <p:pic>
        <p:nvPicPr>
          <p:cNvPr id="14" name="Imag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81" y="5303924"/>
            <a:ext cx="1340094" cy="323781"/>
          </a:xfrm>
          <a:prstGeom prst="rect">
            <a:avLst/>
          </a:prstGeom>
        </p:spPr>
      </p:pic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12" y="5700384"/>
            <a:ext cx="312976" cy="331387"/>
          </a:xfrm>
          <a:prstGeom prst="rect">
            <a:avLst/>
          </a:prstGeom>
        </p:spPr>
      </p:pic>
      <p:pic>
        <p:nvPicPr>
          <p:cNvPr id="16" name="Imag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4630773"/>
            <a:ext cx="312976" cy="331387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645032"/>
            <a:ext cx="511174" cy="310714"/>
          </a:xfrm>
          <a:prstGeom prst="rect">
            <a:avLst/>
          </a:prstGeom>
        </p:spPr>
      </p:pic>
      <p:pic>
        <p:nvPicPr>
          <p:cNvPr id="13" name="Imag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3" y="1991107"/>
            <a:ext cx="511174" cy="310714"/>
          </a:xfrm>
          <a:prstGeom prst="rect">
            <a:avLst/>
          </a:prstGeom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53" y="2387948"/>
            <a:ext cx="1290189" cy="268429"/>
          </a:xfrm>
          <a:prstGeom prst="rect">
            <a:avLst/>
          </a:prstGeom>
        </p:spPr>
      </p:pic>
      <p:pic>
        <p:nvPicPr>
          <p:cNvPr id="2" name="Image 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33" y="2797166"/>
            <a:ext cx="5305342" cy="312079"/>
          </a:xfrm>
          <a:prstGeom prst="rect">
            <a:avLst/>
          </a:prstGeom>
        </p:spPr>
      </p:pic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98" y="4267570"/>
            <a:ext cx="1554477" cy="2662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16975" y="1645032"/>
            <a:ext cx="1779106" cy="742916"/>
          </a:xfrm>
          <a:prstGeom prst="rect">
            <a:avLst/>
          </a:prstGeom>
          <a:noFill/>
          <a:ln w="38100" cmpd="sng"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>
            <a:stCxn id="10" idx="0"/>
            <a:endCxn id="10" idx="2"/>
          </p:cNvCxnSpPr>
          <p:nvPr/>
        </p:nvCxnSpPr>
        <p:spPr>
          <a:xfrm>
            <a:off x="7806528" y="1645032"/>
            <a:ext cx="0" cy="742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186536" y="1730375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053311" y="1730321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6103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8875"/>
            <a:ext cx="8229600" cy="5238749"/>
          </a:xfrm>
        </p:spPr>
        <p:txBody>
          <a:bodyPr/>
          <a:lstStyle/>
          <a:p>
            <a:pPr marL="0" lvl="0" indent="0">
              <a:buNone/>
            </a:pP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1) Quantum </a:t>
            </a:r>
            <a:r>
              <a:rPr lang="fr-FR" sz="2800" dirty="0">
                <a:solidFill>
                  <a:prstClr val="black"/>
                </a:solidFill>
                <a:latin typeface="Chalkboard SE Regular"/>
                <a:cs typeface="Chalkboard SE Regular"/>
              </a:rPr>
              <a:t>superposition : </a:t>
            </a:r>
            <a:r>
              <a:rPr lang="fr-FR" sz="2800" dirty="0" err="1">
                <a:solidFill>
                  <a:prstClr val="black"/>
                </a:solidFill>
                <a:latin typeface="Chalkboard SE Regular"/>
                <a:cs typeface="Chalkboard SE Regular"/>
              </a:rPr>
              <a:t>general</a:t>
            </a:r>
            <a:r>
              <a:rPr lang="fr-FR" sz="2800" dirty="0">
                <a:solidFill>
                  <a:prstClr val="black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qubit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state</a:t>
            </a:r>
          </a:p>
          <a:p>
            <a:pPr lvl="0"/>
            <a:endParaRPr lang="fr-FR" sz="2800" dirty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lvl="0"/>
            <a:endParaRPr lang="fr-FR" sz="2800" dirty="0" smtClean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marL="0" lvl="0" indent="0">
              <a:buNone/>
            </a:pP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2)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Measurement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: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revealing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information about the state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can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destroy the superposition</a:t>
            </a:r>
          </a:p>
          <a:p>
            <a:pPr lvl="0"/>
            <a:endParaRPr lang="fr-FR" sz="2800" dirty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marL="0" lvl="0" indent="0">
              <a:buNone/>
            </a:pP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3) Quantum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Entanglement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: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possibility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of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having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strongly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correlated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states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between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two</a:t>
            </a:r>
            <a:r>
              <a:rPr lang="fr-FR" sz="2800" dirty="0" smtClean="0">
                <a:solidFill>
                  <a:prstClr val="black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  <a:latin typeface="Chalkboard SE Regular"/>
                <a:cs typeface="Chalkboard SE Regular"/>
              </a:rPr>
              <a:t>qubits</a:t>
            </a:r>
            <a:endParaRPr lang="fr-FR" sz="2800" dirty="0" smtClean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marL="0" lvl="0" indent="0">
              <a:buNone/>
            </a:pPr>
            <a:endParaRPr lang="fr-FR" sz="2800" dirty="0" smtClean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pPr lvl="0"/>
            <a:endParaRPr lang="fr-FR" sz="2800" dirty="0">
              <a:solidFill>
                <a:prstClr val="black"/>
              </a:solidFill>
              <a:latin typeface="Chalkboard SE Regular"/>
              <a:cs typeface="Chalkboard SE Regular"/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Quantum « 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rules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 » :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Summary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56" y="1782324"/>
            <a:ext cx="2696996" cy="370579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78" y="2331133"/>
            <a:ext cx="2263524" cy="35646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56" y="2388536"/>
            <a:ext cx="1222641" cy="3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Consequence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: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Decoherence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93750" y="2007480"/>
            <a:ext cx="2794000" cy="1730375"/>
          </a:xfrm>
          <a:prstGeom prst="roundRect">
            <a:avLst/>
          </a:prstGeom>
          <a:noFill/>
          <a:ln w="57150" cmpd="sng"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280025" y="2007480"/>
            <a:ext cx="2794000" cy="1730375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Double flèche horizontale 4"/>
          <p:cNvSpPr/>
          <p:nvPr/>
        </p:nvSpPr>
        <p:spPr>
          <a:xfrm>
            <a:off x="3683000" y="2578980"/>
            <a:ext cx="1470025" cy="635000"/>
          </a:xfrm>
          <a:prstGeom prst="leftRightArrow">
            <a:avLst/>
          </a:prstGeom>
          <a:solidFill>
            <a:srgbClr val="4C19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508125" y="2578980"/>
            <a:ext cx="1075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Qubit</a:t>
            </a:r>
            <a:endParaRPr lang="fr-FR" sz="28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45150" y="2610730"/>
            <a:ext cx="213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Environment</a:t>
            </a:r>
            <a:endParaRPr lang="fr-FR" sz="2800" dirty="0">
              <a:solidFill>
                <a:srgbClr val="008000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6875" y="3917141"/>
            <a:ext cx="8570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-The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environment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measures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the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qubit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and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this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measurement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destroys the quantum superposition !  </a:t>
            </a:r>
            <a:endParaRPr lang="fr-FR" sz="2400" dirty="0">
              <a:solidFill>
                <a:srgbClr val="000000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875" y="1260464"/>
            <a:ext cx="6057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Unwanted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coupling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with</a:t>
            </a:r>
            <a:r>
              <a:rPr lang="fr-FR" sz="2400" dirty="0" smtClean="0">
                <a:latin typeface="Chalkboard SE Regular"/>
                <a:cs typeface="Chalkboard SE Regular"/>
              </a:rPr>
              <a:t> the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environment</a:t>
            </a:r>
            <a:r>
              <a:rPr lang="fr-FR" sz="2400" dirty="0" smtClean="0">
                <a:latin typeface="Chalkboard SE Regular"/>
                <a:cs typeface="Chalkboard SE Regular"/>
              </a:rPr>
              <a:t> 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6875" y="4761199"/>
            <a:ext cx="866793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 -&gt;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lifetime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of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typically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100u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s (for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superconducting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circuits)</a:t>
            </a:r>
          </a:p>
          <a:p>
            <a:endParaRPr lang="fr-FR" sz="2400" dirty="0">
              <a:solidFill>
                <a:srgbClr val="000000"/>
              </a:solidFill>
              <a:latin typeface="Chalkboard SE Regular"/>
              <a:cs typeface="Chalkboard SE Regular"/>
            </a:endParaRPr>
          </a:p>
          <a:p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- </a:t>
            </a:r>
            <a:r>
              <a:rPr lang="fr-FR" sz="2400" dirty="0" err="1">
                <a:solidFill>
                  <a:srgbClr val="000000"/>
                </a:solidFill>
                <a:latin typeface="Chalkboard SE Regular"/>
                <a:cs typeface="Chalkboard SE Regular"/>
              </a:rPr>
              <a:t>L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ifetime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decreases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with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the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number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of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qubits</a:t>
            </a:r>
            <a:endParaRPr lang="fr-FR" sz="2400" dirty="0">
              <a:solidFill>
                <a:srgbClr val="000000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742786" y="6032060"/>
            <a:ext cx="61727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How </a:t>
            </a:r>
            <a:r>
              <a:rPr lang="fr-FR" sz="32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can</a:t>
            </a:r>
            <a:r>
              <a:rPr lang="fr-FR" sz="32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32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we</a:t>
            </a:r>
            <a:r>
              <a:rPr lang="fr-FR" sz="32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32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fight</a:t>
            </a:r>
            <a:r>
              <a:rPr lang="fr-FR" sz="32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32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decoherence</a:t>
            </a:r>
            <a:r>
              <a:rPr lang="fr-FR" sz="32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? </a:t>
            </a:r>
            <a:endParaRPr lang="fr-FR" sz="32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7186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14650"/>
            <a:ext cx="7772400" cy="1362075"/>
          </a:xfrm>
        </p:spPr>
        <p:txBody>
          <a:bodyPr/>
          <a:lstStyle/>
          <a:p>
            <a:r>
              <a:rPr lang="fr-FR" dirty="0" smtClean="0"/>
              <a:t>Quantum </a:t>
            </a:r>
            <a:r>
              <a:rPr lang="fr-FR" dirty="0" err="1" smtClean="0"/>
              <a:t>error</a:t>
            </a:r>
            <a:r>
              <a:rPr lang="fr-FR" dirty="0" smtClean="0"/>
              <a:t> correction (QEC)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63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57150" cmpd="sng">
            <a:noFill/>
          </a:ln>
        </p:spPr>
        <p:txBody>
          <a:bodyPr/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Errors</a:t>
            </a:r>
            <a:r>
              <a:rPr lang="fr-FR" sz="2400" dirty="0" smtClean="0">
                <a:latin typeface="Chalkboard SE Regular"/>
                <a:cs typeface="Chalkboard SE Regular"/>
              </a:rPr>
              <a:t> on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classical</a:t>
            </a:r>
            <a:r>
              <a:rPr lang="fr-FR" sz="2400" dirty="0" smtClean="0">
                <a:latin typeface="Chalkboard SE Regular"/>
                <a:cs typeface="Chalkboard SE Regular"/>
              </a:rPr>
              <a:t> bits : bit-flip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errors</a:t>
            </a:r>
            <a:r>
              <a:rPr lang="fr-FR" sz="2400" dirty="0" smtClean="0">
                <a:latin typeface="Chalkboard SE Regular"/>
                <a:cs typeface="Chalkboard SE Regular"/>
              </a:rPr>
              <a:t>  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0</a:t>
            </a:r>
            <a:r>
              <a:rPr lang="fr-FR" sz="2400" dirty="0" smtClean="0">
                <a:latin typeface="Chalkboard SE Regular"/>
                <a:cs typeface="Chalkboard SE Regular"/>
              </a:rPr>
              <a:t>        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>												    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</a:t>
            </a:r>
            <a:r>
              <a:rPr lang="fr-FR" sz="2400" dirty="0" smtClean="0">
                <a:latin typeface="Chalkboard SE Regular"/>
                <a:cs typeface="Chalkboard SE Regular"/>
              </a:rPr>
              <a:t>        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0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</a:p>
          <a:p>
            <a:r>
              <a:rPr lang="fr-FR" sz="2400" dirty="0" err="1" smtClean="0">
                <a:latin typeface="Chalkboard SE Regular"/>
                <a:cs typeface="Chalkboard SE Regular"/>
              </a:rPr>
              <a:t>Errors</a:t>
            </a:r>
            <a:r>
              <a:rPr lang="fr-FR" sz="2400" dirty="0" smtClean="0">
                <a:latin typeface="Chalkboard SE Regular"/>
                <a:cs typeface="Chalkboard SE Regular"/>
              </a:rPr>
              <a:t> on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qubits</a:t>
            </a:r>
            <a:r>
              <a:rPr lang="fr-FR" sz="2400" dirty="0" smtClean="0">
                <a:latin typeface="Chalkboard SE Regular"/>
                <a:cs typeface="Chalkboard SE Regular"/>
              </a:rPr>
              <a:t> :</a:t>
            </a:r>
          </a:p>
          <a:p>
            <a:pPr lvl="1"/>
            <a:endParaRPr lang="fr-FR" sz="2400" dirty="0" smtClean="0">
              <a:latin typeface="Chalkboard SE Regular"/>
              <a:cs typeface="Chalkboard SE Regular"/>
            </a:endParaRPr>
          </a:p>
          <a:p>
            <a:pPr marL="457200" lvl="1" indent="0">
              <a:buNone/>
            </a:pPr>
            <a:r>
              <a:rPr lang="fr-FR" sz="2400" dirty="0" smtClean="0">
                <a:latin typeface="Chalkboard SE Regular"/>
                <a:cs typeface="Chalkboard SE Regular"/>
              </a:rPr>
              <a:t>	     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>Bit-flip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errors</a:t>
            </a:r>
            <a:r>
              <a:rPr lang="fr-FR" sz="2400" dirty="0" smtClean="0">
                <a:latin typeface="Chalkboard SE Regular"/>
                <a:cs typeface="Chalkboard SE Regular"/>
              </a:rPr>
              <a:t> 					    Phase-flip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errors</a:t>
            </a:r>
            <a:endParaRPr lang="fr-FR" sz="2400" dirty="0" smtClean="0">
              <a:latin typeface="Chalkboard SE Regular"/>
              <a:cs typeface="Chalkboard SE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Bit vs.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Qubit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errors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4" y="2985755"/>
            <a:ext cx="2379579" cy="32696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3622842" y="3168316"/>
            <a:ext cx="128336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79" y="2985755"/>
            <a:ext cx="2701799" cy="326964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90" y="4907380"/>
            <a:ext cx="312977" cy="331388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80" y="4907380"/>
            <a:ext cx="312976" cy="331386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1783336" y="5073074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72" y="4542188"/>
            <a:ext cx="312977" cy="331388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V="1">
            <a:off x="6087988" y="4697337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7" y="4531643"/>
            <a:ext cx="312977" cy="331388"/>
          </a:xfrm>
          <a:prstGeom prst="rect">
            <a:avLst/>
          </a:prstGeom>
        </p:spPr>
      </p:pic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96" y="4944123"/>
            <a:ext cx="312976" cy="331386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73" y="4946242"/>
            <a:ext cx="312976" cy="331386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 flipV="1">
            <a:off x="6087988" y="5090369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504930" y="4755453"/>
            <a:ext cx="310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-</a:t>
            </a:r>
            <a:endParaRPr lang="fr-FR" sz="3200" dirty="0"/>
          </a:p>
        </p:txBody>
      </p:sp>
      <p:pic>
        <p:nvPicPr>
          <p:cNvPr id="22" name="Image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53" y="5328218"/>
            <a:ext cx="1638442" cy="458059"/>
          </a:xfrm>
          <a:prstGeom prst="rect">
            <a:avLst/>
          </a:prstGeom>
        </p:spPr>
      </p:pic>
      <p:pic>
        <p:nvPicPr>
          <p:cNvPr id="23" name="Image 2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84" y="5314499"/>
            <a:ext cx="1730474" cy="483789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 flipV="1">
            <a:off x="5979121" y="5551600"/>
            <a:ext cx="791258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771072" y="1886054"/>
            <a:ext cx="54818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6845905" y="2230406"/>
            <a:ext cx="56698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80" y="4497659"/>
            <a:ext cx="312977" cy="331388"/>
          </a:xfrm>
          <a:prstGeom prst="rect">
            <a:avLst/>
          </a:prstGeom>
        </p:spPr>
      </p:pic>
      <p:pic>
        <p:nvPicPr>
          <p:cNvPr id="29" name="Image 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90" y="4497661"/>
            <a:ext cx="312976" cy="331386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1783336" y="4663354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61999" y="3916947"/>
            <a:ext cx="2445702" cy="1500973"/>
          </a:xfrm>
          <a:prstGeom prst="roundRect">
            <a:avLst/>
          </a:prstGeom>
          <a:noFill/>
          <a:ln w="57150" cmpd="sng"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775367" y="5460578"/>
            <a:ext cx="244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rgbClr val="4C19A2"/>
                </a:solidFill>
              </a:rPr>
              <a:t>Rest</a:t>
            </a:r>
            <a:r>
              <a:rPr lang="fr-FR" sz="2800" b="1" dirty="0" smtClean="0">
                <a:solidFill>
                  <a:srgbClr val="4C19A2"/>
                </a:solidFill>
              </a:rPr>
              <a:t> of the talk</a:t>
            </a:r>
            <a:endParaRPr lang="fr-FR" sz="2800" b="1" dirty="0">
              <a:solidFill>
                <a:srgbClr val="4C19A2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376780" y="3297331"/>
            <a:ext cx="61183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Errors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can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be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cast</a:t>
            </a:r>
            <a:r>
              <a:rPr lang="fr-FR" sz="2400" dirty="0" smtClean="0">
                <a:latin typeface="Chalkboard SE Regular"/>
                <a:cs typeface="Chalkboard SE Regular"/>
              </a:rPr>
              <a:t> in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two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error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channels</a:t>
            </a:r>
            <a:r>
              <a:rPr lang="fr-FR" sz="2400" dirty="0" smtClean="0">
                <a:latin typeface="Chalkboard SE Regular"/>
                <a:cs typeface="Chalkboard SE Regular"/>
              </a:rPr>
              <a:t> :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>   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endParaRPr lang="fr-FR" sz="2400" dirty="0"/>
          </a:p>
        </p:txBody>
      </p:sp>
      <p:sp>
        <p:nvSpPr>
          <p:cNvPr id="41" name="Flèche vers la droite 40"/>
          <p:cNvSpPr/>
          <p:nvPr/>
        </p:nvSpPr>
        <p:spPr>
          <a:xfrm rot="2441493">
            <a:off x="4406489" y="3918107"/>
            <a:ext cx="681789" cy="280737"/>
          </a:xfrm>
          <a:prstGeom prst="rightArrow">
            <a:avLst/>
          </a:prstGeom>
          <a:solidFill>
            <a:srgbClr val="4C19A2"/>
          </a:solidFill>
          <a:ln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9158507" flipH="1">
            <a:off x="3216802" y="3918106"/>
            <a:ext cx="681789" cy="280737"/>
          </a:xfrm>
          <a:prstGeom prst="rightArrow">
            <a:avLst/>
          </a:prstGeom>
          <a:solidFill>
            <a:srgbClr val="4C19A2"/>
          </a:solidFill>
          <a:ln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77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 animBg="1"/>
      <p:bldP spid="32" grpId="0"/>
      <p:bldP spid="38" grpId="0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correction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36316"/>
            <a:ext cx="8229600" cy="4989847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Classical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error</a:t>
            </a:r>
            <a:r>
              <a:rPr lang="fr-FR" sz="2400" dirty="0" smtClean="0">
                <a:latin typeface="Chalkboard SE Regular"/>
                <a:cs typeface="Chalkboard SE Regular"/>
              </a:rPr>
              <a:t> correction: 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>information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redundantly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encoded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>Ex : 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0</a:t>
            </a:r>
            <a:r>
              <a:rPr lang="fr-FR" sz="2400" dirty="0" smtClean="0">
                <a:latin typeface="Chalkboard SE Regular"/>
                <a:cs typeface="Chalkboard SE Regular"/>
              </a:rPr>
              <a:t>         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000   </a:t>
            </a:r>
            <a:r>
              <a:rPr lang="fr-FR" sz="2400" dirty="0" smtClean="0"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>		 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</a:t>
            </a:r>
            <a:r>
              <a:rPr lang="fr-FR" sz="2400" dirty="0" smtClean="0">
                <a:latin typeface="Chalkboard SE Regular"/>
                <a:cs typeface="Chalkboard SE Regular"/>
              </a:rPr>
              <a:t>         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111               </a:t>
            </a:r>
            <a:r>
              <a:rPr lang="fr-FR" sz="2400" dirty="0" smtClean="0"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smtClean="0"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r>
              <a:rPr lang="fr-FR" sz="2400" dirty="0" err="1" smtClean="0">
                <a:latin typeface="Chalkboard SE Regular"/>
                <a:cs typeface="Chalkboard SE Regular"/>
              </a:rPr>
              <a:t>such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that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FF6600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2400" dirty="0" smtClean="0">
                <a:solidFill>
                  <a:srgbClr val="FF6600"/>
                </a:solidFill>
                <a:latin typeface="Chalkboard SE Regular"/>
                <a:cs typeface="Chalkboard SE Regular"/>
              </a:rPr>
              <a:t> on bit 1 </a:t>
            </a:r>
            <a:r>
              <a:rPr lang="fr-FR" sz="2400" dirty="0" smtClean="0">
                <a:latin typeface="Chalkboard SE Regular"/>
                <a:cs typeface="Chalkboard SE Regular"/>
              </a:rPr>
              <a:t>: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00        000</a:t>
            </a:r>
            <a:b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</a:b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			   </a:t>
            </a:r>
            <a:r>
              <a:rPr lang="fr-FR" sz="2400" dirty="0" err="1" smtClean="0">
                <a:solidFill>
                  <a:srgbClr val="FF6600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2400" dirty="0" smtClean="0">
                <a:solidFill>
                  <a:srgbClr val="FF6600"/>
                </a:solidFill>
                <a:latin typeface="Chalkboard SE Regular"/>
                <a:cs typeface="Chalkboard SE Regular"/>
              </a:rPr>
              <a:t> on bit 2 </a:t>
            </a:r>
            <a:r>
              <a:rPr lang="fr-FR" sz="2400" dirty="0" smtClean="0">
                <a:latin typeface="Chalkboard SE Regular"/>
                <a:cs typeface="Chalkboard SE Regular"/>
              </a:rPr>
              <a:t>: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0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</a:t>
            </a:r>
            <a:r>
              <a:rPr lang="fr-FR" sz="2400" dirty="0" smtClean="0">
                <a:solidFill>
                  <a:srgbClr val="0000FF"/>
                </a:solidFill>
                <a:latin typeface="Chalkboard SE Regular"/>
                <a:cs typeface="Chalkboard SE Regular"/>
              </a:rPr>
              <a:t>        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111</a:t>
            </a:r>
            <a:r>
              <a:rPr lang="fr-FR" sz="2400" dirty="0" smtClean="0">
                <a:latin typeface="Chalkboard SE Regular"/>
                <a:cs typeface="Chalkboard SE Regular"/>
              </a:rPr>
              <a:t>  </a:t>
            </a:r>
            <a:endParaRPr lang="fr-FR" sz="2400" dirty="0" smtClean="0">
              <a:solidFill>
                <a:srgbClr val="FF0000"/>
              </a:solidFill>
              <a:latin typeface="Chalkboard SE Regular"/>
              <a:cs typeface="Chalkboard SE Regular"/>
            </a:endParaRPr>
          </a:p>
          <a:p>
            <a:pPr marL="0" indent="0">
              <a:buNone/>
            </a:pPr>
            <a:endParaRPr lang="fr-FR" sz="2400" dirty="0" smtClean="0">
              <a:solidFill>
                <a:srgbClr val="000000"/>
              </a:solidFill>
              <a:latin typeface="Chalkboard SE Regular"/>
              <a:cs typeface="Chalkboard SE Regular"/>
            </a:endParaRPr>
          </a:p>
          <a:p>
            <a:endParaRPr lang="fr-FR" sz="2400" dirty="0">
              <a:solidFill>
                <a:srgbClr val="000000"/>
              </a:solidFill>
              <a:latin typeface="Chalkboard SE Regular"/>
              <a:cs typeface="Chalkboard SE Regular"/>
            </a:endParaRPr>
          </a:p>
          <a:p>
            <a:endParaRPr lang="fr-FR" sz="2400" dirty="0" smtClean="0">
              <a:solidFill>
                <a:srgbClr val="000000"/>
              </a:solidFill>
              <a:latin typeface="Chalkboard SE Regular"/>
              <a:cs typeface="Chalkboard SE Regular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077450" y="2468922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077450" y="2821852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380688" y="3599340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5262892" y="3968036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1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Chalkboard SE Regular"/>
                <a:cs typeface="Chalkboard SE Regular"/>
              </a:rPr>
              <a:t>Outline</a:t>
            </a:r>
            <a:endParaRPr lang="fr-FR" dirty="0">
              <a:latin typeface="Chalkboard SE Regular"/>
              <a:cs typeface="Chalkboard SE Regular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fr-FR" dirty="0" smtClean="0">
                <a:latin typeface="Chalkboard SE Regular"/>
                <a:cs typeface="Chalkboard SE Regular"/>
              </a:rPr>
              <a:t> </a:t>
            </a:r>
            <a:r>
              <a:rPr lang="fr-FR" dirty="0" err="1" smtClean="0">
                <a:latin typeface="Chalkboard SE Regular"/>
                <a:cs typeface="Chalkboard SE Regular"/>
              </a:rPr>
              <a:t>Why</a:t>
            </a:r>
            <a:r>
              <a:rPr lang="fr-FR" dirty="0" smtClean="0">
                <a:latin typeface="Chalkboard SE Regular"/>
                <a:cs typeface="Chalkboard SE Regular"/>
              </a:rPr>
              <a:t> quantum information </a:t>
            </a:r>
            <a:r>
              <a:rPr lang="fr-FR" dirty="0" err="1" smtClean="0">
                <a:latin typeface="Chalkboard SE Regular"/>
                <a:cs typeface="Chalkboard SE Regular"/>
              </a:rPr>
              <a:t>processing</a:t>
            </a:r>
            <a:r>
              <a:rPr lang="fr-FR" dirty="0" smtClean="0">
                <a:latin typeface="Chalkboard SE Regular"/>
                <a:cs typeface="Chalkboard SE Regular"/>
              </a:rPr>
              <a:t> ? </a:t>
            </a:r>
            <a:endParaRPr lang="fr-FR" dirty="0" smtClean="0">
              <a:latin typeface="Chalkboard SE Regular"/>
              <a:cs typeface="Chalkboard SE Regular"/>
            </a:endParaRPr>
          </a:p>
          <a:p>
            <a:pPr marL="571500" indent="-571500">
              <a:buFont typeface="+mj-lt"/>
              <a:buAutoNum type="romanUcPeriod"/>
            </a:pPr>
            <a:endParaRPr lang="fr-FR" dirty="0" smtClean="0">
              <a:latin typeface="Chalkboard SE Regular"/>
              <a:cs typeface="Chalkboard SE Regular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latin typeface="Chalkboard SE Regular"/>
                <a:cs typeface="Chalkboard SE Regular"/>
              </a:rPr>
              <a:t> </a:t>
            </a:r>
            <a:r>
              <a:rPr lang="fr-FR" dirty="0" err="1" smtClean="0">
                <a:latin typeface="Chalkboard SE Regular"/>
                <a:cs typeface="Chalkboard SE Regular"/>
              </a:rPr>
              <a:t>Classical</a:t>
            </a:r>
            <a:r>
              <a:rPr lang="fr-FR" dirty="0" smtClean="0">
                <a:latin typeface="Chalkboard SE Regular"/>
                <a:cs typeface="Chalkboard SE Regular"/>
              </a:rPr>
              <a:t> bits vs. Quantum </a:t>
            </a:r>
            <a:r>
              <a:rPr lang="fr-FR" dirty="0" smtClean="0">
                <a:latin typeface="Chalkboard SE Regular"/>
                <a:cs typeface="Chalkboard SE Regular"/>
              </a:rPr>
              <a:t>bits</a:t>
            </a:r>
          </a:p>
          <a:p>
            <a:pPr marL="571500" indent="-571500">
              <a:buFont typeface="+mj-lt"/>
              <a:buAutoNum type="romanUcPeriod"/>
            </a:pPr>
            <a:endParaRPr lang="fr-FR" dirty="0" smtClean="0">
              <a:latin typeface="Chalkboard SE Regular"/>
              <a:cs typeface="Chalkboard SE Regular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dirty="0" smtClean="0">
                <a:latin typeface="Chalkboard SE Regular"/>
                <a:cs typeface="Chalkboard SE Regular"/>
              </a:rPr>
              <a:t> Quantum </a:t>
            </a:r>
            <a:r>
              <a:rPr lang="fr-FR" dirty="0" err="1" smtClean="0">
                <a:latin typeface="Chalkboard SE Regular"/>
                <a:cs typeface="Chalkboard SE Regular"/>
              </a:rPr>
              <a:t>Error</a:t>
            </a:r>
            <a:r>
              <a:rPr lang="fr-FR" dirty="0" smtClean="0">
                <a:latin typeface="Chalkboard SE Regular"/>
                <a:cs typeface="Chalkboard SE Regular"/>
              </a:rPr>
              <a:t> Correction</a:t>
            </a:r>
          </a:p>
          <a:p>
            <a:pPr marL="571500" indent="-571500">
              <a:buFont typeface="+mj-lt"/>
              <a:buAutoNum type="romanU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19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correction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36316"/>
            <a:ext cx="8229600" cy="4989847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correction (bit-flip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errors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only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)</a:t>
            </a:r>
            <a:b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</a:b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three-qubit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bit-flip code :</a:t>
            </a:r>
            <a:b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</a:b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</a:b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</a:b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</a:b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on </a:t>
            </a:r>
            <a:r>
              <a:rPr lang="fr-FR" sz="2400" dirty="0" err="1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qubit</a:t>
            </a:r>
            <a:r>
              <a:rPr lang="fr-FR" sz="2400" dirty="0" smtClean="0">
                <a:solidFill>
                  <a:srgbClr val="000000"/>
                </a:solidFill>
                <a:latin typeface="Chalkboard SE Regular"/>
                <a:cs typeface="Chalkboard SE Regular"/>
              </a:rPr>
              <a:t> 1 : </a:t>
            </a:r>
          </a:p>
          <a:p>
            <a:endParaRPr lang="fr-FR" sz="2400" dirty="0">
              <a:solidFill>
                <a:srgbClr val="000000"/>
              </a:solidFill>
              <a:latin typeface="Chalkboard SE Regular"/>
              <a:cs typeface="Chalkboard SE Regular"/>
            </a:endParaRPr>
          </a:p>
          <a:p>
            <a:endParaRPr lang="fr-FR" sz="2400" dirty="0" smtClean="0">
              <a:solidFill>
                <a:srgbClr val="000000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3" y="2109363"/>
            <a:ext cx="312977" cy="331388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1267419" y="2264512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4" y="2513417"/>
            <a:ext cx="312976" cy="331386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V="1">
            <a:off x="1267419" y="2657544"/>
            <a:ext cx="470414" cy="479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12" y="2104717"/>
            <a:ext cx="656705" cy="337734"/>
          </a:xfrm>
          <a:prstGeom prst="rect">
            <a:avLst/>
          </a:prstGeom>
        </p:spPr>
      </p:pic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12" y="2538890"/>
            <a:ext cx="656705" cy="337734"/>
          </a:xfrm>
          <a:prstGeom prst="rect">
            <a:avLst/>
          </a:prstGeom>
        </p:spPr>
      </p:pic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87" y="2422292"/>
            <a:ext cx="2467813" cy="370172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54" y="2423592"/>
            <a:ext cx="1804806" cy="386744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4233818" y="3931140"/>
            <a:ext cx="122049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77" y="3739862"/>
            <a:ext cx="2561449" cy="365921"/>
          </a:xfrm>
          <a:prstGeom prst="rect">
            <a:avLst/>
          </a:prstGeom>
        </p:spPr>
      </p:pic>
      <p:pic>
        <p:nvPicPr>
          <p:cNvPr id="24" name="Image 2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97" y="3735611"/>
            <a:ext cx="2467813" cy="37017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054029" y="5508689"/>
            <a:ext cx="5106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How do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we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detect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errors</a:t>
            </a:r>
            <a:endParaRPr lang="fr-FR" sz="2800" dirty="0" smtClean="0">
              <a:solidFill>
                <a:srgbClr val="4C19A2"/>
              </a:solidFill>
              <a:latin typeface="Chalkboard SE Regular"/>
              <a:cs typeface="Chalkboard SE Regular"/>
            </a:endParaRPr>
          </a:p>
          <a:p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without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destroying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the state ? </a:t>
            </a:r>
            <a:endParaRPr lang="fr-FR" sz="28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27" name="ZoneTexte 26"/>
          <p:cNvSpPr txBox="1"/>
          <p:nvPr/>
        </p:nvSpPr>
        <p:spPr>
          <a:xfrm rot="19566475">
            <a:off x="4469015" y="3272820"/>
            <a:ext cx="114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correction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4844067" y="2638314"/>
            <a:ext cx="122049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 rot="19566475">
            <a:off x="5116961" y="2040986"/>
            <a:ext cx="10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encoding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2054029" y="4406964"/>
            <a:ext cx="903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But information about   and    </a:t>
            </a:r>
          </a:p>
          <a:p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must not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be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revealed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...       </a:t>
            </a:r>
            <a:endParaRPr lang="fr-FR" sz="28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2" name="Image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40" y="4600575"/>
            <a:ext cx="266700" cy="228600"/>
          </a:xfrm>
          <a:prstGeom prst="rect">
            <a:avLst/>
          </a:prstGeom>
        </p:spPr>
      </p:pic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5" y="4521200"/>
            <a:ext cx="266700" cy="419100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31" y="3016962"/>
            <a:ext cx="565135" cy="363301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30330"/>
            <a:ext cx="565136" cy="3633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5400000">
            <a:off x="6622725" y="2645791"/>
            <a:ext cx="33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=</a:t>
            </a:r>
            <a:endParaRPr lang="fr-FR" sz="2400" dirty="0"/>
          </a:p>
        </p:txBody>
      </p:sp>
      <p:sp>
        <p:nvSpPr>
          <p:cNvPr id="26" name="ZoneTexte 25"/>
          <p:cNvSpPr txBox="1"/>
          <p:nvPr/>
        </p:nvSpPr>
        <p:spPr>
          <a:xfrm rot="5400000">
            <a:off x="8081673" y="2645791"/>
            <a:ext cx="33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=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4337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6422"/>
            <a:ext cx="8229600" cy="4949742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Error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detection</a:t>
            </a:r>
            <a:r>
              <a:rPr lang="fr-FR" sz="2400" dirty="0" smtClean="0">
                <a:latin typeface="Chalkboard SE Regular"/>
                <a:cs typeface="Chalkboard SE Regular"/>
              </a:rPr>
              <a:t> :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Parity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measurement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endParaRPr lang="fr-FR" sz="2400" dirty="0">
              <a:latin typeface="Chalkboard SE Regular"/>
              <a:cs typeface="Chalkboard SE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correction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4" y="2201191"/>
            <a:ext cx="2467813" cy="370172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3" y="2141317"/>
            <a:ext cx="2561449" cy="365921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3" y="3713616"/>
            <a:ext cx="2551412" cy="364487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62" y="5015620"/>
            <a:ext cx="2551412" cy="364487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stCxn id="18" idx="3"/>
            <a:endCxn id="19" idx="1"/>
          </p:cNvCxnSpPr>
          <p:nvPr/>
        </p:nvCxnSpPr>
        <p:spPr>
          <a:xfrm flipV="1">
            <a:off x="3123823" y="2332789"/>
            <a:ext cx="2702135" cy="7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8" idx="3"/>
            <a:endCxn id="20" idx="1"/>
          </p:cNvCxnSpPr>
          <p:nvPr/>
        </p:nvCxnSpPr>
        <p:spPr>
          <a:xfrm>
            <a:off x="3123823" y="2340267"/>
            <a:ext cx="2702135" cy="1542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8" idx="3"/>
            <a:endCxn id="21" idx="1"/>
          </p:cNvCxnSpPr>
          <p:nvPr/>
        </p:nvCxnSpPr>
        <p:spPr>
          <a:xfrm>
            <a:off x="3123823" y="2340267"/>
            <a:ext cx="2702135" cy="2872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372602" y="1964474"/>
            <a:ext cx="2751221" cy="751585"/>
          </a:xfrm>
          <a:prstGeom prst="roundRect">
            <a:avLst/>
          </a:prstGeom>
          <a:noFill/>
          <a:ln w="28575" cmpd="sng"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825958" y="1951788"/>
            <a:ext cx="2860842" cy="762001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825958" y="3507197"/>
            <a:ext cx="2860842" cy="751585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5825958" y="4851952"/>
            <a:ext cx="2860842" cy="721895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940809" y="199121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qubit</a:t>
            </a:r>
            <a:r>
              <a:rPr lang="fr-FR" dirty="0" smtClean="0"/>
              <a:t> 1 flips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 rot="2863103">
            <a:off x="3866778" y="395320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qubit</a:t>
            </a:r>
            <a:r>
              <a:rPr lang="fr-FR" dirty="0" smtClean="0"/>
              <a:t> 3 flips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 rot="1786051">
            <a:off x="4126478" y="286661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qubit</a:t>
            </a:r>
            <a:r>
              <a:rPr lang="fr-FR" dirty="0" smtClean="0"/>
              <a:t> 2 flips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72602" y="4947696"/>
            <a:ext cx="3254215" cy="1200328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halkboard SE Regular"/>
                <a:cs typeface="Chalkboard SE Regular"/>
              </a:rPr>
              <a:t>Joint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parities</a:t>
            </a:r>
            <a:endParaRPr lang="fr-FR" sz="2400" dirty="0" smtClean="0">
              <a:latin typeface="Chalkboard SE Regular"/>
              <a:cs typeface="Chalkboard SE Regular"/>
            </a:endParaRPr>
          </a:p>
          <a:p>
            <a:r>
              <a:rPr lang="fr-FR" sz="2400" dirty="0" smtClean="0">
                <a:latin typeface="Chalkboard SE Regular"/>
                <a:cs typeface="Chalkboard SE Regular"/>
              </a:rPr>
              <a:t>P</a:t>
            </a:r>
            <a:r>
              <a:rPr lang="fr-FR" sz="24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400" dirty="0" smtClean="0">
                <a:latin typeface="Chalkboard SE Regular"/>
                <a:cs typeface="Chalkboard SE Regular"/>
              </a:rPr>
              <a:t> := [Q1+Q2]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mod</a:t>
            </a:r>
            <a:r>
              <a:rPr lang="fr-FR" sz="2400" dirty="0" smtClean="0">
                <a:latin typeface="Chalkboard SE Regular"/>
                <a:cs typeface="Chalkboard SE Regular"/>
              </a:rPr>
              <a:t> 2</a:t>
            </a:r>
          </a:p>
          <a:p>
            <a:r>
              <a:rPr lang="fr-FR" sz="2400" dirty="0" smtClean="0">
                <a:latin typeface="Chalkboard SE Regular"/>
                <a:cs typeface="Chalkboard SE Regular"/>
              </a:rPr>
              <a:t>P</a:t>
            </a:r>
            <a:r>
              <a:rPr lang="fr-FR" sz="24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400" dirty="0" smtClean="0">
                <a:latin typeface="Chalkboard SE Regular"/>
                <a:cs typeface="Chalkboard SE Regular"/>
              </a:rPr>
              <a:t> := [Q2+Q3]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mod</a:t>
            </a:r>
            <a:r>
              <a:rPr lang="fr-FR" sz="2400" dirty="0" smtClean="0">
                <a:latin typeface="Chalkboard SE Regular"/>
                <a:cs typeface="Chalkboard SE Regular"/>
              </a:rPr>
              <a:t> 2 </a:t>
            </a:r>
            <a:endParaRPr lang="fr-FR" sz="2400" dirty="0">
              <a:latin typeface="Chalkboard SE Regular"/>
              <a:cs typeface="Chalkboard SE Regular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84041" y="2809668"/>
            <a:ext cx="265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halkboard SE Regular"/>
                <a:cs typeface="Chalkboard SE Regular"/>
              </a:rPr>
              <a:t>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000" dirty="0" smtClean="0">
                <a:latin typeface="Chalkboard SE Regular"/>
                <a:cs typeface="Chalkboard SE Regular"/>
              </a:rPr>
              <a:t> = 1  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000" dirty="0" smtClean="0">
                <a:latin typeface="Chalkboard SE Regular"/>
                <a:cs typeface="Chalkboard SE Regular"/>
              </a:rPr>
              <a:t> = 0  </a:t>
            </a:r>
            <a:endParaRPr lang="fr-FR" sz="2000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6384041" y="4245302"/>
            <a:ext cx="265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halkboard SE Regular"/>
                <a:cs typeface="Chalkboard SE Regular"/>
              </a:rPr>
              <a:t>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000" dirty="0" smtClean="0">
                <a:latin typeface="Chalkboard SE Regular"/>
                <a:cs typeface="Chalkboard SE Regular"/>
              </a:rPr>
              <a:t> = 1  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000" dirty="0" smtClean="0">
                <a:latin typeface="Chalkboard SE Regular"/>
                <a:cs typeface="Chalkboard SE Regular"/>
              </a:rPr>
              <a:t> = 1  </a:t>
            </a:r>
            <a:endParaRPr lang="fr-FR" sz="2000" dirty="0" smtClean="0"/>
          </a:p>
        </p:txBody>
      </p:sp>
      <p:sp>
        <p:nvSpPr>
          <p:cNvPr id="65" name="Rectangle 64"/>
          <p:cNvSpPr/>
          <p:nvPr/>
        </p:nvSpPr>
        <p:spPr>
          <a:xfrm>
            <a:off x="6384041" y="5573847"/>
            <a:ext cx="265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halkboard SE Regular"/>
                <a:cs typeface="Chalkboard SE Regular"/>
              </a:rPr>
              <a:t>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000" dirty="0" smtClean="0">
                <a:latin typeface="Chalkboard SE Regular"/>
                <a:cs typeface="Chalkboard SE Regular"/>
              </a:rPr>
              <a:t> = 0  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000" dirty="0" smtClean="0">
                <a:latin typeface="Chalkboard SE Regular"/>
                <a:cs typeface="Chalkboard SE Regular"/>
              </a:rPr>
              <a:t> = 1  </a:t>
            </a:r>
            <a:endParaRPr lang="fr-FR" sz="2000" dirty="0" smtClean="0"/>
          </a:p>
        </p:txBody>
      </p:sp>
      <p:sp>
        <p:nvSpPr>
          <p:cNvPr id="66" name="Rectangle 65"/>
          <p:cNvSpPr/>
          <p:nvPr/>
        </p:nvSpPr>
        <p:spPr>
          <a:xfrm>
            <a:off x="689812" y="2754222"/>
            <a:ext cx="265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halkboard SE Regular"/>
                <a:cs typeface="Chalkboard SE Regular"/>
              </a:rPr>
              <a:t>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000" dirty="0" smtClean="0">
                <a:latin typeface="Chalkboard SE Regular"/>
                <a:cs typeface="Chalkboard SE Regular"/>
              </a:rPr>
              <a:t> = 0  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000" dirty="0" smtClean="0">
                <a:latin typeface="Chalkboard SE Regular"/>
                <a:cs typeface="Chalkboard SE Regular"/>
              </a:rPr>
              <a:t> = 0  </a:t>
            </a:r>
            <a:endParaRPr lang="fr-FR" sz="2000" dirty="0" smtClean="0"/>
          </a:p>
        </p:txBody>
      </p:sp>
      <p:sp>
        <p:nvSpPr>
          <p:cNvPr id="67" name="ZoneTexte 66"/>
          <p:cNvSpPr txBox="1"/>
          <p:nvPr/>
        </p:nvSpPr>
        <p:spPr>
          <a:xfrm>
            <a:off x="1748213" y="6193004"/>
            <a:ext cx="5581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NON-destructive </a:t>
            </a:r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measurements</a:t>
            </a:r>
            <a:r>
              <a:rPr lang="fr-FR" sz="28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!</a:t>
            </a:r>
            <a:endParaRPr lang="fr-FR" sz="28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8250" y="4428280"/>
            <a:ext cx="3499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What</a:t>
            </a:r>
            <a:r>
              <a:rPr lang="fr-FR" sz="24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we</a:t>
            </a:r>
            <a:r>
              <a:rPr lang="fr-FR" sz="24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can</a:t>
            </a:r>
            <a:r>
              <a:rPr lang="fr-FR" sz="24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measure</a:t>
            </a:r>
            <a:r>
              <a:rPr lang="fr-FR" sz="24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 :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21688" y="3644622"/>
            <a:ext cx="2162901" cy="83099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halkboard SE Regular"/>
                <a:cs typeface="Chalkboard SE Regular"/>
              </a:rPr>
              <a:t>Single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parities</a:t>
            </a:r>
            <a:endParaRPr lang="fr-FR" sz="2400" dirty="0" smtClean="0">
              <a:latin typeface="Chalkboard SE Regular"/>
              <a:cs typeface="Chalkboard SE Regular"/>
            </a:endParaRPr>
          </a:p>
          <a:p>
            <a:r>
              <a:rPr lang="fr-FR" sz="2400" dirty="0">
                <a:latin typeface="Chalkboard SE Regular"/>
                <a:cs typeface="Chalkboard SE Regular"/>
              </a:rPr>
              <a:t>P</a:t>
            </a:r>
            <a:r>
              <a:rPr lang="fr-FR" sz="2400" baseline="-25000" dirty="0">
                <a:latin typeface="Chalkboard SE Regular"/>
                <a:cs typeface="Chalkboard SE Regular"/>
              </a:rPr>
              <a:t>1</a:t>
            </a:r>
            <a:r>
              <a:rPr lang="fr-FR" sz="2400" dirty="0" smtClean="0">
                <a:latin typeface="Chalkboard SE Regular"/>
                <a:cs typeface="Chalkboard SE Regular"/>
              </a:rPr>
              <a:t>,</a:t>
            </a:r>
            <a:r>
              <a:rPr lang="fr-FR" sz="2400" dirty="0">
                <a:latin typeface="Chalkboard SE Regular"/>
                <a:cs typeface="Chalkboard SE Regular"/>
              </a:rPr>
              <a:t> </a:t>
            </a:r>
            <a:r>
              <a:rPr lang="fr-FR" sz="2400" dirty="0" smtClean="0">
                <a:latin typeface="Chalkboard SE Regular"/>
                <a:cs typeface="Chalkboard SE Regular"/>
              </a:rPr>
              <a:t>P</a:t>
            </a:r>
            <a:r>
              <a:rPr lang="fr-FR" sz="2400" baseline="-25000" dirty="0" smtClean="0">
                <a:latin typeface="Chalkboard SE Regular"/>
                <a:cs typeface="Chalkboard SE Regular"/>
              </a:rPr>
              <a:t>2</a:t>
            </a:r>
            <a:r>
              <a:rPr lang="fr-FR" sz="2400" dirty="0" smtClean="0">
                <a:latin typeface="Chalkboard SE Regular"/>
                <a:cs typeface="Chalkboard SE Regular"/>
              </a:rPr>
              <a:t>, P</a:t>
            </a:r>
            <a:r>
              <a:rPr lang="fr-FR" sz="2400" baseline="-25000" dirty="0">
                <a:latin typeface="Chalkboard SE Regular"/>
                <a:cs typeface="Chalkboard SE Regular"/>
              </a:rPr>
              <a:t>3</a:t>
            </a:r>
            <a:endParaRPr lang="fr-FR" sz="2400" dirty="0">
              <a:latin typeface="Chalkboard SE Regular"/>
              <a:cs typeface="Chalkboard SE Regular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7336" y="3144831"/>
            <a:ext cx="2569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Do not </a:t>
            </a:r>
            <a:r>
              <a:rPr lang="fr-FR" sz="2400" dirty="0" err="1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measure</a:t>
            </a:r>
            <a:r>
              <a:rPr lang="fr-FR" sz="24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 :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7"/>
          <a:srcRect t="9465" b="18725"/>
          <a:stretch/>
        </p:blipFill>
        <p:spPr>
          <a:xfrm>
            <a:off x="251779" y="3209778"/>
            <a:ext cx="2872044" cy="13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3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5" grpId="0" animBg="1"/>
      <p:bldP spid="63" grpId="0"/>
      <p:bldP spid="64" grpId="0"/>
      <p:bldP spid="65" grpId="0"/>
      <p:bldP spid="66" grpId="0"/>
      <p:bldP spid="25" grpId="0"/>
      <p:bldP spid="35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6422"/>
            <a:ext cx="8229600" cy="4949742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24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 Correction </a:t>
            </a:r>
            <a:r>
              <a:rPr lang="fr-FR" sz="2400" dirty="0" smtClean="0">
                <a:latin typeface="Chalkboard SE Regular"/>
                <a:cs typeface="Chalkboard SE Regular"/>
              </a:rPr>
              <a:t>: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simply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apply</a:t>
            </a:r>
            <a:r>
              <a:rPr lang="fr-FR" sz="2400" dirty="0" smtClean="0">
                <a:latin typeface="Chalkboard SE Regular"/>
                <a:cs typeface="Chalkboard SE Regular"/>
              </a:rPr>
              <a:t> inverse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operation</a:t>
            </a:r>
            <a:r>
              <a:rPr lang="fr-FR" sz="2400" dirty="0" smtClean="0">
                <a:latin typeface="Chalkboard SE Regular"/>
                <a:cs typeface="Chalkboard SE Regular"/>
              </a:rPr>
              <a:t/>
            </a:r>
            <a:br>
              <a:rPr lang="fr-FR" sz="2400" dirty="0" smtClean="0">
                <a:latin typeface="Chalkboard SE Regular"/>
                <a:cs typeface="Chalkboard SE Regular"/>
              </a:rPr>
            </a:br>
            <a:endParaRPr lang="fr-FR" sz="2400" dirty="0">
              <a:latin typeface="Chalkboard SE Regular"/>
              <a:cs typeface="Chalkboard SE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correction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5" y="3206863"/>
            <a:ext cx="2467813" cy="370172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3" y="2141317"/>
            <a:ext cx="2561449" cy="365921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3" y="3713616"/>
            <a:ext cx="2551412" cy="364487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62" y="5015620"/>
            <a:ext cx="2551412" cy="364487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457199" y="2994512"/>
            <a:ext cx="2751221" cy="751585"/>
          </a:xfrm>
          <a:prstGeom prst="roundRect">
            <a:avLst/>
          </a:prstGeom>
          <a:noFill/>
          <a:ln w="28575" cmpd="sng"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825958" y="1951788"/>
            <a:ext cx="2860842" cy="762001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825958" y="3507197"/>
            <a:ext cx="2860842" cy="751585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5825958" y="4851952"/>
            <a:ext cx="2860842" cy="721895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 rot="20300878">
            <a:off x="3812675" y="2489019"/>
            <a:ext cx="119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flip </a:t>
            </a:r>
            <a:r>
              <a:rPr lang="fr-FR" dirty="0" err="1" smtClean="0">
                <a:solidFill>
                  <a:srgbClr val="008000"/>
                </a:solidFill>
              </a:rPr>
              <a:t>qubit</a:t>
            </a:r>
            <a:r>
              <a:rPr lang="fr-FR" dirty="0" smtClean="0">
                <a:solidFill>
                  <a:srgbClr val="008000"/>
                </a:solidFill>
              </a:rPr>
              <a:t> 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 rot="1993370">
            <a:off x="4105017" y="3931928"/>
            <a:ext cx="119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flip </a:t>
            </a:r>
            <a:r>
              <a:rPr lang="fr-FR" dirty="0" err="1" smtClean="0">
                <a:solidFill>
                  <a:srgbClr val="008000"/>
                </a:solidFill>
              </a:rPr>
              <a:t>qubit</a:t>
            </a:r>
            <a:r>
              <a:rPr lang="fr-FR" dirty="0" smtClean="0">
                <a:solidFill>
                  <a:srgbClr val="008000"/>
                </a:solidFill>
              </a:rPr>
              <a:t> 3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126478" y="3180342"/>
            <a:ext cx="119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flip </a:t>
            </a:r>
            <a:r>
              <a:rPr lang="fr-FR" dirty="0" err="1" smtClean="0">
                <a:solidFill>
                  <a:srgbClr val="008000"/>
                </a:solidFill>
              </a:rPr>
              <a:t>qubit</a:t>
            </a:r>
            <a:r>
              <a:rPr lang="fr-FR" dirty="0" smtClean="0">
                <a:solidFill>
                  <a:srgbClr val="008000"/>
                </a:solidFill>
              </a:rPr>
              <a:t> 2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84041" y="2809668"/>
            <a:ext cx="265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halkboard SE Regular"/>
                <a:cs typeface="Chalkboard SE Regular"/>
              </a:rPr>
              <a:t>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000" dirty="0" smtClean="0">
                <a:latin typeface="Chalkboard SE Regular"/>
                <a:cs typeface="Chalkboard SE Regular"/>
              </a:rPr>
              <a:t> = 1  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000" dirty="0" smtClean="0">
                <a:latin typeface="Chalkboard SE Regular"/>
                <a:cs typeface="Chalkboard SE Regular"/>
              </a:rPr>
              <a:t> = 0  </a:t>
            </a:r>
            <a:endParaRPr lang="fr-FR" sz="2000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6384041" y="4245302"/>
            <a:ext cx="265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halkboard SE Regular"/>
                <a:cs typeface="Chalkboard SE Regular"/>
              </a:rPr>
              <a:t>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000" dirty="0" smtClean="0">
                <a:latin typeface="Chalkboard SE Regular"/>
                <a:cs typeface="Chalkboard SE Regular"/>
              </a:rPr>
              <a:t> = 1  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000" dirty="0" smtClean="0">
                <a:latin typeface="Chalkboard SE Regular"/>
                <a:cs typeface="Chalkboard SE Regular"/>
              </a:rPr>
              <a:t> = 1  </a:t>
            </a:r>
            <a:endParaRPr lang="fr-FR" sz="2000" dirty="0" smtClean="0"/>
          </a:p>
        </p:txBody>
      </p:sp>
      <p:sp>
        <p:nvSpPr>
          <p:cNvPr id="65" name="Rectangle 64"/>
          <p:cNvSpPr/>
          <p:nvPr/>
        </p:nvSpPr>
        <p:spPr>
          <a:xfrm>
            <a:off x="6384041" y="5573847"/>
            <a:ext cx="265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halkboard SE Regular"/>
                <a:cs typeface="Chalkboard SE Regular"/>
              </a:rPr>
              <a:t>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000" dirty="0" smtClean="0">
                <a:latin typeface="Chalkboard SE Regular"/>
                <a:cs typeface="Chalkboard SE Regular"/>
              </a:rPr>
              <a:t> = 0  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000" dirty="0" smtClean="0">
                <a:latin typeface="Chalkboard SE Regular"/>
                <a:cs typeface="Chalkboard SE Regular"/>
              </a:rPr>
              <a:t> = 1  </a:t>
            </a:r>
            <a:endParaRPr lang="fr-FR" sz="2000" dirty="0" smtClean="0"/>
          </a:p>
        </p:txBody>
      </p:sp>
      <p:sp>
        <p:nvSpPr>
          <p:cNvPr id="66" name="Rectangle 65"/>
          <p:cNvSpPr/>
          <p:nvPr/>
        </p:nvSpPr>
        <p:spPr>
          <a:xfrm>
            <a:off x="825449" y="3834763"/>
            <a:ext cx="265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halkboard SE Regular"/>
                <a:cs typeface="Chalkboard SE Regular"/>
              </a:rPr>
              <a:t>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000" dirty="0" smtClean="0">
                <a:latin typeface="Chalkboard SE Regular"/>
                <a:cs typeface="Chalkboard SE Regular"/>
              </a:rPr>
              <a:t> = 0  P</a:t>
            </a:r>
            <a:r>
              <a:rPr lang="fr-FR" sz="20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000" dirty="0" smtClean="0">
                <a:latin typeface="Chalkboard SE Regular"/>
                <a:cs typeface="Chalkboard SE Regular"/>
              </a:rPr>
              <a:t> = 0  </a:t>
            </a:r>
            <a:endParaRPr lang="fr-FR" sz="2000" dirty="0" smtClean="0"/>
          </a:p>
        </p:txBody>
      </p:sp>
      <p:cxnSp>
        <p:nvCxnSpPr>
          <p:cNvPr id="9" name="Connecteur droit avec flèche 8"/>
          <p:cNvCxnSpPr>
            <a:stCxn id="19" idx="1"/>
            <a:endCxn id="18" idx="3"/>
          </p:cNvCxnSpPr>
          <p:nvPr/>
        </p:nvCxnSpPr>
        <p:spPr>
          <a:xfrm flipH="1">
            <a:off x="3208420" y="2332789"/>
            <a:ext cx="2617538" cy="103751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20" idx="1"/>
            <a:endCxn id="18" idx="3"/>
          </p:cNvCxnSpPr>
          <p:nvPr/>
        </p:nvCxnSpPr>
        <p:spPr>
          <a:xfrm flipH="1" flipV="1">
            <a:off x="3208420" y="3370305"/>
            <a:ext cx="2617538" cy="512685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1" idx="1"/>
            <a:endCxn id="18" idx="3"/>
          </p:cNvCxnSpPr>
          <p:nvPr/>
        </p:nvCxnSpPr>
        <p:spPr>
          <a:xfrm flipH="1" flipV="1">
            <a:off x="3208420" y="3370305"/>
            <a:ext cx="2617538" cy="1842595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1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482441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halkboard SE Regular"/>
                <a:cs typeface="Chalkboard SE Regular"/>
              </a:rPr>
              <a:t>1</a:t>
            </a:r>
            <a:r>
              <a:rPr lang="fr-FR" baseline="30000" dirty="0" smtClean="0">
                <a:latin typeface="Chalkboard SE Regular"/>
                <a:cs typeface="Chalkboard SE Regular"/>
              </a:rPr>
              <a:t>st</a:t>
            </a:r>
            <a:r>
              <a:rPr lang="fr-FR" dirty="0" smtClean="0">
                <a:latin typeface="Chalkboard SE Regular"/>
                <a:cs typeface="Chalkboard SE Regular"/>
              </a:rPr>
              <a:t> option</a:t>
            </a:r>
          </a:p>
          <a:p>
            <a:r>
              <a:rPr lang="fr-FR" dirty="0" err="1" smtClean="0">
                <a:latin typeface="Chalkboard SE Regular"/>
                <a:cs typeface="Chalkboard SE Regular"/>
              </a:rPr>
              <a:t>Build</a:t>
            </a:r>
            <a:r>
              <a:rPr lang="fr-FR" dirty="0" smtClean="0">
                <a:latin typeface="Chalkboard SE Regular"/>
                <a:cs typeface="Chalkboard SE Regular"/>
              </a:rPr>
              <a:t> a feedback </a:t>
            </a:r>
            <a:r>
              <a:rPr lang="fr-FR" dirty="0" err="1" smtClean="0">
                <a:latin typeface="Chalkboard SE Regular"/>
                <a:cs typeface="Chalkboard SE Regular"/>
              </a:rPr>
              <a:t>loop</a:t>
            </a:r>
            <a:r>
              <a:rPr lang="fr-FR" dirty="0" smtClean="0">
                <a:latin typeface="Chalkboard SE Regular"/>
                <a:cs typeface="Chalkboard SE Regular"/>
              </a:rPr>
              <a:t> </a:t>
            </a:r>
          </a:p>
          <a:p>
            <a:pPr lvl="1"/>
            <a:r>
              <a:rPr lang="fr-FR" dirty="0" smtClean="0">
                <a:latin typeface="Chalkboard SE Regular"/>
                <a:cs typeface="Chalkboard SE Regular"/>
              </a:rPr>
              <a:t>real-time data </a:t>
            </a:r>
            <a:r>
              <a:rPr lang="fr-FR" dirty="0" err="1" smtClean="0">
                <a:latin typeface="Chalkboard SE Regular"/>
                <a:cs typeface="Chalkboard SE Regular"/>
              </a:rPr>
              <a:t>analysis</a:t>
            </a:r>
            <a:r>
              <a:rPr lang="fr-FR" dirty="0" smtClean="0">
                <a:latin typeface="Chalkboard SE Regular"/>
                <a:cs typeface="Chalkboard SE Regular"/>
              </a:rPr>
              <a:t> </a:t>
            </a:r>
            <a:r>
              <a:rPr lang="fr-FR" dirty="0" err="1" smtClean="0">
                <a:latin typeface="Chalkboard SE Regular"/>
                <a:cs typeface="Chalkboard SE Regular"/>
              </a:rPr>
              <a:t>takes</a:t>
            </a:r>
            <a:r>
              <a:rPr lang="fr-FR" dirty="0" smtClean="0">
                <a:latin typeface="Chalkboard SE Regular"/>
                <a:cs typeface="Chalkboard SE Regular"/>
              </a:rPr>
              <a:t> time</a:t>
            </a:r>
            <a:endParaRPr lang="fr-FR" dirty="0">
              <a:latin typeface="Chalkboard SE Regular"/>
              <a:cs typeface="Chalkboard SE Regular"/>
            </a:endParaRPr>
          </a:p>
          <a:p>
            <a:pPr lvl="1"/>
            <a:r>
              <a:rPr lang="fr-FR" dirty="0" smtClean="0">
                <a:latin typeface="Chalkboard SE Regular"/>
                <a:cs typeface="Chalkboard SE Regular"/>
              </a:rPr>
              <a:t>quantum </a:t>
            </a:r>
            <a:r>
              <a:rPr lang="fr-FR" dirty="0" err="1" smtClean="0">
                <a:latin typeface="Chalkboard SE Regular"/>
                <a:cs typeface="Chalkboard SE Regular"/>
              </a:rPr>
              <a:t>systems</a:t>
            </a:r>
            <a:r>
              <a:rPr lang="fr-FR" dirty="0" smtClean="0">
                <a:latin typeface="Chalkboard SE Regular"/>
                <a:cs typeface="Chalkboard SE Regular"/>
              </a:rPr>
              <a:t> are short-</a:t>
            </a:r>
            <a:r>
              <a:rPr lang="fr-FR" dirty="0" err="1" smtClean="0">
                <a:latin typeface="Chalkboard SE Regular"/>
                <a:cs typeface="Chalkboard SE Regular"/>
              </a:rPr>
              <a:t>lived</a:t>
            </a:r>
            <a:r>
              <a:rPr lang="fr-FR" dirty="0" smtClean="0">
                <a:latin typeface="Chalkboard SE Regular"/>
                <a:cs typeface="Chalkboard SE Regular"/>
              </a:rPr>
              <a:t> </a:t>
            </a:r>
          </a:p>
          <a:p>
            <a:pPr lvl="1"/>
            <a:endParaRPr lang="fr-FR" dirty="0">
              <a:latin typeface="Chalkboard SE Regular"/>
              <a:cs typeface="Chalkboard SE Regular"/>
            </a:endParaRPr>
          </a:p>
          <a:p>
            <a:pPr marL="457200" lvl="1" indent="0">
              <a:buNone/>
            </a:pPr>
            <a:endParaRPr lang="fr-FR" dirty="0" smtClean="0">
              <a:latin typeface="Chalkboard SE Regular"/>
              <a:cs typeface="Chalkboard SE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correction :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implementation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1" y="4180424"/>
            <a:ext cx="2194813" cy="164411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50078" y="4675218"/>
            <a:ext cx="97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Chalkboard SE Regular"/>
                <a:cs typeface="Chalkboard SE Regular"/>
              </a:rPr>
              <a:t>100 us</a:t>
            </a:r>
            <a:endParaRPr lang="fr-FR" sz="2000" dirty="0">
              <a:latin typeface="Chalkboard SE Regular"/>
              <a:cs typeface="Chalkboard SE Regular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09896" y="3752586"/>
            <a:ext cx="3025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Chalkboard SE Regular"/>
                <a:cs typeface="Chalkboard SE Regular"/>
              </a:rPr>
              <a:t>Superconducting</a:t>
            </a:r>
            <a:r>
              <a:rPr lang="fr-FR" sz="2000" dirty="0" smtClean="0">
                <a:latin typeface="Chalkboard SE Regular"/>
                <a:cs typeface="Chalkboard SE Regular"/>
              </a:rPr>
              <a:t> circuits</a:t>
            </a:r>
            <a:endParaRPr lang="fr-FR" sz="2000" dirty="0">
              <a:latin typeface="Chalkboard SE Regular"/>
              <a:cs typeface="Chalkboard SE Regular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15387" y="5956317"/>
            <a:ext cx="546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Chalkboard SE Regular"/>
                <a:cs typeface="Chalkboard SE Regular"/>
              </a:rPr>
              <a:t>Courtesy</a:t>
            </a:r>
            <a:r>
              <a:rPr lang="fr-FR" sz="1600" dirty="0" smtClean="0">
                <a:latin typeface="Chalkboard SE Regular"/>
                <a:cs typeface="Chalkboard SE Regular"/>
              </a:rPr>
              <a:t> of Quantum </a:t>
            </a:r>
            <a:r>
              <a:rPr lang="fr-FR" sz="1600" dirty="0" err="1">
                <a:latin typeface="Chalkboard SE Regular"/>
                <a:cs typeface="Chalkboard SE Regular"/>
              </a:rPr>
              <a:t>E</a:t>
            </a:r>
            <a:r>
              <a:rPr lang="fr-FR" sz="1600" dirty="0" err="1" smtClean="0">
                <a:latin typeface="Chalkboard SE Regular"/>
                <a:cs typeface="Chalkboard SE Regular"/>
              </a:rPr>
              <a:t>lectronics</a:t>
            </a:r>
            <a:r>
              <a:rPr lang="fr-FR" sz="1600" dirty="0" smtClean="0">
                <a:latin typeface="Chalkboard SE Regular"/>
                <a:cs typeface="Chalkboard SE Regular"/>
              </a:rPr>
              <a:t> group, LPA, ENS (Paris)</a:t>
            </a:r>
            <a:endParaRPr lang="fr-FR" sz="1600" dirty="0"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98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correction : feedback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loop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7860" y="1173946"/>
            <a:ext cx="641943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32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 Correction ? Use a flipper ! </a:t>
            </a:r>
            <a:endParaRPr lang="fr-FR" sz="3200" dirty="0"/>
          </a:p>
        </p:txBody>
      </p:sp>
      <p:sp>
        <p:nvSpPr>
          <p:cNvPr id="9" name="Flèche vers la droite 8"/>
          <p:cNvSpPr/>
          <p:nvPr/>
        </p:nvSpPr>
        <p:spPr>
          <a:xfrm>
            <a:off x="4919579" y="3168316"/>
            <a:ext cx="992741" cy="6817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2152705" y="3168316"/>
            <a:ext cx="899160" cy="6817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88" y="2650290"/>
            <a:ext cx="2009972" cy="23227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49140" y="2901421"/>
            <a:ext cx="265033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halkboard SE Regular"/>
                <a:cs typeface="Chalkboard SE Regular"/>
              </a:rPr>
              <a:t>P</a:t>
            </a:r>
            <a:r>
              <a:rPr lang="fr-FR" sz="2400" baseline="-25000" dirty="0" smtClean="0">
                <a:latin typeface="Chalkboard SE Regular"/>
                <a:cs typeface="Chalkboard SE Regular"/>
              </a:rPr>
              <a:t>12</a:t>
            </a:r>
            <a:r>
              <a:rPr lang="fr-FR" sz="2400" dirty="0" smtClean="0">
                <a:latin typeface="Chalkboard SE Regular"/>
                <a:cs typeface="Chalkboard SE Regular"/>
              </a:rPr>
              <a:t> = 0,1</a:t>
            </a:r>
          </a:p>
          <a:p>
            <a:r>
              <a:rPr lang="fr-FR" sz="2400" dirty="0" smtClean="0">
                <a:latin typeface="Chalkboard SE Regular"/>
                <a:cs typeface="Chalkboard SE Regular"/>
              </a:rPr>
              <a:t>  </a:t>
            </a:r>
          </a:p>
          <a:p>
            <a:r>
              <a:rPr lang="fr-FR" sz="2400" dirty="0" smtClean="0">
                <a:latin typeface="Chalkboard SE Regular"/>
                <a:cs typeface="Chalkboard SE Regular"/>
              </a:rPr>
              <a:t>P</a:t>
            </a:r>
            <a:r>
              <a:rPr lang="fr-FR" sz="2400" baseline="-25000" dirty="0" smtClean="0">
                <a:latin typeface="Chalkboard SE Regular"/>
                <a:cs typeface="Chalkboard SE Regular"/>
              </a:rPr>
              <a:t>23</a:t>
            </a:r>
            <a:r>
              <a:rPr lang="fr-FR" sz="2400" dirty="0" smtClean="0">
                <a:latin typeface="Chalkboard SE Regular"/>
                <a:cs typeface="Chalkboard SE Regular"/>
              </a:rPr>
              <a:t> = 0,1  </a:t>
            </a:r>
            <a:endParaRPr lang="fr-FR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641684" y="2794000"/>
            <a:ext cx="1511021" cy="1537368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24" y="2981773"/>
            <a:ext cx="1356003" cy="1139043"/>
          </a:xfrm>
          <a:prstGeom prst="rect">
            <a:avLst/>
          </a:prstGeom>
        </p:spPr>
      </p:pic>
      <p:sp>
        <p:nvSpPr>
          <p:cNvPr id="16" name="Demi-tour 15"/>
          <p:cNvSpPr/>
          <p:nvPr/>
        </p:nvSpPr>
        <p:spPr>
          <a:xfrm rot="10800000">
            <a:off x="949155" y="4331368"/>
            <a:ext cx="6055897" cy="1884948"/>
          </a:xfrm>
          <a:prstGeom prst="uturnArrow">
            <a:avLst>
              <a:gd name="adj1" fmla="val 17199"/>
              <a:gd name="adj2" fmla="val 25000"/>
              <a:gd name="adj3" fmla="val 38830"/>
              <a:gd name="adj4" fmla="val 41599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320" y="2009710"/>
            <a:ext cx="1951818" cy="296334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880406" y="1957792"/>
            <a:ext cx="2486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Measurement</a:t>
            </a:r>
            <a:r>
              <a:rPr lang="fr-FR" sz="2000" dirty="0" smtClean="0"/>
              <a:t>  output</a:t>
            </a:r>
          </a:p>
          <a:p>
            <a:r>
              <a:rPr lang="fr-FR" sz="2000" dirty="0" err="1" smtClean="0"/>
              <a:t>Error</a:t>
            </a:r>
            <a:r>
              <a:rPr lang="fr-FR" sz="2000" dirty="0" smtClean="0"/>
              <a:t> syndrome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449140" y="5416702"/>
            <a:ext cx="1135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feedback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41684" y="2342271"/>
            <a:ext cx="1627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qubits</a:t>
            </a:r>
            <a:r>
              <a:rPr lang="fr-FR" sz="2000" dirty="0" smtClean="0"/>
              <a:t> system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8094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4124"/>
            <a:ext cx="8229600" cy="4872039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>
                <a:latin typeface="Chalkboard SE Regular"/>
                <a:cs typeface="Chalkboard SE Regular"/>
              </a:rPr>
              <a:t>2</a:t>
            </a:r>
            <a:r>
              <a:rPr lang="fr-FR" sz="2800" baseline="30000" dirty="0" smtClean="0">
                <a:latin typeface="Chalkboard SE Regular"/>
                <a:cs typeface="Chalkboard SE Regular"/>
              </a:rPr>
              <a:t>nd</a:t>
            </a:r>
            <a:r>
              <a:rPr lang="fr-FR" sz="2800" dirty="0" smtClean="0">
                <a:latin typeface="Chalkboard SE Regular"/>
                <a:cs typeface="Chalkboard SE Regular"/>
              </a:rPr>
              <a:t> option </a:t>
            </a:r>
            <a:r>
              <a:rPr lang="fr-FR" sz="2800" dirty="0" smtClean="0">
                <a:latin typeface="Chalkboard SE Regular"/>
                <a:cs typeface="Chalkboard SE Regular"/>
              </a:rPr>
              <a:t>: (</a:t>
            </a:r>
            <a:r>
              <a:rPr lang="fr-FR" sz="2800" dirty="0" err="1" smtClean="0">
                <a:latin typeface="Chalkboard SE Regular"/>
                <a:cs typeface="Chalkboard SE Regular"/>
              </a:rPr>
              <a:t>what</a:t>
            </a:r>
            <a:r>
              <a:rPr lang="fr-FR" sz="2800" dirty="0" smtClean="0"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we</a:t>
            </a:r>
            <a:r>
              <a:rPr lang="fr-FR" sz="2800" dirty="0" smtClean="0">
                <a:latin typeface="Chalkboard SE Regular"/>
                <a:cs typeface="Chalkboard SE Regular"/>
              </a:rPr>
              <a:t> have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proposed</a:t>
            </a:r>
            <a:r>
              <a:rPr lang="fr-FR" sz="2800" dirty="0" smtClean="0">
                <a:latin typeface="Chalkboard SE Regular"/>
                <a:cs typeface="Chalkboard SE Regular"/>
              </a:rPr>
              <a:t>)</a:t>
            </a:r>
            <a:endParaRPr lang="fr-FR" sz="2800" dirty="0" smtClean="0">
              <a:latin typeface="Chalkboard SE Regular"/>
              <a:cs typeface="Chalkboard SE Regular"/>
            </a:endParaRPr>
          </a:p>
          <a:p>
            <a:r>
              <a:rPr lang="fr-FR" sz="2800" dirty="0" err="1" smtClean="0">
                <a:latin typeface="Chalkboard SE Regular"/>
                <a:cs typeface="Chalkboard SE Regular"/>
              </a:rPr>
              <a:t>Autonomous</a:t>
            </a:r>
            <a:r>
              <a:rPr lang="fr-FR" sz="2800" dirty="0" smtClean="0">
                <a:latin typeface="Chalkboard SE Regular"/>
                <a:cs typeface="Chalkboard SE Regular"/>
              </a:rPr>
              <a:t> QEC by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coupling</a:t>
            </a:r>
            <a:r>
              <a:rPr lang="fr-FR" sz="2800" dirty="0" smtClean="0">
                <a:latin typeface="Chalkboard SE Regular"/>
                <a:cs typeface="Chalkboard SE Regular"/>
              </a:rPr>
              <a:t> the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qubits</a:t>
            </a:r>
            <a:r>
              <a:rPr lang="fr-FR" sz="2800" dirty="0" smtClean="0"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with</a:t>
            </a:r>
            <a:r>
              <a:rPr lang="fr-FR" sz="2800" dirty="0" smtClean="0"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another</a:t>
            </a:r>
            <a:r>
              <a:rPr lang="fr-FR" sz="2800" dirty="0" smtClean="0"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strongly</a:t>
            </a:r>
            <a:r>
              <a:rPr lang="fr-FR" sz="2800" dirty="0" smtClean="0">
                <a:latin typeface="Chalkboard SE Regular"/>
                <a:cs typeface="Chalkboard SE Regular"/>
              </a:rPr>
              <a:t> dissipative quantum system :</a:t>
            </a:r>
          </a:p>
          <a:p>
            <a:pPr marL="457200" lvl="1" indent="0">
              <a:buNone/>
            </a:pPr>
            <a:endParaRPr lang="fr-FR" dirty="0" smtClean="0">
              <a:latin typeface="Chalkboard SE Regular"/>
              <a:cs typeface="Chalkboard SE Regular"/>
            </a:endParaRPr>
          </a:p>
          <a:p>
            <a:pPr marL="457200" lvl="1" indent="0">
              <a:buNone/>
            </a:pPr>
            <a:endParaRPr lang="fr-FR" dirty="0" smtClean="0">
              <a:latin typeface="Chalkboard SE Regular"/>
              <a:cs typeface="Chalkboard SE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Quantum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correction :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implementation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238250" y="3651250"/>
            <a:ext cx="2460623" cy="1365250"/>
          </a:xfrm>
          <a:prstGeom prst="roundRect">
            <a:avLst/>
          </a:prstGeom>
          <a:noFill/>
          <a:ln w="57150" cmpd="sng">
            <a:solidFill>
              <a:srgbClr val="4C1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079998" y="3444875"/>
            <a:ext cx="2571752" cy="1730375"/>
          </a:xfrm>
          <a:prstGeom prst="round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uble flèche horizontale 12"/>
          <p:cNvSpPr/>
          <p:nvPr/>
        </p:nvSpPr>
        <p:spPr>
          <a:xfrm>
            <a:off x="3698874" y="4111625"/>
            <a:ext cx="1381124" cy="523220"/>
          </a:xfrm>
          <a:prstGeom prst="leftRightArrow">
            <a:avLst/>
          </a:prstGeom>
          <a:solidFill>
            <a:srgbClr val="4C19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000249" y="4079875"/>
            <a:ext cx="1075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Qubit</a:t>
            </a:r>
            <a:endParaRPr lang="fr-FR" sz="28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54649" y="3803667"/>
            <a:ext cx="1864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Dissipative </a:t>
            </a:r>
          </a:p>
          <a:p>
            <a:r>
              <a:rPr lang="fr-FR" sz="2800" dirty="0" smtClean="0">
                <a:solidFill>
                  <a:srgbClr val="008000"/>
                </a:solidFill>
                <a:latin typeface="Chalkboard SE Regular"/>
                <a:cs typeface="Chalkboard SE Regular"/>
              </a:rPr>
              <a:t>system</a:t>
            </a:r>
            <a:endParaRPr lang="fr-FR" sz="2800" dirty="0">
              <a:solidFill>
                <a:srgbClr val="008000"/>
              </a:solidFill>
              <a:latin typeface="Chalkboard SE Regular"/>
              <a:cs typeface="Chalkboard SE Regular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89374" y="4634845"/>
            <a:ext cx="412751" cy="1000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346766" y="5418277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Chalkboard SE Regular"/>
                <a:cs typeface="Chalkboard SE Regular"/>
              </a:rPr>
              <a:t>designed</a:t>
            </a:r>
            <a:r>
              <a:rPr lang="fr-FR" sz="2000" dirty="0" smtClean="0">
                <a:latin typeface="Chalkboard SE Regular"/>
                <a:cs typeface="Chalkboard SE Regular"/>
              </a:rPr>
              <a:t> </a:t>
            </a:r>
          </a:p>
          <a:p>
            <a:r>
              <a:rPr lang="fr-FR" sz="2000" dirty="0" err="1" smtClean="0">
                <a:latin typeface="Chalkboard SE Regular"/>
                <a:cs typeface="Chalkboard SE Regular"/>
              </a:rPr>
              <a:t>coupling</a:t>
            </a:r>
            <a:endParaRPr lang="fr-FR" sz="2000" dirty="0"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3392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6632"/>
            <a:ext cx="8229600" cy="486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Chalkboard SE Regular"/>
                <a:cs typeface="Chalkboard SE Regular"/>
              </a:rPr>
              <a:t>Main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idea</a:t>
            </a:r>
            <a:r>
              <a:rPr lang="fr-FR" sz="2800" dirty="0" smtClean="0">
                <a:latin typeface="Chalkboard SE Regular"/>
                <a:cs typeface="Chalkboard SE Regular"/>
              </a:rPr>
              <a:t> : </a:t>
            </a:r>
          </a:p>
          <a:p>
            <a:pPr marL="0" indent="0">
              <a:buNone/>
            </a:pPr>
            <a:r>
              <a:rPr lang="fr-FR" sz="2800" dirty="0" err="1" smtClean="0">
                <a:latin typeface="Chalkboard SE Regular"/>
                <a:cs typeface="Chalkboard SE Regular"/>
              </a:rPr>
              <a:t>Coherent</a:t>
            </a:r>
            <a:r>
              <a:rPr lang="fr-FR" sz="2800" dirty="0" smtClean="0"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stabilization</a:t>
            </a:r>
            <a:r>
              <a:rPr lang="fr-FR" sz="2800" dirty="0" smtClean="0">
                <a:latin typeface="Chalkboard SE Regular"/>
                <a:cs typeface="Chalkboard SE Regular"/>
              </a:rPr>
              <a:t> of the </a:t>
            </a:r>
            <a:r>
              <a:rPr lang="fr-FR" sz="2800" dirty="0" smtClean="0">
                <a:latin typeface="Chalkboard SE Regular"/>
                <a:cs typeface="Chalkboard SE Regular"/>
              </a:rPr>
              <a:t>manifold {</a:t>
            </a:r>
            <a:r>
              <a:rPr lang="fr-FR" sz="2800" dirty="0" smtClean="0">
                <a:latin typeface="Chalkboard SE Regular"/>
                <a:cs typeface="Chalkboard SE Regular"/>
              </a:rPr>
              <a:t>l000&gt;,l111&gt;</a:t>
            </a:r>
            <a:r>
              <a:rPr lang="fr-FR" sz="2800" dirty="0" smtClean="0">
                <a:latin typeface="Chalkboard SE Regular"/>
                <a:cs typeface="Chalkboard SE Regular"/>
              </a:rPr>
              <a:t>}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through</a:t>
            </a:r>
            <a:r>
              <a:rPr lang="fr-FR" sz="2800" dirty="0" smtClean="0">
                <a:latin typeface="Chalkboard SE Regular"/>
                <a:cs typeface="Chalkboard SE Regular"/>
              </a:rPr>
              <a:t> dissipation</a:t>
            </a:r>
            <a:endParaRPr lang="fr-FR" sz="2800" dirty="0">
              <a:latin typeface="Chalkboard SE Regular"/>
              <a:cs typeface="Chalkboard SE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 smtClean="0">
              <a:latin typeface="Chalkboard SE Regular"/>
              <a:cs typeface="Chalkboard SE Regular"/>
            </a:endParaRPr>
          </a:p>
          <a:p>
            <a:pPr algn="ctr"/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Autonomous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quantum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error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correction </a:t>
            </a:r>
          </a:p>
          <a:p>
            <a:pPr algn="ctr"/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1781547" y="3488696"/>
            <a:ext cx="5741272" cy="2266056"/>
            <a:chOff x="1655359" y="2248690"/>
            <a:chExt cx="5741272" cy="305386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5359" y="2248690"/>
              <a:ext cx="5741272" cy="305386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flipH="1">
              <a:off x="7277946" y="4621430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x</a:t>
              </a:r>
              <a:endParaRPr lang="fr-FR" sz="2400" dirty="0"/>
            </a:p>
          </p:txBody>
        </p:sp>
      </p:grpSp>
      <p:sp>
        <p:nvSpPr>
          <p:cNvPr id="9" name="Losange 8"/>
          <p:cNvSpPr/>
          <p:nvPr/>
        </p:nvSpPr>
        <p:spPr>
          <a:xfrm>
            <a:off x="2673683" y="5599596"/>
            <a:ext cx="240631" cy="262101"/>
          </a:xfrm>
          <a:prstGeom prst="diamond">
            <a:avLst/>
          </a:prstGeom>
          <a:solidFill>
            <a:srgbClr val="4C19A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osange 9"/>
          <p:cNvSpPr/>
          <p:nvPr/>
        </p:nvSpPr>
        <p:spPr>
          <a:xfrm>
            <a:off x="3588082" y="4709258"/>
            <a:ext cx="240631" cy="262101"/>
          </a:xfrm>
          <a:prstGeom prst="diamond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osange 10"/>
          <p:cNvSpPr/>
          <p:nvPr/>
        </p:nvSpPr>
        <p:spPr>
          <a:xfrm>
            <a:off x="5472782" y="4709258"/>
            <a:ext cx="240631" cy="262101"/>
          </a:xfrm>
          <a:prstGeom prst="diamond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osange 11"/>
          <p:cNvSpPr/>
          <p:nvPr/>
        </p:nvSpPr>
        <p:spPr>
          <a:xfrm>
            <a:off x="6448925" y="5591903"/>
            <a:ext cx="240631" cy="262101"/>
          </a:xfrm>
          <a:prstGeom prst="diamond">
            <a:avLst/>
          </a:prstGeom>
          <a:solidFill>
            <a:srgbClr val="4C19A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19" y="3562657"/>
            <a:ext cx="581611" cy="323798"/>
          </a:xfrm>
          <a:prstGeom prst="rect">
            <a:avLst/>
          </a:prstGeom>
        </p:spPr>
      </p:pic>
      <p:pic>
        <p:nvPicPr>
          <p:cNvPr id="16" name="Imag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7" y="3544929"/>
            <a:ext cx="564733" cy="290434"/>
          </a:xfrm>
          <a:prstGeom prst="rect">
            <a:avLst/>
          </a:prstGeom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18" y="3917366"/>
            <a:ext cx="581612" cy="299115"/>
          </a:xfrm>
          <a:prstGeom prst="rect">
            <a:avLst/>
          </a:prstGeom>
        </p:spPr>
      </p:pic>
      <p:pic>
        <p:nvPicPr>
          <p:cNvPr id="18" name="Imag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7" y="3876003"/>
            <a:ext cx="564732" cy="290433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19" y="5947486"/>
            <a:ext cx="1092199" cy="385482"/>
          </a:xfrm>
          <a:prstGeom prst="rect">
            <a:avLst/>
          </a:prstGeom>
        </p:spPr>
      </p:pic>
      <p:pic>
        <p:nvPicPr>
          <p:cNvPr id="20" name="Image 1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59" y="5913809"/>
            <a:ext cx="1052331" cy="371411"/>
          </a:xfrm>
          <a:prstGeom prst="rect">
            <a:avLst/>
          </a:prstGeom>
        </p:spPr>
      </p:pic>
      <p:pic>
        <p:nvPicPr>
          <p:cNvPr id="21" name="Image 2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18" y="4252394"/>
            <a:ext cx="581612" cy="299115"/>
          </a:xfrm>
          <a:prstGeom prst="rect">
            <a:avLst/>
          </a:prstGeom>
        </p:spPr>
      </p:pic>
      <p:pic>
        <p:nvPicPr>
          <p:cNvPr id="22" name="Image 2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20" y="4234715"/>
            <a:ext cx="561340" cy="28868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751837">
            <a:off x="2589639" y="4977170"/>
            <a:ext cx="1065547" cy="30659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848163" flipH="1">
            <a:off x="5650768" y="5027969"/>
            <a:ext cx="1065547" cy="306596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4441049" y="5831217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+</a:t>
            </a: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3828713" y="2966425"/>
            <a:ext cx="2620212" cy="5222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588001" y="2966425"/>
            <a:ext cx="860924" cy="5222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620422" y="2485163"/>
            <a:ext cx="2275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coupled</a:t>
            </a:r>
            <a:r>
              <a:rPr lang="fr-FR" sz="2000" dirty="0" smtClean="0"/>
              <a:t> system </a:t>
            </a:r>
          </a:p>
          <a:p>
            <a:r>
              <a:rPr lang="fr-FR" sz="2000" dirty="0" err="1" smtClean="0"/>
              <a:t>does</a:t>
            </a:r>
            <a:r>
              <a:rPr lang="fr-FR" sz="2000" dirty="0" smtClean="0"/>
              <a:t> not </a:t>
            </a:r>
            <a:r>
              <a:rPr lang="fr-FR" sz="2000" dirty="0" err="1" smtClean="0"/>
              <a:t>distinguish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0387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294392"/>
            <a:ext cx="8229600" cy="4869531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halkboard SE Regular"/>
                <a:cs typeface="Chalkboard SE Regular"/>
              </a:rPr>
              <a:t>Complete codes (correct for all types of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errors</a:t>
            </a:r>
            <a:r>
              <a:rPr lang="fr-FR" sz="2800" dirty="0" smtClean="0">
                <a:latin typeface="Chalkboard SE Regular"/>
                <a:cs typeface="Chalkboard SE Regular"/>
              </a:rPr>
              <a:t>)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exist</a:t>
            </a:r>
            <a:r>
              <a:rPr lang="fr-FR" sz="2800" dirty="0" smtClean="0">
                <a:latin typeface="Chalkboard SE Regular"/>
                <a:cs typeface="Chalkboard SE Regular"/>
              </a:rPr>
              <a:t> but have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never</a:t>
            </a:r>
            <a:r>
              <a:rPr lang="fr-FR" sz="2800" dirty="0" smtClean="0">
                <a:latin typeface="Chalkboard SE Regular"/>
                <a:cs typeface="Chalkboard SE Regular"/>
              </a:rPr>
              <a:t> been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physically</a:t>
            </a:r>
            <a:r>
              <a:rPr lang="fr-FR" sz="2800" dirty="0" smtClean="0"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implemented</a:t>
            </a:r>
            <a:endParaRPr lang="fr-FR" sz="2800" dirty="0" smtClean="0">
              <a:latin typeface="Chalkboard SE Regular"/>
              <a:cs typeface="Chalkboard SE Regular"/>
            </a:endParaRPr>
          </a:p>
          <a:p>
            <a:endParaRPr lang="fr-FR" sz="2800" dirty="0" smtClean="0">
              <a:latin typeface="Chalkboard SE Regular"/>
              <a:cs typeface="Chalkboard SE Regular"/>
            </a:endParaRPr>
          </a:p>
          <a:p>
            <a:r>
              <a:rPr lang="fr-FR" sz="2800" dirty="0" err="1" smtClean="0">
                <a:latin typeface="Chalkboard SE Regular"/>
                <a:cs typeface="Chalkboard SE Regular"/>
              </a:rPr>
              <a:t>Qubits</a:t>
            </a:r>
            <a:r>
              <a:rPr lang="fr-FR" sz="2800" dirty="0" smtClean="0">
                <a:latin typeface="Chalkboard SE Regular"/>
                <a:cs typeface="Chalkboard SE Regular"/>
              </a:rPr>
              <a:t> of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many</a:t>
            </a:r>
            <a:r>
              <a:rPr lang="fr-FR" sz="2800" dirty="0" smtClean="0"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kinds</a:t>
            </a:r>
            <a:r>
              <a:rPr lang="fr-FR" sz="2800" dirty="0" smtClean="0">
                <a:latin typeface="Chalkboard SE Regular"/>
                <a:cs typeface="Chalkboard SE Regular"/>
              </a:rPr>
              <a:t> :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trapped</a:t>
            </a:r>
            <a:r>
              <a:rPr lang="fr-FR" sz="2800" dirty="0" smtClean="0">
                <a:latin typeface="Chalkboard SE Regular"/>
                <a:cs typeface="Chalkboard SE Regular"/>
              </a:rPr>
              <a:t> ions,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superconducting</a:t>
            </a:r>
            <a:r>
              <a:rPr lang="fr-FR" sz="2800" dirty="0" smtClean="0">
                <a:latin typeface="Chalkboard SE Regular"/>
                <a:cs typeface="Chalkboard SE Regular"/>
              </a:rPr>
              <a:t>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qubits</a:t>
            </a:r>
            <a:r>
              <a:rPr lang="fr-FR" sz="2800" dirty="0" smtClean="0">
                <a:latin typeface="Chalkboard SE Regular"/>
                <a:cs typeface="Chalkboard SE Regular"/>
              </a:rPr>
              <a:t>, NV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centers</a:t>
            </a:r>
            <a:r>
              <a:rPr lang="fr-FR" sz="2800" dirty="0" smtClean="0">
                <a:latin typeface="Chalkboard SE Regular"/>
                <a:cs typeface="Chalkboard SE Regular"/>
              </a:rPr>
              <a:t> ...</a:t>
            </a:r>
            <a:endParaRPr lang="fr-FR" sz="2800" dirty="0">
              <a:latin typeface="Chalkboard SE Regular"/>
              <a:cs typeface="Chalkboard SE Regular"/>
            </a:endParaRPr>
          </a:p>
          <a:p>
            <a:endParaRPr lang="fr-FR" sz="2800" dirty="0">
              <a:latin typeface="Chalkboard SE Regular"/>
              <a:cs typeface="Chalkboard SE Regular"/>
            </a:endParaRPr>
          </a:p>
          <a:p>
            <a:r>
              <a:rPr lang="fr-FR" sz="2800" dirty="0" smtClean="0">
                <a:latin typeface="Chalkboard SE Regular"/>
                <a:cs typeface="Chalkboard SE Regular"/>
              </a:rPr>
              <a:t>Quantum computer : </a:t>
            </a:r>
            <a:r>
              <a:rPr lang="fr-FR" sz="2800" dirty="0" smtClean="0">
                <a:latin typeface="Chalkboard SE Regular"/>
                <a:cs typeface="Chalkboard SE Regular"/>
              </a:rPr>
              <a:t>10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qubits</a:t>
            </a:r>
            <a:r>
              <a:rPr lang="fr-FR" sz="2800" dirty="0" smtClean="0">
                <a:latin typeface="Chalkboard SE Regular"/>
                <a:cs typeface="Chalkboard SE Regular"/>
              </a:rPr>
              <a:t> max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so</a:t>
            </a:r>
            <a:r>
              <a:rPr lang="fr-FR" sz="2800" dirty="0" smtClean="0">
                <a:latin typeface="Chalkboard SE Regular"/>
                <a:cs typeface="Chalkboard SE Regular"/>
              </a:rPr>
              <a:t> far. Limited by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decoherence</a:t>
            </a:r>
            <a:r>
              <a:rPr lang="fr-FR" sz="2800" dirty="0">
                <a:latin typeface="Chalkboard SE Regular"/>
                <a:cs typeface="Chalkboard SE Regular"/>
              </a:rPr>
              <a:t> </a:t>
            </a:r>
            <a:r>
              <a:rPr lang="fr-FR" sz="2800" dirty="0" smtClean="0">
                <a:latin typeface="Chalkboard SE Regular"/>
                <a:cs typeface="Chalkboard SE Regular"/>
              </a:rPr>
              <a:t>!</a:t>
            </a:r>
          </a:p>
          <a:p>
            <a:pPr marL="0" indent="0">
              <a:buNone/>
            </a:pPr>
            <a:r>
              <a:rPr lang="fr-FR" sz="2800" dirty="0" smtClean="0">
                <a:latin typeface="Chalkboard SE Regular"/>
                <a:cs typeface="Chalkboard SE Regular"/>
              </a:rPr>
              <a:t>-&gt; QEC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remains</a:t>
            </a:r>
            <a:r>
              <a:rPr lang="fr-FR" sz="2800" dirty="0" smtClean="0">
                <a:latin typeface="Chalkboard SE Regular"/>
                <a:cs typeface="Chalkboard SE Regular"/>
              </a:rPr>
              <a:t> a challenge to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overcome</a:t>
            </a:r>
            <a:r>
              <a:rPr lang="fr-FR" sz="2800" dirty="0" smtClean="0">
                <a:latin typeface="Chalkboard SE Regular"/>
                <a:cs typeface="Chalkboard SE Regular"/>
              </a:rPr>
              <a:t> ! 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In practice</a:t>
            </a:r>
            <a:endParaRPr lang="fr-FR" sz="3600" dirty="0" smtClean="0"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7892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24125" y="2407151"/>
            <a:ext cx="4437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Thanks</a:t>
            </a:r>
            <a:r>
              <a:rPr lang="fr-FR" sz="54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!</a:t>
            </a:r>
          </a:p>
          <a:p>
            <a:pPr algn="ctr"/>
            <a:endParaRPr lang="fr-FR" sz="5400" dirty="0" smtClean="0">
              <a:solidFill>
                <a:srgbClr val="4C19A2"/>
              </a:solidFill>
              <a:latin typeface="Chalkboard SE Regular"/>
              <a:cs typeface="Chalkboard SE Regular"/>
            </a:endParaRPr>
          </a:p>
          <a:p>
            <a:pPr algn="ctr"/>
            <a:r>
              <a:rPr lang="fr-FR" sz="54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Questions ? </a:t>
            </a:r>
            <a:endParaRPr lang="fr-FR" sz="54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7912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2867959"/>
            <a:ext cx="7772400" cy="1362075"/>
          </a:xfrm>
        </p:spPr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quantum information </a:t>
            </a:r>
            <a:r>
              <a:rPr lang="fr-FR" dirty="0" err="1" smtClean="0"/>
              <a:t>processing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03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latin typeface="Chalkboard SE Regular"/>
                <a:cs typeface="Chalkboard SE Regular"/>
              </a:rPr>
              <a:t>Cryptography</a:t>
            </a:r>
            <a:r>
              <a:rPr lang="fr-FR" dirty="0" smtClean="0">
                <a:latin typeface="Chalkboard SE Regular"/>
                <a:cs typeface="Chalkboard SE Regular"/>
              </a:rPr>
              <a:t> : quantum </a:t>
            </a:r>
            <a:r>
              <a:rPr lang="fr-FR" dirty="0" err="1" smtClean="0">
                <a:latin typeface="Chalkboard SE Regular"/>
                <a:cs typeface="Chalkboard SE Regular"/>
              </a:rPr>
              <a:t>key</a:t>
            </a:r>
            <a:r>
              <a:rPr lang="fr-FR" dirty="0" smtClean="0">
                <a:latin typeface="Chalkboard SE Regular"/>
                <a:cs typeface="Chalkboard SE Regular"/>
              </a:rPr>
              <a:t> distribution</a:t>
            </a:r>
          </a:p>
          <a:p>
            <a:pPr marL="0" indent="0">
              <a:buNone/>
            </a:pPr>
            <a:endParaRPr lang="fr-FR" dirty="0">
              <a:latin typeface="Chalkboard SE Regular"/>
              <a:cs typeface="Chalkboard SE Regular"/>
            </a:endParaRPr>
          </a:p>
          <a:p>
            <a:r>
              <a:rPr lang="fr-FR" dirty="0" smtClean="0">
                <a:latin typeface="Chalkboard SE Regular"/>
                <a:cs typeface="Chalkboard SE Regular"/>
              </a:rPr>
              <a:t>Quantum </a:t>
            </a:r>
            <a:r>
              <a:rPr lang="fr-FR" dirty="0" smtClean="0">
                <a:latin typeface="Chalkboard SE Regular"/>
                <a:cs typeface="Chalkboard SE Regular"/>
              </a:rPr>
              <a:t>simulator : simulation of quantum </a:t>
            </a:r>
            <a:r>
              <a:rPr lang="fr-FR" dirty="0" err="1" smtClean="0">
                <a:latin typeface="Chalkboard SE Regular"/>
                <a:cs typeface="Chalkboard SE Regular"/>
              </a:rPr>
              <a:t>systems</a:t>
            </a:r>
            <a:endParaRPr lang="fr-FR" dirty="0" smtClean="0">
              <a:latin typeface="Chalkboard SE Regular"/>
              <a:cs typeface="Chalkboard SE Regular"/>
            </a:endParaRPr>
          </a:p>
          <a:p>
            <a:endParaRPr lang="fr-FR" dirty="0">
              <a:latin typeface="Chalkboard SE Regular"/>
              <a:cs typeface="Chalkboard SE Regular"/>
            </a:endParaRPr>
          </a:p>
          <a:p>
            <a:r>
              <a:rPr lang="fr-FR" dirty="0" smtClean="0">
                <a:latin typeface="Chalkboard SE Regular"/>
                <a:cs typeface="Chalkboard SE Regular"/>
              </a:rPr>
              <a:t>Quantum </a:t>
            </a:r>
            <a:r>
              <a:rPr lang="fr-FR" dirty="0" err="1" smtClean="0">
                <a:latin typeface="Chalkboard SE Regular"/>
                <a:cs typeface="Chalkboard SE Regular"/>
              </a:rPr>
              <a:t>algorithms</a:t>
            </a:r>
            <a:r>
              <a:rPr lang="fr-FR" dirty="0" smtClean="0">
                <a:latin typeface="Chalkboard SE Regular"/>
                <a:cs typeface="Chalkboard SE Regular"/>
              </a:rPr>
              <a:t> : </a:t>
            </a:r>
            <a:r>
              <a:rPr lang="fr-FR" dirty="0" err="1" smtClean="0">
                <a:latin typeface="Chalkboard SE Regular"/>
                <a:cs typeface="Chalkboard SE Regular"/>
              </a:rPr>
              <a:t>Shor’s</a:t>
            </a:r>
            <a:r>
              <a:rPr lang="fr-FR" dirty="0" smtClean="0">
                <a:latin typeface="Chalkboard SE Regular"/>
                <a:cs typeface="Chalkboard SE Regular"/>
              </a:rPr>
              <a:t> </a:t>
            </a:r>
            <a:r>
              <a:rPr lang="fr-FR" dirty="0" err="1" smtClean="0">
                <a:latin typeface="Chalkboard SE Regular"/>
                <a:cs typeface="Chalkboard SE Regular"/>
              </a:rPr>
              <a:t>algorithm</a:t>
            </a:r>
            <a:r>
              <a:rPr lang="fr-FR" dirty="0" smtClean="0">
                <a:latin typeface="Chalkboard SE Regular"/>
                <a:cs typeface="Chalkboard SE Regular"/>
              </a:rPr>
              <a:t> on prime </a:t>
            </a:r>
            <a:r>
              <a:rPr lang="fr-FR" dirty="0" err="1" smtClean="0">
                <a:latin typeface="Chalkboard SE Regular"/>
                <a:cs typeface="Chalkboard SE Regular"/>
              </a:rPr>
              <a:t>number</a:t>
            </a:r>
            <a:r>
              <a:rPr lang="fr-FR" dirty="0" smtClean="0">
                <a:latin typeface="Chalkboard SE Regular"/>
                <a:cs typeface="Chalkboard SE Regular"/>
              </a:rPr>
              <a:t> </a:t>
            </a:r>
            <a:r>
              <a:rPr lang="fr-FR" dirty="0" err="1" smtClean="0">
                <a:latin typeface="Chalkboard SE Regular"/>
                <a:cs typeface="Chalkboard SE Regular"/>
              </a:rPr>
              <a:t>factorization</a:t>
            </a:r>
            <a:r>
              <a:rPr lang="fr-FR" dirty="0" smtClean="0">
                <a:latin typeface="Chalkboard SE Regular"/>
                <a:cs typeface="Chalkboard SE Regular"/>
              </a:rPr>
              <a:t> in polynomial time</a:t>
            </a:r>
          </a:p>
          <a:p>
            <a:endParaRPr lang="fr-FR" dirty="0" smtClean="0">
              <a:latin typeface="Chalkboard SE Regular"/>
              <a:cs typeface="Chalkboard SE Regular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Why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quantum information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processing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?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1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2867959"/>
            <a:ext cx="7772400" cy="1362075"/>
          </a:xfrm>
        </p:spPr>
        <p:txBody>
          <a:bodyPr/>
          <a:lstStyle/>
          <a:p>
            <a:r>
              <a:rPr lang="fr-FR" dirty="0" err="1" smtClean="0"/>
              <a:t>Classical</a:t>
            </a:r>
            <a:r>
              <a:rPr lang="fr-FR" dirty="0" smtClean="0"/>
              <a:t> bits vs. quantum bits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02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Classical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Bit : Bistable system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614125" y="1618262"/>
            <a:ext cx="7804604" cy="4362822"/>
            <a:chOff x="614125" y="1958682"/>
            <a:chExt cx="7804604" cy="436282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125" y="1958682"/>
              <a:ext cx="7804604" cy="43628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69414" y="5574624"/>
              <a:ext cx="2869466" cy="53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/>
                <a:cs typeface="Arial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609228" y="5894194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halkboard SE Regular"/>
                <a:cs typeface="Chalkboard SE Regular"/>
              </a:rPr>
              <a:t>Courtesy</a:t>
            </a:r>
            <a:r>
              <a:rPr lang="fr-FR" dirty="0" smtClean="0">
                <a:latin typeface="Chalkboard SE Regular"/>
                <a:cs typeface="Chalkboard SE Regular"/>
              </a:rPr>
              <a:t> </a:t>
            </a:r>
            <a:r>
              <a:rPr lang="fr-FR" dirty="0" smtClean="0">
                <a:latin typeface="Chalkboard SE Regular"/>
                <a:cs typeface="Chalkboard SE Regular"/>
              </a:rPr>
              <a:t>of Michel Devoret, Collège de France, 2010</a:t>
            </a:r>
            <a:endParaRPr lang="fr-FR" dirty="0">
              <a:latin typeface="Chalkboard SE Regular"/>
              <a:cs typeface="Chalkboard SE Regular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69414" y="1759564"/>
            <a:ext cx="304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alkboard SE Regular"/>
                <a:cs typeface="Chalkboard SE Regular"/>
              </a:rPr>
              <a:t>Bit : State </a:t>
            </a:r>
            <a:r>
              <a:rPr lang="fr-FR" sz="2800" dirty="0" smtClean="0">
                <a:solidFill>
                  <a:srgbClr val="3366FF"/>
                </a:solidFill>
                <a:latin typeface="Chalkboard SE Regular"/>
                <a:cs typeface="Chalkboard SE Regular"/>
              </a:rPr>
              <a:t>0</a:t>
            </a:r>
            <a:r>
              <a:rPr lang="fr-FR" sz="2800" dirty="0" smtClean="0">
                <a:latin typeface="Chalkboard SE Regular"/>
                <a:cs typeface="Chalkboard SE Regular"/>
              </a:rPr>
              <a:t> ou </a:t>
            </a:r>
            <a:r>
              <a:rPr lang="fr-FR" sz="2800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1</a:t>
            </a:r>
            <a:endParaRPr lang="fr-FR" sz="2800" dirty="0">
              <a:solidFill>
                <a:srgbClr val="FF0000"/>
              </a:solidFill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8489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Classical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Bit : Bistable system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1781547" y="1620986"/>
            <a:ext cx="5741272" cy="2437340"/>
            <a:chOff x="1655359" y="2017857"/>
            <a:chExt cx="5741272" cy="328470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5359" y="2248690"/>
              <a:ext cx="5741272" cy="3053868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4711353" y="2017857"/>
              <a:ext cx="702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/>
                <a:t>U(x)</a:t>
              </a:r>
              <a:endParaRPr lang="fr-FR" sz="2400" dirty="0"/>
            </a:p>
          </p:txBody>
        </p:sp>
        <p:sp>
          <p:nvSpPr>
            <p:cNvPr id="8" name="ZoneTexte 7"/>
            <p:cNvSpPr txBox="1"/>
            <p:nvPr/>
          </p:nvSpPr>
          <p:spPr>
            <a:xfrm flipH="1">
              <a:off x="7277946" y="4621430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x</a:t>
              </a:r>
              <a:endParaRPr lang="fr-FR" sz="24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833004" y="169273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3366FF"/>
                </a:solidFill>
              </a:rPr>
              <a:t>0</a:t>
            </a:r>
            <a:endParaRPr lang="fr-FR" sz="3200" b="1" dirty="0">
              <a:solidFill>
                <a:srgbClr val="3366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31588" y="168448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1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flipV="1">
            <a:off x="2551874" y="3543311"/>
            <a:ext cx="281130" cy="26176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Double flèche verticale 20"/>
          <p:cNvSpPr/>
          <p:nvPr/>
        </p:nvSpPr>
        <p:spPr>
          <a:xfrm>
            <a:off x="7942563" y="2455624"/>
            <a:ext cx="129691" cy="1609002"/>
          </a:xfrm>
          <a:prstGeom prst="upDownArrow">
            <a:avLst>
              <a:gd name="adj1" fmla="val 50000"/>
              <a:gd name="adj2" fmla="val 5792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4695024" y="2455624"/>
            <a:ext cx="337723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184916" y="2422276"/>
            <a:ext cx="68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rial"/>
                <a:cs typeface="Arial"/>
              </a:rPr>
              <a:t>ΔU</a:t>
            </a:r>
            <a:endParaRPr lang="fr-FR" sz="2800" dirty="0">
              <a:latin typeface="Arial"/>
              <a:cs typeface="Arial"/>
            </a:endParaRPr>
          </a:p>
        </p:txBody>
      </p:sp>
      <p:pic>
        <p:nvPicPr>
          <p:cNvPr id="26" name="Imag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9" y="4518681"/>
            <a:ext cx="3201429" cy="697085"/>
          </a:xfrm>
          <a:prstGeom prst="rect">
            <a:avLst/>
          </a:prstGeom>
        </p:spPr>
      </p:pic>
      <p:pic>
        <p:nvPicPr>
          <p:cNvPr id="28" name="Imag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41" y="4815881"/>
            <a:ext cx="228600" cy="3175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095100" y="4671716"/>
            <a:ext cx="2616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: friction coefficient</a:t>
            </a:r>
            <a:endParaRPr lang="fr-FR" sz="2400" dirty="0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1640293" y="3552910"/>
            <a:ext cx="0" cy="5150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640293" y="3543311"/>
            <a:ext cx="91158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05825" y="3552910"/>
            <a:ext cx="16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halkboard SE Regular"/>
                <a:cs typeface="Chalkboard SE Regular"/>
              </a:rPr>
              <a:t>noise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k</a:t>
            </a:r>
            <a:r>
              <a:rPr lang="fr-FR" sz="2400" baseline="-25000" dirty="0" err="1" smtClean="0">
                <a:latin typeface="Chalkboard SE Regular"/>
                <a:cs typeface="Chalkboard SE Regular"/>
              </a:rPr>
              <a:t>B</a:t>
            </a:r>
            <a:r>
              <a:rPr lang="fr-FR" sz="2400" dirty="0" err="1" smtClean="0">
                <a:latin typeface="Chalkboard SE Regular"/>
                <a:cs typeface="Chalkboard SE Regular"/>
              </a:rPr>
              <a:t>T</a:t>
            </a:r>
            <a:endParaRPr lang="fr-FR" sz="2400" dirty="0">
              <a:latin typeface="Chalkboard SE Regular"/>
              <a:cs typeface="Chalkboard SE Regular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225660" y="5424219"/>
            <a:ext cx="4275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Chalkboard SE Regular"/>
                <a:cs typeface="Chalkboard SE Regular"/>
              </a:rPr>
              <a:t>friction 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latin typeface="Chalkboard SE Regular"/>
                <a:cs typeface="Chalkboard SE Regular"/>
              </a:rPr>
              <a:t>thermal noise </a:t>
            </a:r>
            <a:r>
              <a:rPr lang="fr-FR" sz="2800" dirty="0" err="1" smtClean="0">
                <a:latin typeface="Chalkboard SE Regular"/>
                <a:cs typeface="Chalkboard SE Regular"/>
              </a:rPr>
              <a:t>k</a:t>
            </a:r>
            <a:r>
              <a:rPr lang="fr-FR" sz="2800" baseline="-25000" dirty="0" err="1" smtClean="0">
                <a:latin typeface="Chalkboard SE Regular"/>
                <a:cs typeface="Chalkboard SE Regular"/>
              </a:rPr>
              <a:t>B</a:t>
            </a:r>
            <a:r>
              <a:rPr lang="fr-FR" sz="2800" dirty="0" err="1" smtClean="0">
                <a:latin typeface="Chalkboard SE Regular"/>
                <a:cs typeface="Chalkboard SE Regular"/>
              </a:rPr>
              <a:t>T</a:t>
            </a:r>
            <a:r>
              <a:rPr lang="fr-FR" sz="2800" dirty="0" smtClean="0">
                <a:latin typeface="Chalkboard SE Regular"/>
                <a:cs typeface="Chalkboard SE Regular"/>
              </a:rPr>
              <a:t>&lt;&lt;ΔU</a:t>
            </a:r>
          </a:p>
        </p:txBody>
      </p:sp>
    </p:spTree>
    <p:extLst>
      <p:ext uri="{BB962C8B-B14F-4D97-AF65-F5344CB8AC3E}">
        <p14:creationId xmlns:p14="http://schemas.microsoft.com/office/powerpoint/2010/main" val="101328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1002" y="2804719"/>
            <a:ext cx="57504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halkboard SE Regular"/>
                <a:cs typeface="Chalkboard SE Regular"/>
              </a:rPr>
              <a:t>Quantum </a:t>
            </a:r>
            <a:r>
              <a:rPr lang="fr-FR" sz="4400" dirty="0" err="1" smtClean="0">
                <a:latin typeface="Chalkboard SE Regular"/>
                <a:cs typeface="Chalkboard SE Regular"/>
              </a:rPr>
              <a:t>physics</a:t>
            </a:r>
            <a:r>
              <a:rPr lang="fr-FR" sz="4400" dirty="0" smtClean="0">
                <a:latin typeface="Chalkboard SE Regular"/>
                <a:cs typeface="Chalkboard SE Regular"/>
              </a:rPr>
              <a:t> ? </a:t>
            </a:r>
          </a:p>
          <a:p>
            <a:r>
              <a:rPr lang="fr-FR" sz="4400" dirty="0" smtClean="0">
                <a:latin typeface="Chalkboard SE Regular"/>
                <a:cs typeface="Chalkboard SE Regular"/>
              </a:rPr>
              <a:t>Quantum bit (</a:t>
            </a:r>
            <a:r>
              <a:rPr lang="fr-FR" sz="4400" dirty="0" err="1" smtClean="0">
                <a:latin typeface="Chalkboard SE Regular"/>
                <a:cs typeface="Chalkboard SE Regular"/>
              </a:rPr>
              <a:t>Qubit</a:t>
            </a:r>
            <a:r>
              <a:rPr lang="fr-FR" sz="4400" dirty="0" smtClean="0">
                <a:latin typeface="Chalkboard SE Regular"/>
                <a:cs typeface="Chalkboard SE Regular"/>
              </a:rPr>
              <a:t>) ? </a:t>
            </a:r>
            <a:endParaRPr lang="fr-FR" sz="4400" dirty="0"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3885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584" y="3688679"/>
            <a:ext cx="2301157" cy="2414701"/>
          </a:xfrm>
          <a:prstGeom prst="rect">
            <a:avLst/>
          </a:prstGeom>
        </p:spPr>
      </p:pic>
      <p:cxnSp>
        <p:nvCxnSpPr>
          <p:cNvPr id="98" name="Connecteur droit 97"/>
          <p:cNvCxnSpPr>
            <a:stCxn id="97" idx="0"/>
          </p:cNvCxnSpPr>
          <p:nvPr/>
        </p:nvCxnSpPr>
        <p:spPr>
          <a:xfrm>
            <a:off x="5992163" y="3688679"/>
            <a:ext cx="0" cy="2427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4841584" y="6116612"/>
            <a:ext cx="23011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71808" y="3837239"/>
            <a:ext cx="2776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Chalkboard SE Regular"/>
                <a:cs typeface="Chalkboard SE Regular"/>
              </a:rPr>
              <a:t>Harmonic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potential</a:t>
            </a:r>
            <a:endParaRPr lang="fr-FR" sz="2400" dirty="0">
              <a:latin typeface="Chalkboard SE Regular"/>
              <a:cs typeface="Chalkboard SE Regular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599760" y="5809948"/>
            <a:ext cx="7757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893947" y="4044027"/>
            <a:ext cx="216942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089336" y="5954924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x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716179" y="3606406"/>
            <a:ext cx="17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142741" y="3812247"/>
            <a:ext cx="107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halkboard SE Regular"/>
                <a:cs typeface="Chalkboard SE Regular"/>
              </a:rPr>
              <a:t>Large A</a:t>
            </a:r>
            <a:r>
              <a:rPr lang="fr-FR" baseline="30000" dirty="0">
                <a:latin typeface="Chalkboard SE Regular"/>
                <a:cs typeface="Chalkboard SE Regular"/>
              </a:rPr>
              <a:t>2</a:t>
            </a:r>
            <a:endParaRPr lang="fr-FR" dirty="0">
              <a:latin typeface="Chalkboard SE Regular"/>
              <a:cs typeface="Chalkboard SE Regular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646628" y="558559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halkboard SE Regular"/>
                <a:cs typeface="Chalkboard SE Regular"/>
              </a:rPr>
              <a:t>S</a:t>
            </a:r>
            <a:r>
              <a:rPr lang="fr-FR" dirty="0" smtClean="0">
                <a:latin typeface="Chalkboard SE Regular"/>
                <a:cs typeface="Chalkboard SE Regular"/>
              </a:rPr>
              <a:t>mall A</a:t>
            </a:r>
            <a:r>
              <a:rPr lang="fr-FR" baseline="30000" dirty="0" smtClean="0">
                <a:latin typeface="Chalkboard SE Regular"/>
                <a:cs typeface="Chalkboard SE Regular"/>
              </a:rPr>
              <a:t>2</a:t>
            </a:r>
            <a:endParaRPr lang="fr-FR" dirty="0">
              <a:latin typeface="Chalkboard SE Regular"/>
              <a:cs typeface="Chalkboard SE Regular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09834" y="5116296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halkboard SE Regular"/>
                <a:cs typeface="Chalkboard SE Regular"/>
              </a:rPr>
              <a:t>No dissipation :</a:t>
            </a:r>
          </a:p>
          <a:p>
            <a:pPr marL="342900" indent="-342900">
              <a:buFont typeface="Symbol" charset="0"/>
              <a:buChar char=""/>
            </a:pPr>
            <a:r>
              <a:rPr lang="fr-FR" sz="2400" dirty="0" smtClean="0">
                <a:latin typeface="Chalkboard SE Regular"/>
                <a:cs typeface="Chalkboard SE Regular"/>
              </a:rPr>
              <a:t>constant </a:t>
            </a:r>
            <a:r>
              <a:rPr lang="fr-FR" sz="2400" dirty="0" err="1" smtClean="0">
                <a:latin typeface="Chalkboard SE Regular"/>
                <a:cs typeface="Chalkboard SE Regular"/>
              </a:rPr>
              <a:t>energy</a:t>
            </a:r>
            <a:r>
              <a:rPr lang="fr-FR" sz="2400" dirty="0" smtClean="0">
                <a:latin typeface="Chalkboard SE Regular"/>
                <a:cs typeface="Chalkboard SE Regular"/>
              </a:rPr>
              <a:t> </a:t>
            </a:r>
          </a:p>
        </p:txBody>
      </p:sp>
      <p:pic>
        <p:nvPicPr>
          <p:cNvPr id="20" name="Imag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57" y="4362439"/>
            <a:ext cx="2078200" cy="753857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1389285" y="1751085"/>
            <a:ext cx="0" cy="930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965982" y="2637482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965982" y="2397802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965982" y="2158122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966257" y="1893526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966532" y="1751085"/>
            <a:ext cx="197873" cy="1424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071808" y="2851476"/>
            <a:ext cx="198425" cy="1672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orme libre 38"/>
          <p:cNvSpPr/>
          <p:nvPr/>
        </p:nvSpPr>
        <p:spPr>
          <a:xfrm>
            <a:off x="1376057" y="2108283"/>
            <a:ext cx="2553044" cy="533712"/>
          </a:xfrm>
          <a:custGeom>
            <a:avLst/>
            <a:gdLst>
              <a:gd name="connsiteX0" fmla="*/ 0 w 2553044"/>
              <a:gd name="connsiteY0" fmla="*/ 264603 h 533712"/>
              <a:gd name="connsiteX1" fmla="*/ 158738 w 2553044"/>
              <a:gd name="connsiteY1" fmla="*/ 264603 h 533712"/>
              <a:gd name="connsiteX2" fmla="*/ 304249 w 2553044"/>
              <a:gd name="connsiteY2" fmla="*/ 529199 h 533712"/>
              <a:gd name="connsiteX3" fmla="*/ 502672 w 2553044"/>
              <a:gd name="connsiteY3" fmla="*/ 13237 h 533712"/>
              <a:gd name="connsiteX4" fmla="*/ 687867 w 2553044"/>
              <a:gd name="connsiteY4" fmla="*/ 515969 h 533712"/>
              <a:gd name="connsiteX5" fmla="*/ 899518 w 2553044"/>
              <a:gd name="connsiteY5" fmla="*/ 26467 h 533712"/>
              <a:gd name="connsiteX6" fmla="*/ 1045028 w 2553044"/>
              <a:gd name="connsiteY6" fmla="*/ 502739 h 533712"/>
              <a:gd name="connsiteX7" fmla="*/ 1269908 w 2553044"/>
              <a:gd name="connsiteY7" fmla="*/ 7 h 533712"/>
              <a:gd name="connsiteX8" fmla="*/ 1415418 w 2553044"/>
              <a:gd name="connsiteY8" fmla="*/ 515969 h 533712"/>
              <a:gd name="connsiteX9" fmla="*/ 1613841 w 2553044"/>
              <a:gd name="connsiteY9" fmla="*/ 26467 h 533712"/>
              <a:gd name="connsiteX10" fmla="*/ 1799036 w 2553044"/>
              <a:gd name="connsiteY10" fmla="*/ 489510 h 533712"/>
              <a:gd name="connsiteX11" fmla="*/ 2010688 w 2553044"/>
              <a:gd name="connsiteY11" fmla="*/ 39696 h 533712"/>
              <a:gd name="connsiteX12" fmla="*/ 2195883 w 2553044"/>
              <a:gd name="connsiteY12" fmla="*/ 502739 h 533712"/>
              <a:gd name="connsiteX13" fmla="*/ 2341393 w 2553044"/>
              <a:gd name="connsiteY13" fmla="*/ 238143 h 533712"/>
              <a:gd name="connsiteX14" fmla="*/ 2553044 w 2553044"/>
              <a:gd name="connsiteY14" fmla="*/ 224914 h 53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3044" h="533712">
                <a:moveTo>
                  <a:pt x="0" y="264603"/>
                </a:moveTo>
                <a:cubicBezTo>
                  <a:pt x="54015" y="242553"/>
                  <a:pt x="108030" y="220504"/>
                  <a:pt x="158738" y="264603"/>
                </a:cubicBezTo>
                <a:cubicBezTo>
                  <a:pt x="209446" y="308702"/>
                  <a:pt x="246927" y="571093"/>
                  <a:pt x="304249" y="529199"/>
                </a:cubicBezTo>
                <a:cubicBezTo>
                  <a:pt x="361571" y="487305"/>
                  <a:pt x="438736" y="15442"/>
                  <a:pt x="502672" y="13237"/>
                </a:cubicBezTo>
                <a:cubicBezTo>
                  <a:pt x="566608" y="11032"/>
                  <a:pt x="621726" y="513764"/>
                  <a:pt x="687867" y="515969"/>
                </a:cubicBezTo>
                <a:cubicBezTo>
                  <a:pt x="754008" y="518174"/>
                  <a:pt x="839991" y="28672"/>
                  <a:pt x="899518" y="26467"/>
                </a:cubicBezTo>
                <a:cubicBezTo>
                  <a:pt x="959045" y="24262"/>
                  <a:pt x="983297" y="507149"/>
                  <a:pt x="1045028" y="502739"/>
                </a:cubicBezTo>
                <a:cubicBezTo>
                  <a:pt x="1106759" y="498329"/>
                  <a:pt x="1208176" y="-2198"/>
                  <a:pt x="1269908" y="7"/>
                </a:cubicBezTo>
                <a:cubicBezTo>
                  <a:pt x="1331640" y="2212"/>
                  <a:pt x="1358096" y="511559"/>
                  <a:pt x="1415418" y="515969"/>
                </a:cubicBezTo>
                <a:cubicBezTo>
                  <a:pt x="1472740" y="520379"/>
                  <a:pt x="1549905" y="30877"/>
                  <a:pt x="1613841" y="26467"/>
                </a:cubicBezTo>
                <a:cubicBezTo>
                  <a:pt x="1677777" y="22057"/>
                  <a:pt x="1732895" y="487305"/>
                  <a:pt x="1799036" y="489510"/>
                </a:cubicBezTo>
                <a:cubicBezTo>
                  <a:pt x="1865177" y="491715"/>
                  <a:pt x="1944547" y="37491"/>
                  <a:pt x="2010688" y="39696"/>
                </a:cubicBezTo>
                <a:cubicBezTo>
                  <a:pt x="2076829" y="41901"/>
                  <a:pt x="2140766" y="469665"/>
                  <a:pt x="2195883" y="502739"/>
                </a:cubicBezTo>
                <a:cubicBezTo>
                  <a:pt x="2251000" y="535813"/>
                  <a:pt x="2281866" y="284447"/>
                  <a:pt x="2341393" y="238143"/>
                </a:cubicBezTo>
                <a:cubicBezTo>
                  <a:pt x="2400920" y="191839"/>
                  <a:pt x="2500131" y="246964"/>
                  <a:pt x="2553044" y="22491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3929101" y="2108283"/>
            <a:ext cx="687867" cy="533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1389285" y="2681685"/>
            <a:ext cx="34128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1270231" y="2786870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1574480" y="2786870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1878729" y="2779044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2182978" y="2779044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2500777" y="2779044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2805026" y="2786870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3109275" y="2779044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3427075" y="2785220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3731324" y="2785220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4049123" y="2785220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4353372" y="2793046"/>
            <a:ext cx="304249" cy="239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4616968" y="2859302"/>
            <a:ext cx="211651" cy="1734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Image 6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58" y="2747705"/>
            <a:ext cx="2840365" cy="339011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1" y="1"/>
            <a:ext cx="9143999" cy="83377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4C19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Spring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: </a:t>
            </a:r>
            <a:r>
              <a:rPr lang="fr-FR" sz="3600" dirty="0" err="1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Classical</a:t>
            </a:r>
            <a:r>
              <a:rPr lang="fr-FR" sz="3600" dirty="0" smtClean="0">
                <a:solidFill>
                  <a:srgbClr val="4C19A2"/>
                </a:solidFill>
                <a:latin typeface="Chalkboard SE Regular"/>
                <a:cs typeface="Chalkboard SE Regular"/>
              </a:rPr>
              <a:t> case</a:t>
            </a:r>
            <a:endParaRPr lang="fr-FR" sz="3600" dirty="0">
              <a:solidFill>
                <a:srgbClr val="4C19A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76" name="Flèche vers la droite 75"/>
          <p:cNvSpPr/>
          <p:nvPr/>
        </p:nvSpPr>
        <p:spPr>
          <a:xfrm>
            <a:off x="5023841" y="2526480"/>
            <a:ext cx="495991" cy="390731"/>
          </a:xfrm>
          <a:prstGeom prst="rightArrow">
            <a:avLst>
              <a:gd name="adj1" fmla="val 41057"/>
              <a:gd name="adj2" fmla="val 43157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/>
          <p:cNvSpPr txBox="1"/>
          <p:nvPr/>
        </p:nvSpPr>
        <p:spPr>
          <a:xfrm>
            <a:off x="2487227" y="1708860"/>
            <a:ext cx="28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</a:t>
            </a:r>
            <a:endParaRPr lang="fr-FR" dirty="0"/>
          </a:p>
        </p:txBody>
      </p:sp>
      <p:pic>
        <p:nvPicPr>
          <p:cNvPr id="112" name="Image 1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91" y="1858853"/>
            <a:ext cx="2461729" cy="573279"/>
          </a:xfrm>
          <a:prstGeom prst="rect">
            <a:avLst/>
          </a:prstGeom>
        </p:spPr>
      </p:pic>
      <p:sp>
        <p:nvSpPr>
          <p:cNvPr id="113" name="ZoneTexte 112"/>
          <p:cNvSpPr txBox="1"/>
          <p:nvPr/>
        </p:nvSpPr>
        <p:spPr>
          <a:xfrm>
            <a:off x="4063772" y="168194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821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43535</TotalTime>
  <Words>821</Words>
  <Application>Microsoft Macintosh PowerPoint</Application>
  <PresentationFormat>Présentation à l'écran (4:3)</PresentationFormat>
  <Paragraphs>224</Paragraphs>
  <Slides>28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Autonomous Quantum Error Correction</vt:lpstr>
      <vt:lpstr>Outline</vt:lpstr>
      <vt:lpstr>Why quantum information processing ?</vt:lpstr>
      <vt:lpstr>Présentation PowerPoint</vt:lpstr>
      <vt:lpstr>Classical bits vs. quantum bits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Quantum error correction (QEC)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support INRIA-Rocquencourt</dc:creator>
  <cp:lastModifiedBy>support INRIA-Rocquencourt</cp:lastModifiedBy>
  <cp:revision>134</cp:revision>
  <dcterms:created xsi:type="dcterms:W3CDTF">2015-02-24T09:07:29Z</dcterms:created>
  <dcterms:modified xsi:type="dcterms:W3CDTF">2015-03-26T17:01:34Z</dcterms:modified>
</cp:coreProperties>
</file>